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324" r:id="rId2"/>
    <p:sldId id="257" r:id="rId3"/>
    <p:sldId id="325" r:id="rId4"/>
    <p:sldId id="258" r:id="rId5"/>
    <p:sldId id="262" r:id="rId6"/>
    <p:sldId id="326" r:id="rId7"/>
    <p:sldId id="327" r:id="rId8"/>
    <p:sldId id="263" r:id="rId9"/>
    <p:sldId id="264" r:id="rId10"/>
    <p:sldId id="328" r:id="rId11"/>
    <p:sldId id="329" r:id="rId12"/>
    <p:sldId id="330" r:id="rId13"/>
    <p:sldId id="265" r:id="rId14"/>
    <p:sldId id="331" r:id="rId15"/>
    <p:sldId id="266" r:id="rId16"/>
    <p:sldId id="332" r:id="rId17"/>
    <p:sldId id="259" r:id="rId18"/>
    <p:sldId id="260" r:id="rId19"/>
    <p:sldId id="26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70769E-DBFC-49A3-9A81-4940908753F5}" type="datetimeFigureOut">
              <a:rPr lang="en-PK" smtClean="0"/>
              <a:t>21/04/2025</a:t>
            </a:fld>
            <a:endParaRPr lang="en-PK"/>
          </a:p>
        </p:txBody>
      </p:sp>
      <p:sp>
        <p:nvSpPr>
          <p:cNvPr id="5" name="Footer Placeholder 4"/>
          <p:cNvSpPr>
            <a:spLocks noGrp="1"/>
          </p:cNvSpPr>
          <p:nvPr>
            <p:ph type="ftr" sz="quarter" idx="11"/>
          </p:nvPr>
        </p:nvSpPr>
        <p:spPr/>
        <p:txBody>
          <a:bodyPr/>
          <a:lstStyle/>
          <a:p>
            <a:endParaRPr lang="en-PK"/>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31752A6-B21D-404F-8338-9C8670AE01E3}" type="slidenum">
              <a:rPr lang="en-PK" smtClean="0"/>
              <a:t>‹#›</a:t>
            </a:fld>
            <a:endParaRPr lang="en-PK"/>
          </a:p>
        </p:txBody>
      </p:sp>
    </p:spTree>
    <p:extLst>
      <p:ext uri="{BB962C8B-B14F-4D97-AF65-F5344CB8AC3E}">
        <p14:creationId xmlns:p14="http://schemas.microsoft.com/office/powerpoint/2010/main" val="895822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0769E-DBFC-49A3-9A81-4940908753F5}" type="datetimeFigureOut">
              <a:rPr lang="en-PK" smtClean="0"/>
              <a:t>21/04/2025</a:t>
            </a:fld>
            <a:endParaRPr lang="en-PK"/>
          </a:p>
        </p:txBody>
      </p:sp>
      <p:sp>
        <p:nvSpPr>
          <p:cNvPr id="5" name="Footer Placeholder 4"/>
          <p:cNvSpPr>
            <a:spLocks noGrp="1"/>
          </p:cNvSpPr>
          <p:nvPr>
            <p:ph type="ftr" sz="quarter" idx="11"/>
          </p:nvPr>
        </p:nvSpPr>
        <p:spPr/>
        <p:txBody>
          <a:bodyPr/>
          <a:lstStyle/>
          <a:p>
            <a:endParaRPr lang="en-P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1752A6-B21D-404F-8338-9C8670AE01E3}" type="slidenum">
              <a:rPr lang="en-PK" smtClean="0"/>
              <a:t>‹#›</a:t>
            </a:fld>
            <a:endParaRPr lang="en-PK"/>
          </a:p>
        </p:txBody>
      </p:sp>
    </p:spTree>
    <p:extLst>
      <p:ext uri="{BB962C8B-B14F-4D97-AF65-F5344CB8AC3E}">
        <p14:creationId xmlns:p14="http://schemas.microsoft.com/office/powerpoint/2010/main" val="3618717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0769E-DBFC-49A3-9A81-4940908753F5}" type="datetimeFigureOut">
              <a:rPr lang="en-PK" smtClean="0"/>
              <a:t>21/04/2025</a:t>
            </a:fld>
            <a:endParaRPr lang="en-PK"/>
          </a:p>
        </p:txBody>
      </p:sp>
      <p:sp>
        <p:nvSpPr>
          <p:cNvPr id="5" name="Footer Placeholder 4"/>
          <p:cNvSpPr>
            <a:spLocks noGrp="1"/>
          </p:cNvSpPr>
          <p:nvPr>
            <p:ph type="ftr" sz="quarter" idx="11"/>
          </p:nvPr>
        </p:nvSpPr>
        <p:spPr/>
        <p:txBody>
          <a:bodyPr/>
          <a:lstStyle/>
          <a:p>
            <a:endParaRPr lang="en-PK"/>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1752A6-B21D-404F-8338-9C8670AE01E3}" type="slidenum">
              <a:rPr lang="en-PK" smtClean="0"/>
              <a:t>‹#›</a:t>
            </a:fld>
            <a:endParaRPr lang="en-PK"/>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63379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70769E-DBFC-49A3-9A81-4940908753F5}" type="datetimeFigureOut">
              <a:rPr lang="en-PK" smtClean="0"/>
              <a:t>21/04/2025</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1752A6-B21D-404F-8338-9C8670AE01E3}" type="slidenum">
              <a:rPr lang="en-PK" smtClean="0"/>
              <a:t>‹#›</a:t>
            </a:fld>
            <a:endParaRPr lang="en-PK"/>
          </a:p>
        </p:txBody>
      </p:sp>
    </p:spTree>
    <p:extLst>
      <p:ext uri="{BB962C8B-B14F-4D97-AF65-F5344CB8AC3E}">
        <p14:creationId xmlns:p14="http://schemas.microsoft.com/office/powerpoint/2010/main" val="2166513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70769E-DBFC-49A3-9A81-4940908753F5}" type="datetimeFigureOut">
              <a:rPr lang="en-PK" smtClean="0"/>
              <a:t>21/04/2025</a:t>
            </a:fld>
            <a:endParaRPr lang="en-PK"/>
          </a:p>
        </p:txBody>
      </p:sp>
      <p:sp>
        <p:nvSpPr>
          <p:cNvPr id="6" name="Footer Placeholder 5"/>
          <p:cNvSpPr>
            <a:spLocks noGrp="1"/>
          </p:cNvSpPr>
          <p:nvPr>
            <p:ph type="ftr" sz="quarter" idx="11"/>
          </p:nvPr>
        </p:nvSpPr>
        <p:spPr/>
        <p:txBody>
          <a:bodyPr/>
          <a:lstStyle/>
          <a:p>
            <a:endParaRPr lang="en-PK"/>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1752A6-B21D-404F-8338-9C8670AE01E3}" type="slidenum">
              <a:rPr lang="en-PK" smtClean="0"/>
              <a:t>‹#›</a:t>
            </a:fld>
            <a:endParaRPr lang="en-PK"/>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2641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70769E-DBFC-49A3-9A81-4940908753F5}" type="datetimeFigureOut">
              <a:rPr lang="en-PK" smtClean="0"/>
              <a:t>21/04/2025</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1752A6-B21D-404F-8338-9C8670AE01E3}" type="slidenum">
              <a:rPr lang="en-PK" smtClean="0"/>
              <a:t>‹#›</a:t>
            </a:fld>
            <a:endParaRPr lang="en-PK"/>
          </a:p>
        </p:txBody>
      </p:sp>
    </p:spTree>
    <p:extLst>
      <p:ext uri="{BB962C8B-B14F-4D97-AF65-F5344CB8AC3E}">
        <p14:creationId xmlns:p14="http://schemas.microsoft.com/office/powerpoint/2010/main" val="563024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0769E-DBFC-49A3-9A81-4940908753F5}" type="datetimeFigureOut">
              <a:rPr lang="en-PK" smtClean="0"/>
              <a:t>21/04/2025</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1752A6-B21D-404F-8338-9C8670AE01E3}" type="slidenum">
              <a:rPr lang="en-PK" smtClean="0"/>
              <a:t>‹#›</a:t>
            </a:fld>
            <a:endParaRPr lang="en-PK"/>
          </a:p>
        </p:txBody>
      </p:sp>
    </p:spTree>
    <p:extLst>
      <p:ext uri="{BB962C8B-B14F-4D97-AF65-F5344CB8AC3E}">
        <p14:creationId xmlns:p14="http://schemas.microsoft.com/office/powerpoint/2010/main" val="1304824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0769E-DBFC-49A3-9A81-4940908753F5}" type="datetimeFigureOut">
              <a:rPr lang="en-PK" smtClean="0"/>
              <a:t>21/04/2025</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1752A6-B21D-404F-8338-9C8670AE01E3}" type="slidenum">
              <a:rPr lang="en-PK" smtClean="0"/>
              <a:t>‹#›</a:t>
            </a:fld>
            <a:endParaRPr lang="en-PK"/>
          </a:p>
        </p:txBody>
      </p:sp>
    </p:spTree>
    <p:extLst>
      <p:ext uri="{BB962C8B-B14F-4D97-AF65-F5344CB8AC3E}">
        <p14:creationId xmlns:p14="http://schemas.microsoft.com/office/powerpoint/2010/main" val="3418230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0769E-DBFC-49A3-9A81-4940908753F5}" type="datetimeFigureOut">
              <a:rPr lang="en-PK" smtClean="0"/>
              <a:t>21/04/2025</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1752A6-B21D-404F-8338-9C8670AE01E3}" type="slidenum">
              <a:rPr lang="en-PK" smtClean="0"/>
              <a:t>‹#›</a:t>
            </a:fld>
            <a:endParaRPr lang="en-PK"/>
          </a:p>
        </p:txBody>
      </p:sp>
    </p:spTree>
    <p:extLst>
      <p:ext uri="{BB962C8B-B14F-4D97-AF65-F5344CB8AC3E}">
        <p14:creationId xmlns:p14="http://schemas.microsoft.com/office/powerpoint/2010/main" val="2956313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0769E-DBFC-49A3-9A81-4940908753F5}" type="datetimeFigureOut">
              <a:rPr lang="en-PK" smtClean="0"/>
              <a:t>21/04/2025</a:t>
            </a:fld>
            <a:endParaRPr lang="en-PK"/>
          </a:p>
        </p:txBody>
      </p:sp>
      <p:sp>
        <p:nvSpPr>
          <p:cNvPr id="5" name="Footer Placeholder 4"/>
          <p:cNvSpPr>
            <a:spLocks noGrp="1"/>
          </p:cNvSpPr>
          <p:nvPr>
            <p:ph type="ftr" sz="quarter" idx="11"/>
          </p:nvPr>
        </p:nvSpPr>
        <p:spPr/>
        <p:txBody>
          <a:bodyPr/>
          <a:lstStyle/>
          <a:p>
            <a:endParaRPr lang="en-P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1752A6-B21D-404F-8338-9C8670AE01E3}" type="slidenum">
              <a:rPr lang="en-PK" smtClean="0"/>
              <a:t>‹#›</a:t>
            </a:fld>
            <a:endParaRPr lang="en-PK"/>
          </a:p>
        </p:txBody>
      </p:sp>
    </p:spTree>
    <p:extLst>
      <p:ext uri="{BB962C8B-B14F-4D97-AF65-F5344CB8AC3E}">
        <p14:creationId xmlns:p14="http://schemas.microsoft.com/office/powerpoint/2010/main" val="35644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70769E-DBFC-49A3-9A81-4940908753F5}" type="datetimeFigureOut">
              <a:rPr lang="en-PK" smtClean="0"/>
              <a:t>21/04/2025</a:t>
            </a:fld>
            <a:endParaRPr lang="en-PK"/>
          </a:p>
        </p:txBody>
      </p:sp>
      <p:sp>
        <p:nvSpPr>
          <p:cNvPr id="6" name="Footer Placeholder 5"/>
          <p:cNvSpPr>
            <a:spLocks noGrp="1"/>
          </p:cNvSpPr>
          <p:nvPr>
            <p:ph type="ftr" sz="quarter" idx="11"/>
          </p:nvPr>
        </p:nvSpPr>
        <p:spPr/>
        <p:txBody>
          <a:bodyPr/>
          <a:lstStyle/>
          <a:p>
            <a:endParaRPr lang="en-PK"/>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31752A6-B21D-404F-8338-9C8670AE01E3}" type="slidenum">
              <a:rPr lang="en-PK" smtClean="0"/>
              <a:t>‹#›</a:t>
            </a:fld>
            <a:endParaRPr lang="en-PK"/>
          </a:p>
        </p:txBody>
      </p:sp>
    </p:spTree>
    <p:extLst>
      <p:ext uri="{BB962C8B-B14F-4D97-AF65-F5344CB8AC3E}">
        <p14:creationId xmlns:p14="http://schemas.microsoft.com/office/powerpoint/2010/main" val="639613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70769E-DBFC-49A3-9A81-4940908753F5}" type="datetimeFigureOut">
              <a:rPr lang="en-PK" smtClean="0"/>
              <a:t>21/04/2025</a:t>
            </a:fld>
            <a:endParaRPr lang="en-PK"/>
          </a:p>
        </p:txBody>
      </p:sp>
      <p:sp>
        <p:nvSpPr>
          <p:cNvPr id="8" name="Footer Placeholder 7"/>
          <p:cNvSpPr>
            <a:spLocks noGrp="1"/>
          </p:cNvSpPr>
          <p:nvPr>
            <p:ph type="ftr" sz="quarter" idx="11"/>
          </p:nvPr>
        </p:nvSpPr>
        <p:spPr/>
        <p:txBody>
          <a:bodyPr/>
          <a:lstStyle/>
          <a:p>
            <a:endParaRPr lang="en-PK"/>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31752A6-B21D-404F-8338-9C8670AE01E3}" type="slidenum">
              <a:rPr lang="en-PK" smtClean="0"/>
              <a:t>‹#›</a:t>
            </a:fld>
            <a:endParaRPr lang="en-PK"/>
          </a:p>
        </p:txBody>
      </p:sp>
    </p:spTree>
    <p:extLst>
      <p:ext uri="{BB962C8B-B14F-4D97-AF65-F5344CB8AC3E}">
        <p14:creationId xmlns:p14="http://schemas.microsoft.com/office/powerpoint/2010/main" val="339623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70769E-DBFC-49A3-9A81-4940908753F5}" type="datetimeFigureOut">
              <a:rPr lang="en-PK" smtClean="0"/>
              <a:t>21/04/2025</a:t>
            </a:fld>
            <a:endParaRPr lang="en-PK"/>
          </a:p>
        </p:txBody>
      </p:sp>
      <p:sp>
        <p:nvSpPr>
          <p:cNvPr id="4" name="Footer Placeholder 3"/>
          <p:cNvSpPr>
            <a:spLocks noGrp="1"/>
          </p:cNvSpPr>
          <p:nvPr>
            <p:ph type="ftr" sz="quarter" idx="11"/>
          </p:nvPr>
        </p:nvSpPr>
        <p:spPr/>
        <p:txBody>
          <a:bodyPr/>
          <a:lstStyle/>
          <a:p>
            <a:endParaRPr lang="en-PK"/>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31752A6-B21D-404F-8338-9C8670AE01E3}" type="slidenum">
              <a:rPr lang="en-PK" smtClean="0"/>
              <a:t>‹#›</a:t>
            </a:fld>
            <a:endParaRPr lang="en-PK"/>
          </a:p>
        </p:txBody>
      </p:sp>
    </p:spTree>
    <p:extLst>
      <p:ext uri="{BB962C8B-B14F-4D97-AF65-F5344CB8AC3E}">
        <p14:creationId xmlns:p14="http://schemas.microsoft.com/office/powerpoint/2010/main" val="23330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0769E-DBFC-49A3-9A81-4940908753F5}" type="datetimeFigureOut">
              <a:rPr lang="en-PK" smtClean="0"/>
              <a:t>21/04/2025</a:t>
            </a:fld>
            <a:endParaRPr lang="en-PK"/>
          </a:p>
        </p:txBody>
      </p:sp>
      <p:sp>
        <p:nvSpPr>
          <p:cNvPr id="3" name="Footer Placeholder 2"/>
          <p:cNvSpPr>
            <a:spLocks noGrp="1"/>
          </p:cNvSpPr>
          <p:nvPr>
            <p:ph type="ftr" sz="quarter" idx="11"/>
          </p:nvPr>
        </p:nvSpPr>
        <p:spPr/>
        <p:txBody>
          <a:bodyPr/>
          <a:lstStyle/>
          <a:p>
            <a:endParaRPr lang="en-PK"/>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31752A6-B21D-404F-8338-9C8670AE01E3}" type="slidenum">
              <a:rPr lang="en-PK" smtClean="0"/>
              <a:t>‹#›</a:t>
            </a:fld>
            <a:endParaRPr lang="en-PK"/>
          </a:p>
        </p:txBody>
      </p:sp>
    </p:spTree>
    <p:extLst>
      <p:ext uri="{BB962C8B-B14F-4D97-AF65-F5344CB8AC3E}">
        <p14:creationId xmlns:p14="http://schemas.microsoft.com/office/powerpoint/2010/main" val="307153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0769E-DBFC-49A3-9A81-4940908753F5}" type="datetimeFigureOut">
              <a:rPr lang="en-PK" smtClean="0"/>
              <a:t>21/04/2025</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31752A6-B21D-404F-8338-9C8670AE01E3}" type="slidenum">
              <a:rPr lang="en-PK" smtClean="0"/>
              <a:t>‹#›</a:t>
            </a:fld>
            <a:endParaRPr lang="en-PK"/>
          </a:p>
        </p:txBody>
      </p:sp>
    </p:spTree>
    <p:extLst>
      <p:ext uri="{BB962C8B-B14F-4D97-AF65-F5344CB8AC3E}">
        <p14:creationId xmlns:p14="http://schemas.microsoft.com/office/powerpoint/2010/main" val="171756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0769E-DBFC-49A3-9A81-4940908753F5}" type="datetimeFigureOut">
              <a:rPr lang="en-PK" smtClean="0"/>
              <a:t>21/04/2025</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1752A6-B21D-404F-8338-9C8670AE01E3}" type="slidenum">
              <a:rPr lang="en-PK" smtClean="0"/>
              <a:t>‹#›</a:t>
            </a:fld>
            <a:endParaRPr lang="en-PK"/>
          </a:p>
        </p:txBody>
      </p:sp>
    </p:spTree>
    <p:extLst>
      <p:ext uri="{BB962C8B-B14F-4D97-AF65-F5344CB8AC3E}">
        <p14:creationId xmlns:p14="http://schemas.microsoft.com/office/powerpoint/2010/main" val="217659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870769E-DBFC-49A3-9A81-4940908753F5}" type="datetimeFigureOut">
              <a:rPr lang="en-PK" smtClean="0"/>
              <a:t>21/04/2025</a:t>
            </a:fld>
            <a:endParaRPr lang="en-PK"/>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K"/>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31752A6-B21D-404F-8338-9C8670AE01E3}" type="slidenum">
              <a:rPr lang="en-PK" smtClean="0"/>
              <a:t>‹#›</a:t>
            </a:fld>
            <a:endParaRPr lang="en-PK"/>
          </a:p>
        </p:txBody>
      </p:sp>
    </p:spTree>
    <p:extLst>
      <p:ext uri="{BB962C8B-B14F-4D97-AF65-F5344CB8AC3E}">
        <p14:creationId xmlns:p14="http://schemas.microsoft.com/office/powerpoint/2010/main" val="2977530698"/>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hizer.hayat@ucp.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BA6C8-8B8A-423E-9F04-8D97B5525C06}"/>
              </a:ext>
            </a:extLst>
          </p:cNvPr>
          <p:cNvSpPr>
            <a:spLocks noGrp="1"/>
          </p:cNvSpPr>
          <p:nvPr>
            <p:ph type="ctrTitle"/>
          </p:nvPr>
        </p:nvSpPr>
        <p:spPr>
          <a:xfrm>
            <a:off x="768626" y="1148759"/>
            <a:ext cx="10813774" cy="1832980"/>
          </a:xfrm>
        </p:spPr>
        <p:txBody>
          <a:bodyPr>
            <a:noAutofit/>
          </a:bodyPr>
          <a:lstStyle/>
          <a:p>
            <a:pPr algn="ctr"/>
            <a:r>
              <a:rPr lang="en-US" sz="3600" dirty="0">
                <a:latin typeface="Calibri" panose="020F0502020204030204" pitchFamily="34" charset="0"/>
                <a:cs typeface="Calibri" panose="020F0502020204030204" pitchFamily="34" charset="0"/>
              </a:rPr>
              <a:t>Software</a:t>
            </a:r>
            <a:br>
              <a:rPr lang="en-US" sz="3600" dirty="0">
                <a:latin typeface="Calibri" panose="020F0502020204030204" pitchFamily="34" charset="0"/>
                <a:cs typeface="Calibri" panose="020F0502020204030204" pitchFamily="34" charset="0"/>
              </a:rPr>
            </a:br>
            <a:r>
              <a:rPr lang="en-US" sz="3600" dirty="0">
                <a:latin typeface="Calibri" panose="020F0502020204030204" pitchFamily="34" charset="0"/>
                <a:cs typeface="Calibri" panose="020F0502020204030204" pitchFamily="34" charset="0"/>
              </a:rPr>
              <a:t>Design &amp; Architecture</a:t>
            </a:r>
            <a:br>
              <a:rPr lang="en-US" sz="3600" dirty="0">
                <a:latin typeface="Calibri" panose="020F0502020204030204" pitchFamily="34" charset="0"/>
                <a:cs typeface="Calibri" panose="020F0502020204030204" pitchFamily="34" charset="0"/>
              </a:rPr>
            </a:br>
            <a:br>
              <a:rPr lang="en-US" sz="3600" dirty="0">
                <a:latin typeface="Calibri" panose="020F0502020204030204" pitchFamily="34" charset="0"/>
                <a:cs typeface="Calibri" panose="020F0502020204030204" pitchFamily="34" charset="0"/>
              </a:rPr>
            </a:br>
            <a:r>
              <a:rPr lang="en-US" sz="3600" dirty="0">
                <a:latin typeface="Calibri" panose="020F0502020204030204" pitchFamily="34" charset="0"/>
                <a:cs typeface="Calibri" panose="020F0502020204030204" pitchFamily="34" charset="0"/>
              </a:rPr>
              <a:t>Software Design Principles</a:t>
            </a:r>
            <a:endParaRPr lang="x-none" sz="3600" dirty="0">
              <a:latin typeface="Calibri" panose="020F0502020204030204" pitchFamily="34" charset="0"/>
              <a:cs typeface="Calibri" panose="020F0502020204030204" pitchFamily="34" charset="0"/>
            </a:endParaRPr>
          </a:p>
        </p:txBody>
      </p:sp>
      <p:sp>
        <p:nvSpPr>
          <p:cNvPr id="6" name="Subtitle 2">
            <a:extLst>
              <a:ext uri="{FF2B5EF4-FFF2-40B4-BE49-F238E27FC236}">
                <a16:creationId xmlns:a16="http://schemas.microsoft.com/office/drawing/2014/main" id="{ED1503D7-C5D0-1CFB-44BC-9E598634B261}"/>
              </a:ext>
            </a:extLst>
          </p:cNvPr>
          <p:cNvSpPr>
            <a:spLocks noGrp="1"/>
          </p:cNvSpPr>
          <p:nvPr>
            <p:ph type="subTitle" idx="1"/>
          </p:nvPr>
        </p:nvSpPr>
        <p:spPr>
          <a:xfrm>
            <a:off x="2230625" y="3952035"/>
            <a:ext cx="8915400" cy="1127125"/>
          </a:xfrm>
        </p:spPr>
        <p:txBody>
          <a:bodyPr>
            <a:noAutofit/>
          </a:bodyPr>
          <a:lstStyle/>
          <a:p>
            <a:pPr algn="ctr"/>
            <a:r>
              <a:rPr lang="en-US" sz="1100" dirty="0">
                <a:latin typeface="Calibri" panose="020F0502020204030204" pitchFamily="34" charset="0"/>
                <a:cs typeface="Calibri" panose="020F0502020204030204" pitchFamily="34" charset="0"/>
              </a:rPr>
              <a:t>SESD-2222</a:t>
            </a:r>
          </a:p>
          <a:p>
            <a:pPr algn="ctr"/>
            <a:r>
              <a:rPr lang="en-US" sz="1100" dirty="0">
                <a:latin typeface="Calibri" panose="020F0502020204030204" pitchFamily="34" charset="0"/>
                <a:cs typeface="Calibri" panose="020F0502020204030204" pitchFamily="34" charset="0"/>
              </a:rPr>
              <a:t>Fall 2024</a:t>
            </a:r>
          </a:p>
          <a:p>
            <a:r>
              <a:rPr lang="en-US" sz="1400" dirty="0">
                <a:latin typeface="Calibri" panose="020F0502020204030204" pitchFamily="34" charset="0"/>
                <a:cs typeface="Calibri" panose="020F0502020204030204" pitchFamily="34" charset="0"/>
              </a:rPr>
              <a:t>M </a:t>
            </a:r>
            <a:r>
              <a:rPr lang="en-US" sz="1400" dirty="0" err="1">
                <a:latin typeface="Calibri" panose="020F0502020204030204" pitchFamily="34" charset="0"/>
                <a:cs typeface="Calibri" panose="020F0502020204030204" pitchFamily="34" charset="0"/>
              </a:rPr>
              <a:t>Khizar</a:t>
            </a:r>
            <a:r>
              <a:rPr lang="en-US" sz="1400" dirty="0">
                <a:latin typeface="Calibri" panose="020F0502020204030204" pitchFamily="34" charset="0"/>
                <a:cs typeface="Calibri" panose="020F0502020204030204" pitchFamily="34" charset="0"/>
              </a:rPr>
              <a:t> Hayat</a:t>
            </a:r>
          </a:p>
          <a:p>
            <a:r>
              <a:rPr lang="en-US" sz="1400" dirty="0">
                <a:solidFill>
                  <a:srgbClr val="0070C0"/>
                </a:solidFill>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Khizer.hayat@ucp.edu.pk</a:t>
            </a:r>
            <a:endParaRPr lang="en-US" sz="1400" dirty="0">
              <a:solidFill>
                <a:srgbClr val="0070C0"/>
              </a:solidFill>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Office: Building D Block </a:t>
            </a:r>
            <a:r>
              <a:rPr lang="en-US" sz="1400">
                <a:latin typeface="Calibri" panose="020F0502020204030204" pitchFamily="34" charset="0"/>
                <a:cs typeface="Calibri" panose="020F0502020204030204" pitchFamily="34" charset="0"/>
              </a:rPr>
              <a:t>2</a:t>
            </a:r>
            <a:r>
              <a:rPr lang="en-US" sz="1400" baseline="30000">
                <a:latin typeface="Calibri" panose="020F0502020204030204" pitchFamily="34" charset="0"/>
                <a:cs typeface="Calibri" panose="020F0502020204030204" pitchFamily="34" charset="0"/>
              </a:rPr>
              <a:t>nd</a:t>
            </a:r>
            <a:r>
              <a:rPr lang="en-US" sz="1400">
                <a:latin typeface="Calibri" panose="020F0502020204030204" pitchFamily="34" charset="0"/>
                <a:cs typeface="Calibri" panose="020F0502020204030204" pitchFamily="34" charset="0"/>
              </a:rPr>
              <a:t> floor </a:t>
            </a:r>
            <a:endParaRPr lang="en-US" sz="1400" dirty="0">
              <a:latin typeface="Calibri" panose="020F0502020204030204" pitchFamily="34" charset="0"/>
              <a:cs typeface="Calibri" panose="020F0502020204030204" pitchFamily="34" charset="0"/>
            </a:endParaRPr>
          </a:p>
          <a:p>
            <a:r>
              <a:rPr lang="en-US" sz="1400" b="1" dirty="0">
                <a:latin typeface="Calibri" panose="020F0502020204030204" pitchFamily="34" charset="0"/>
                <a:cs typeface="Calibri" panose="020F0502020204030204" pitchFamily="34" charset="0"/>
              </a:rPr>
              <a:t>OFFICE HOURS:  Tuesday : 02:00 PM- 04:00 PM</a:t>
            </a:r>
          </a:p>
          <a:p>
            <a:r>
              <a:rPr lang="en-US" sz="1400" b="1" dirty="0">
                <a:latin typeface="Calibri" panose="020F0502020204030204" pitchFamily="34" charset="0"/>
                <a:cs typeface="Calibri" panose="020F0502020204030204" pitchFamily="34" charset="0"/>
              </a:rPr>
              <a:t>                              Friday: 11:00 AM- 01:00 PM</a:t>
            </a:r>
          </a:p>
          <a:p>
            <a:endParaRPr lang="x-none" sz="1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7593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1E1A-7E31-0EA0-8CCA-8368A9DBD0A6}"/>
              </a:ext>
            </a:extLst>
          </p:cNvPr>
          <p:cNvSpPr>
            <a:spLocks noGrp="1"/>
          </p:cNvSpPr>
          <p:nvPr>
            <p:ph type="title"/>
          </p:nvPr>
        </p:nvSpPr>
        <p:spPr/>
        <p:txBody>
          <a:bodyPr/>
          <a:lstStyle/>
          <a:p>
            <a:r>
              <a:rPr lang="en-US" dirty="0"/>
              <a:t>Example (LSP)</a:t>
            </a:r>
            <a:endParaRPr lang="en-PK" dirty="0"/>
          </a:p>
        </p:txBody>
      </p:sp>
      <p:pic>
        <p:nvPicPr>
          <p:cNvPr id="5" name="Content Placeholder 4">
            <a:extLst>
              <a:ext uri="{FF2B5EF4-FFF2-40B4-BE49-F238E27FC236}">
                <a16:creationId xmlns:a16="http://schemas.microsoft.com/office/drawing/2014/main" id="{FBB7DAB4-ACC1-E343-0DF2-D36BC904DD1B}"/>
              </a:ext>
            </a:extLst>
          </p:cNvPr>
          <p:cNvPicPr>
            <a:picLocks noGrp="1" noChangeAspect="1"/>
          </p:cNvPicPr>
          <p:nvPr>
            <p:ph idx="1"/>
          </p:nvPr>
        </p:nvPicPr>
        <p:blipFill>
          <a:blip r:embed="rId2"/>
          <a:stretch>
            <a:fillRect/>
          </a:stretch>
        </p:blipFill>
        <p:spPr>
          <a:xfrm>
            <a:off x="2530209" y="1739581"/>
            <a:ext cx="2377646" cy="1303133"/>
          </a:xfrm>
        </p:spPr>
      </p:pic>
      <p:pic>
        <p:nvPicPr>
          <p:cNvPr id="7" name="Picture 6">
            <a:extLst>
              <a:ext uri="{FF2B5EF4-FFF2-40B4-BE49-F238E27FC236}">
                <a16:creationId xmlns:a16="http://schemas.microsoft.com/office/drawing/2014/main" id="{72595641-0D44-FC32-329A-1B3E2DC5435F}"/>
              </a:ext>
            </a:extLst>
          </p:cNvPr>
          <p:cNvPicPr>
            <a:picLocks noChangeAspect="1"/>
          </p:cNvPicPr>
          <p:nvPr/>
        </p:nvPicPr>
        <p:blipFill>
          <a:blip r:embed="rId3"/>
          <a:stretch>
            <a:fillRect/>
          </a:stretch>
        </p:blipFill>
        <p:spPr>
          <a:xfrm>
            <a:off x="528764" y="3042714"/>
            <a:ext cx="6988146" cy="2339543"/>
          </a:xfrm>
          <a:prstGeom prst="rect">
            <a:avLst/>
          </a:prstGeom>
        </p:spPr>
      </p:pic>
      <p:pic>
        <p:nvPicPr>
          <p:cNvPr id="9" name="Picture 8">
            <a:extLst>
              <a:ext uri="{FF2B5EF4-FFF2-40B4-BE49-F238E27FC236}">
                <a16:creationId xmlns:a16="http://schemas.microsoft.com/office/drawing/2014/main" id="{9EBE5D8D-F095-DD1E-7168-904FE3D34B31}"/>
              </a:ext>
            </a:extLst>
          </p:cNvPr>
          <p:cNvPicPr>
            <a:picLocks noChangeAspect="1"/>
          </p:cNvPicPr>
          <p:nvPr/>
        </p:nvPicPr>
        <p:blipFill>
          <a:blip r:embed="rId4"/>
          <a:stretch>
            <a:fillRect/>
          </a:stretch>
        </p:blipFill>
        <p:spPr>
          <a:xfrm>
            <a:off x="6909300" y="687930"/>
            <a:ext cx="5082980" cy="2103302"/>
          </a:xfrm>
          <a:prstGeom prst="rect">
            <a:avLst/>
          </a:prstGeom>
        </p:spPr>
      </p:pic>
    </p:spTree>
    <p:extLst>
      <p:ext uri="{BB962C8B-B14F-4D97-AF65-F5344CB8AC3E}">
        <p14:creationId xmlns:p14="http://schemas.microsoft.com/office/powerpoint/2010/main" val="260339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25DAF-D8CA-F63A-240A-E2A5F3E7B590}"/>
              </a:ext>
            </a:extLst>
          </p:cNvPr>
          <p:cNvSpPr>
            <a:spLocks noGrp="1"/>
          </p:cNvSpPr>
          <p:nvPr>
            <p:ph type="title"/>
          </p:nvPr>
        </p:nvSpPr>
        <p:spPr>
          <a:xfrm>
            <a:off x="1929537" y="23475"/>
            <a:ext cx="8911687" cy="1280890"/>
          </a:xfrm>
        </p:spPr>
        <p:txBody>
          <a:bodyPr/>
          <a:lstStyle/>
          <a:p>
            <a:endParaRPr lang="en-PK"/>
          </a:p>
        </p:txBody>
      </p:sp>
      <p:pic>
        <p:nvPicPr>
          <p:cNvPr id="4" name="Content Placeholder 4">
            <a:extLst>
              <a:ext uri="{FF2B5EF4-FFF2-40B4-BE49-F238E27FC236}">
                <a16:creationId xmlns:a16="http://schemas.microsoft.com/office/drawing/2014/main" id="{F9981CC1-6F42-9D6A-19CB-0FCE4B5C36C5}"/>
              </a:ext>
            </a:extLst>
          </p:cNvPr>
          <p:cNvPicPr>
            <a:picLocks noGrp="1" noChangeAspect="1"/>
          </p:cNvPicPr>
          <p:nvPr>
            <p:ph idx="1"/>
          </p:nvPr>
        </p:nvPicPr>
        <p:blipFill>
          <a:blip r:embed="rId2"/>
          <a:stretch>
            <a:fillRect/>
          </a:stretch>
        </p:blipFill>
        <p:spPr>
          <a:xfrm>
            <a:off x="2526048" y="1891981"/>
            <a:ext cx="2377646" cy="1303133"/>
          </a:xfrm>
        </p:spPr>
      </p:pic>
      <p:pic>
        <p:nvPicPr>
          <p:cNvPr id="6" name="Picture 5">
            <a:extLst>
              <a:ext uri="{FF2B5EF4-FFF2-40B4-BE49-F238E27FC236}">
                <a16:creationId xmlns:a16="http://schemas.microsoft.com/office/drawing/2014/main" id="{2974E842-7302-448E-2D6E-848EC8551277}"/>
              </a:ext>
            </a:extLst>
          </p:cNvPr>
          <p:cNvPicPr>
            <a:picLocks noChangeAspect="1"/>
          </p:cNvPicPr>
          <p:nvPr/>
        </p:nvPicPr>
        <p:blipFill>
          <a:blip r:embed="rId3"/>
          <a:stretch>
            <a:fillRect/>
          </a:stretch>
        </p:blipFill>
        <p:spPr>
          <a:xfrm>
            <a:off x="234957" y="3195114"/>
            <a:ext cx="8458933" cy="2834886"/>
          </a:xfrm>
          <a:prstGeom prst="rect">
            <a:avLst/>
          </a:prstGeom>
        </p:spPr>
      </p:pic>
      <p:pic>
        <p:nvPicPr>
          <p:cNvPr id="8" name="Picture 7">
            <a:extLst>
              <a:ext uri="{FF2B5EF4-FFF2-40B4-BE49-F238E27FC236}">
                <a16:creationId xmlns:a16="http://schemas.microsoft.com/office/drawing/2014/main" id="{E9A23844-29EF-B3DF-C55A-F2D008665FCB}"/>
              </a:ext>
            </a:extLst>
          </p:cNvPr>
          <p:cNvPicPr>
            <a:picLocks noChangeAspect="1"/>
          </p:cNvPicPr>
          <p:nvPr/>
        </p:nvPicPr>
        <p:blipFill>
          <a:blip r:embed="rId4"/>
          <a:stretch>
            <a:fillRect/>
          </a:stretch>
        </p:blipFill>
        <p:spPr>
          <a:xfrm>
            <a:off x="5594847" y="663920"/>
            <a:ext cx="5753599" cy="2362405"/>
          </a:xfrm>
          <a:prstGeom prst="rect">
            <a:avLst/>
          </a:prstGeom>
        </p:spPr>
      </p:pic>
    </p:spTree>
    <p:extLst>
      <p:ext uri="{BB962C8B-B14F-4D97-AF65-F5344CB8AC3E}">
        <p14:creationId xmlns:p14="http://schemas.microsoft.com/office/powerpoint/2010/main" val="72527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54118-5D0B-3858-F7ED-8D3A5E9428A2}"/>
              </a:ext>
            </a:extLst>
          </p:cNvPr>
          <p:cNvSpPr>
            <a:spLocks noGrp="1"/>
          </p:cNvSpPr>
          <p:nvPr>
            <p:ph type="title"/>
          </p:nvPr>
        </p:nvSpPr>
        <p:spPr>
          <a:xfrm>
            <a:off x="1947466" y="193804"/>
            <a:ext cx="8911687" cy="1280890"/>
          </a:xfrm>
        </p:spPr>
        <p:txBody>
          <a:bodyPr/>
          <a:lstStyle/>
          <a:p>
            <a:endParaRPr lang="en-PK" dirty="0"/>
          </a:p>
        </p:txBody>
      </p:sp>
      <p:pic>
        <p:nvPicPr>
          <p:cNvPr id="5" name="Content Placeholder 4">
            <a:extLst>
              <a:ext uri="{FF2B5EF4-FFF2-40B4-BE49-F238E27FC236}">
                <a16:creationId xmlns:a16="http://schemas.microsoft.com/office/drawing/2014/main" id="{21689047-A95F-5250-CF67-177AAD401016}"/>
              </a:ext>
            </a:extLst>
          </p:cNvPr>
          <p:cNvPicPr>
            <a:picLocks noGrp="1" noChangeAspect="1"/>
          </p:cNvPicPr>
          <p:nvPr>
            <p:ph idx="1"/>
          </p:nvPr>
        </p:nvPicPr>
        <p:blipFill>
          <a:blip r:embed="rId2"/>
          <a:stretch>
            <a:fillRect/>
          </a:stretch>
        </p:blipFill>
        <p:spPr>
          <a:xfrm>
            <a:off x="5657016" y="1657922"/>
            <a:ext cx="3299746" cy="1044030"/>
          </a:xfrm>
        </p:spPr>
      </p:pic>
      <p:pic>
        <p:nvPicPr>
          <p:cNvPr id="7" name="Picture 6">
            <a:extLst>
              <a:ext uri="{FF2B5EF4-FFF2-40B4-BE49-F238E27FC236}">
                <a16:creationId xmlns:a16="http://schemas.microsoft.com/office/drawing/2014/main" id="{3E599A1E-1D6E-8676-3850-F3AD3BE6C361}"/>
              </a:ext>
            </a:extLst>
          </p:cNvPr>
          <p:cNvPicPr>
            <a:picLocks noChangeAspect="1"/>
          </p:cNvPicPr>
          <p:nvPr/>
        </p:nvPicPr>
        <p:blipFill>
          <a:blip r:embed="rId3"/>
          <a:stretch>
            <a:fillRect/>
          </a:stretch>
        </p:blipFill>
        <p:spPr>
          <a:xfrm>
            <a:off x="2617406" y="2710917"/>
            <a:ext cx="7571806" cy="1972601"/>
          </a:xfrm>
          <a:prstGeom prst="rect">
            <a:avLst/>
          </a:prstGeom>
        </p:spPr>
      </p:pic>
      <p:pic>
        <p:nvPicPr>
          <p:cNvPr id="9" name="Picture 8">
            <a:extLst>
              <a:ext uri="{FF2B5EF4-FFF2-40B4-BE49-F238E27FC236}">
                <a16:creationId xmlns:a16="http://schemas.microsoft.com/office/drawing/2014/main" id="{4423EEF1-A6BB-01A5-8C1E-9F88FE6389CF}"/>
              </a:ext>
            </a:extLst>
          </p:cNvPr>
          <p:cNvPicPr>
            <a:picLocks noChangeAspect="1"/>
          </p:cNvPicPr>
          <p:nvPr/>
        </p:nvPicPr>
        <p:blipFill>
          <a:blip r:embed="rId4"/>
          <a:stretch>
            <a:fillRect/>
          </a:stretch>
        </p:blipFill>
        <p:spPr>
          <a:xfrm>
            <a:off x="1938930" y="4692483"/>
            <a:ext cx="8314140" cy="2065199"/>
          </a:xfrm>
          <a:prstGeom prst="rect">
            <a:avLst/>
          </a:prstGeom>
        </p:spPr>
      </p:pic>
      <p:pic>
        <p:nvPicPr>
          <p:cNvPr id="11" name="Picture 10">
            <a:extLst>
              <a:ext uri="{FF2B5EF4-FFF2-40B4-BE49-F238E27FC236}">
                <a16:creationId xmlns:a16="http://schemas.microsoft.com/office/drawing/2014/main" id="{3BC73F56-554D-C214-2415-00B88528E700}"/>
              </a:ext>
            </a:extLst>
          </p:cNvPr>
          <p:cNvPicPr>
            <a:picLocks noChangeAspect="1"/>
          </p:cNvPicPr>
          <p:nvPr/>
        </p:nvPicPr>
        <p:blipFill>
          <a:blip r:embed="rId5"/>
          <a:stretch>
            <a:fillRect/>
          </a:stretch>
        </p:blipFill>
        <p:spPr>
          <a:xfrm>
            <a:off x="439271" y="693285"/>
            <a:ext cx="4574912" cy="1746046"/>
          </a:xfrm>
          <a:prstGeom prst="rect">
            <a:avLst/>
          </a:prstGeom>
        </p:spPr>
      </p:pic>
      <p:pic>
        <p:nvPicPr>
          <p:cNvPr id="13" name="Picture 12">
            <a:extLst>
              <a:ext uri="{FF2B5EF4-FFF2-40B4-BE49-F238E27FC236}">
                <a16:creationId xmlns:a16="http://schemas.microsoft.com/office/drawing/2014/main" id="{822D4F45-2299-FB24-C2B0-A7D1387E531E}"/>
              </a:ext>
            </a:extLst>
          </p:cNvPr>
          <p:cNvPicPr>
            <a:picLocks noChangeAspect="1"/>
          </p:cNvPicPr>
          <p:nvPr/>
        </p:nvPicPr>
        <p:blipFill>
          <a:blip r:embed="rId6"/>
          <a:stretch>
            <a:fillRect/>
          </a:stretch>
        </p:blipFill>
        <p:spPr>
          <a:xfrm>
            <a:off x="429098" y="457502"/>
            <a:ext cx="4595258" cy="2217612"/>
          </a:xfrm>
          <a:prstGeom prst="rect">
            <a:avLst/>
          </a:prstGeom>
        </p:spPr>
      </p:pic>
    </p:spTree>
    <p:extLst>
      <p:ext uri="{BB962C8B-B14F-4D97-AF65-F5344CB8AC3E}">
        <p14:creationId xmlns:p14="http://schemas.microsoft.com/office/powerpoint/2010/main" val="355749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3662-5EC3-44F7-B404-35979C8724CC}"/>
              </a:ext>
            </a:extLst>
          </p:cNvPr>
          <p:cNvSpPr>
            <a:spLocks noGrp="1"/>
          </p:cNvSpPr>
          <p:nvPr>
            <p:ph type="title"/>
          </p:nvPr>
        </p:nvSpPr>
        <p:spPr>
          <a:xfrm>
            <a:off x="1546003" y="663866"/>
            <a:ext cx="8911687" cy="1280890"/>
          </a:xfrm>
        </p:spPr>
        <p:txBody>
          <a:bodyPr/>
          <a:lstStyle/>
          <a:p>
            <a:r>
              <a:rPr lang="en-US" dirty="0"/>
              <a:t>Interface Segregation Principle (ISP)</a:t>
            </a:r>
            <a:br>
              <a:rPr lang="en-US" dirty="0"/>
            </a:br>
            <a:endParaRPr lang="en-PK" dirty="0"/>
          </a:p>
        </p:txBody>
      </p:sp>
      <p:sp>
        <p:nvSpPr>
          <p:cNvPr id="3" name="Content Placeholder 2">
            <a:extLst>
              <a:ext uri="{FF2B5EF4-FFF2-40B4-BE49-F238E27FC236}">
                <a16:creationId xmlns:a16="http://schemas.microsoft.com/office/drawing/2014/main" id="{5A801388-DD85-485F-B0A6-BBEA56071F0E}"/>
              </a:ext>
            </a:extLst>
          </p:cNvPr>
          <p:cNvSpPr>
            <a:spLocks noGrp="1"/>
          </p:cNvSpPr>
          <p:nvPr>
            <p:ph idx="1"/>
          </p:nvPr>
        </p:nvSpPr>
        <p:spPr>
          <a:xfrm>
            <a:off x="1807333" y="2107096"/>
            <a:ext cx="8915400" cy="3777622"/>
          </a:xfrm>
        </p:spPr>
        <p:txBody>
          <a:bodyPr/>
          <a:lstStyle/>
          <a:p>
            <a:pPr algn="just" fontAlgn="t"/>
            <a:r>
              <a:rPr lang="en-US" dirty="0"/>
              <a:t>This principle states that </a:t>
            </a:r>
            <a:r>
              <a:rPr lang="en-US" b="1" dirty="0"/>
              <a:t>Clients should not be forced to depend upon interfaces that they don’t use</a:t>
            </a:r>
            <a:r>
              <a:rPr lang="en-US" dirty="0"/>
              <a:t>. This means the number of members in the interface that is visible to the dependent class should be minimized.</a:t>
            </a:r>
          </a:p>
          <a:p>
            <a:pPr algn="just" fontAlgn="t"/>
            <a:r>
              <a:rPr lang="en-US" b="1" dirty="0"/>
              <a:t>Rather than to design one or two more complex and fat interfaces, better to design multiple smaller interfaces. </a:t>
            </a:r>
          </a:p>
          <a:p>
            <a:pPr algn="just" fontAlgn="t"/>
            <a:r>
              <a:rPr lang="en-US" b="1" dirty="0"/>
              <a:t>Example</a:t>
            </a:r>
            <a:r>
              <a:rPr lang="en-US" dirty="0"/>
              <a:t> - The service interface that is exposed to the client should contains only client related methods not all.</a:t>
            </a:r>
          </a:p>
          <a:p>
            <a:endParaRPr lang="en-PK" dirty="0"/>
          </a:p>
        </p:txBody>
      </p:sp>
    </p:spTree>
    <p:extLst>
      <p:ext uri="{BB962C8B-B14F-4D97-AF65-F5344CB8AC3E}">
        <p14:creationId xmlns:p14="http://schemas.microsoft.com/office/powerpoint/2010/main" val="473105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3AB0-2D94-2128-3B7A-98FE66E83349}"/>
              </a:ext>
            </a:extLst>
          </p:cNvPr>
          <p:cNvSpPr>
            <a:spLocks noGrp="1"/>
          </p:cNvSpPr>
          <p:nvPr>
            <p:ph type="title"/>
          </p:nvPr>
        </p:nvSpPr>
        <p:spPr/>
        <p:txBody>
          <a:bodyPr/>
          <a:lstStyle/>
          <a:p>
            <a:r>
              <a:rPr lang="en-US" dirty="0"/>
              <a:t>Example (ISP)</a:t>
            </a:r>
            <a:endParaRPr lang="en-PK" dirty="0"/>
          </a:p>
        </p:txBody>
      </p:sp>
      <p:pic>
        <p:nvPicPr>
          <p:cNvPr id="5" name="Content Placeholder 4">
            <a:extLst>
              <a:ext uri="{FF2B5EF4-FFF2-40B4-BE49-F238E27FC236}">
                <a16:creationId xmlns:a16="http://schemas.microsoft.com/office/drawing/2014/main" id="{D66D8F9B-63D6-35B2-318D-0F02F4EBF2EE}"/>
              </a:ext>
            </a:extLst>
          </p:cNvPr>
          <p:cNvPicPr>
            <a:picLocks noGrp="1" noChangeAspect="1"/>
          </p:cNvPicPr>
          <p:nvPr>
            <p:ph idx="1"/>
          </p:nvPr>
        </p:nvPicPr>
        <p:blipFill>
          <a:blip r:embed="rId2"/>
          <a:stretch>
            <a:fillRect/>
          </a:stretch>
        </p:blipFill>
        <p:spPr>
          <a:xfrm>
            <a:off x="2718564" y="2455640"/>
            <a:ext cx="2862993" cy="3778250"/>
          </a:xfrm>
        </p:spPr>
      </p:pic>
      <p:pic>
        <p:nvPicPr>
          <p:cNvPr id="7" name="Picture 6">
            <a:extLst>
              <a:ext uri="{FF2B5EF4-FFF2-40B4-BE49-F238E27FC236}">
                <a16:creationId xmlns:a16="http://schemas.microsoft.com/office/drawing/2014/main" id="{40452CF5-13B6-5518-8726-ECF8ED33FF0B}"/>
              </a:ext>
            </a:extLst>
          </p:cNvPr>
          <p:cNvPicPr>
            <a:picLocks noChangeAspect="1"/>
          </p:cNvPicPr>
          <p:nvPr/>
        </p:nvPicPr>
        <p:blipFill>
          <a:blip r:embed="rId3"/>
          <a:stretch>
            <a:fillRect/>
          </a:stretch>
        </p:blipFill>
        <p:spPr>
          <a:xfrm>
            <a:off x="6486137" y="2455640"/>
            <a:ext cx="2987299" cy="3017782"/>
          </a:xfrm>
          <a:prstGeom prst="rect">
            <a:avLst/>
          </a:prstGeom>
        </p:spPr>
      </p:pic>
    </p:spTree>
    <p:extLst>
      <p:ext uri="{BB962C8B-B14F-4D97-AF65-F5344CB8AC3E}">
        <p14:creationId xmlns:p14="http://schemas.microsoft.com/office/powerpoint/2010/main" val="3974512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36948-0BD3-4A7F-926B-73FE02FD4E27}"/>
              </a:ext>
            </a:extLst>
          </p:cNvPr>
          <p:cNvSpPr>
            <a:spLocks noGrp="1"/>
          </p:cNvSpPr>
          <p:nvPr>
            <p:ph type="title"/>
          </p:nvPr>
        </p:nvSpPr>
        <p:spPr>
          <a:xfrm>
            <a:off x="1638300" y="624110"/>
            <a:ext cx="8911687" cy="1280890"/>
          </a:xfrm>
        </p:spPr>
        <p:txBody>
          <a:bodyPr/>
          <a:lstStyle/>
          <a:p>
            <a:r>
              <a:rPr lang="en-US" dirty="0"/>
              <a:t>Dependency Inversion Principle (DIP)</a:t>
            </a:r>
            <a:br>
              <a:rPr lang="en-US" dirty="0"/>
            </a:br>
            <a:endParaRPr lang="en-PK" dirty="0"/>
          </a:p>
        </p:txBody>
      </p:sp>
      <p:sp>
        <p:nvSpPr>
          <p:cNvPr id="3" name="Content Placeholder 2">
            <a:extLst>
              <a:ext uri="{FF2B5EF4-FFF2-40B4-BE49-F238E27FC236}">
                <a16:creationId xmlns:a16="http://schemas.microsoft.com/office/drawing/2014/main" id="{646B8A98-D878-471E-9418-27701E6620F6}"/>
              </a:ext>
            </a:extLst>
          </p:cNvPr>
          <p:cNvSpPr>
            <a:spLocks noGrp="1"/>
          </p:cNvSpPr>
          <p:nvPr>
            <p:ph idx="1"/>
          </p:nvPr>
        </p:nvSpPr>
        <p:spPr>
          <a:xfrm>
            <a:off x="1638300" y="1905000"/>
            <a:ext cx="8915400" cy="3777622"/>
          </a:xfrm>
        </p:spPr>
        <p:txBody>
          <a:bodyPr>
            <a:normAutofit/>
          </a:bodyPr>
          <a:lstStyle/>
          <a:p>
            <a:pPr marL="0" indent="0" algn="just" fontAlgn="t">
              <a:buNone/>
            </a:pPr>
            <a:r>
              <a:rPr lang="en-US" dirty="0"/>
              <a:t>The Dependency Inversion Principle states that:</a:t>
            </a:r>
          </a:p>
          <a:p>
            <a:pPr algn="just" fontAlgn="t"/>
            <a:r>
              <a:rPr lang="en-US" dirty="0"/>
              <a:t>High level modules should not depend upon low level modules. </a:t>
            </a:r>
            <a:r>
              <a:rPr lang="en-US" b="1" dirty="0"/>
              <a:t>Both should depend upon abstractions.</a:t>
            </a:r>
          </a:p>
          <a:p>
            <a:pPr algn="just" fontAlgn="t"/>
            <a:r>
              <a:rPr lang="en-US" dirty="0"/>
              <a:t>Abstractions should not depend upon details. Details should depend upon abstractions.</a:t>
            </a:r>
          </a:p>
          <a:p>
            <a:pPr algn="just" fontAlgn="t"/>
            <a:r>
              <a:rPr lang="en-US" dirty="0"/>
              <a:t>It helps us to develop loosely couple code by ensuring that high-level modules depend on abstractions rather than concrete implementations of lower-level modules. The Dependency Injection pattern is an implementation of this principle</a:t>
            </a:r>
          </a:p>
          <a:p>
            <a:pPr algn="just" fontAlgn="t"/>
            <a:r>
              <a:rPr lang="en-US" b="1" dirty="0"/>
              <a:t>Example</a:t>
            </a:r>
            <a:r>
              <a:rPr lang="en-US" dirty="0"/>
              <a:t> - The Dependency Injection pattern is an implementation of this principle</a:t>
            </a:r>
          </a:p>
          <a:p>
            <a:endParaRPr lang="en-PK" dirty="0"/>
          </a:p>
        </p:txBody>
      </p:sp>
    </p:spTree>
    <p:extLst>
      <p:ext uri="{BB962C8B-B14F-4D97-AF65-F5344CB8AC3E}">
        <p14:creationId xmlns:p14="http://schemas.microsoft.com/office/powerpoint/2010/main" val="1349205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D966-66FF-B42E-9CBC-A8EDDC3CA468}"/>
              </a:ext>
            </a:extLst>
          </p:cNvPr>
          <p:cNvSpPr>
            <a:spLocks noGrp="1"/>
          </p:cNvSpPr>
          <p:nvPr>
            <p:ph type="title"/>
          </p:nvPr>
        </p:nvSpPr>
        <p:spPr>
          <a:xfrm>
            <a:off x="1640156" y="534463"/>
            <a:ext cx="8911687" cy="1280890"/>
          </a:xfrm>
        </p:spPr>
        <p:txBody>
          <a:bodyPr/>
          <a:lstStyle/>
          <a:p>
            <a:r>
              <a:rPr lang="en-US" b="1" dirty="0"/>
              <a:t>Example (DIP)</a:t>
            </a:r>
            <a:endParaRPr lang="en-PK" b="1" dirty="0"/>
          </a:p>
        </p:txBody>
      </p:sp>
      <p:pic>
        <p:nvPicPr>
          <p:cNvPr id="5" name="Content Placeholder 4">
            <a:extLst>
              <a:ext uri="{FF2B5EF4-FFF2-40B4-BE49-F238E27FC236}">
                <a16:creationId xmlns:a16="http://schemas.microsoft.com/office/drawing/2014/main" id="{CDD3FA0F-E75A-B15D-B428-5A305B94E1F8}"/>
              </a:ext>
            </a:extLst>
          </p:cNvPr>
          <p:cNvPicPr>
            <a:picLocks noGrp="1" noChangeAspect="1"/>
          </p:cNvPicPr>
          <p:nvPr>
            <p:ph idx="1"/>
          </p:nvPr>
        </p:nvPicPr>
        <p:blipFill>
          <a:blip r:embed="rId2"/>
          <a:stretch>
            <a:fillRect/>
          </a:stretch>
        </p:blipFill>
        <p:spPr>
          <a:xfrm>
            <a:off x="2282986" y="1945665"/>
            <a:ext cx="1889924" cy="3741744"/>
          </a:xfrm>
        </p:spPr>
      </p:pic>
      <p:pic>
        <p:nvPicPr>
          <p:cNvPr id="7" name="Picture 6">
            <a:extLst>
              <a:ext uri="{FF2B5EF4-FFF2-40B4-BE49-F238E27FC236}">
                <a16:creationId xmlns:a16="http://schemas.microsoft.com/office/drawing/2014/main" id="{90F2D143-4A54-8C05-FCE8-31CE54AB457D}"/>
              </a:ext>
            </a:extLst>
          </p:cNvPr>
          <p:cNvPicPr>
            <a:picLocks noChangeAspect="1"/>
          </p:cNvPicPr>
          <p:nvPr/>
        </p:nvPicPr>
        <p:blipFill>
          <a:blip r:embed="rId3"/>
          <a:stretch>
            <a:fillRect/>
          </a:stretch>
        </p:blipFill>
        <p:spPr>
          <a:xfrm>
            <a:off x="5206810" y="1604671"/>
            <a:ext cx="4457143" cy="5056106"/>
          </a:xfrm>
          <a:prstGeom prst="rect">
            <a:avLst/>
          </a:prstGeom>
        </p:spPr>
      </p:pic>
    </p:spTree>
    <p:extLst>
      <p:ext uri="{BB962C8B-B14F-4D97-AF65-F5344CB8AC3E}">
        <p14:creationId xmlns:p14="http://schemas.microsoft.com/office/powerpoint/2010/main" val="241580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F4AB-E8F8-428D-BC2B-089D2D2ECDE3}"/>
              </a:ext>
            </a:extLst>
          </p:cNvPr>
          <p:cNvSpPr>
            <a:spLocks noGrp="1"/>
          </p:cNvSpPr>
          <p:nvPr>
            <p:ph type="title"/>
          </p:nvPr>
        </p:nvSpPr>
        <p:spPr>
          <a:xfrm>
            <a:off x="260542" y="624110"/>
            <a:ext cx="8911687" cy="1280890"/>
          </a:xfrm>
        </p:spPr>
        <p:txBody>
          <a:bodyPr/>
          <a:lstStyle/>
          <a:p>
            <a:pPr algn="ctr"/>
            <a:r>
              <a:rPr lang="en-US" dirty="0"/>
              <a:t>DRY (Don’t Repeat Yourself)</a:t>
            </a:r>
            <a:br>
              <a:rPr lang="en-US" dirty="0"/>
            </a:br>
            <a:endParaRPr lang="en-PK" dirty="0"/>
          </a:p>
        </p:txBody>
      </p:sp>
      <p:sp>
        <p:nvSpPr>
          <p:cNvPr id="3" name="Content Placeholder 2">
            <a:extLst>
              <a:ext uri="{FF2B5EF4-FFF2-40B4-BE49-F238E27FC236}">
                <a16:creationId xmlns:a16="http://schemas.microsoft.com/office/drawing/2014/main" id="{AE41E93B-E911-426E-9D82-3FC5E54F232F}"/>
              </a:ext>
            </a:extLst>
          </p:cNvPr>
          <p:cNvSpPr>
            <a:spLocks noGrp="1"/>
          </p:cNvSpPr>
          <p:nvPr>
            <p:ph idx="1"/>
          </p:nvPr>
        </p:nvSpPr>
        <p:spPr>
          <a:xfrm>
            <a:off x="1529038" y="1541929"/>
            <a:ext cx="10402420" cy="4356041"/>
          </a:xfrm>
        </p:spPr>
        <p:txBody>
          <a:bodyPr/>
          <a:lstStyle/>
          <a:p>
            <a:pPr algn="just" fontAlgn="t"/>
            <a:r>
              <a:rPr lang="en-US" dirty="0"/>
              <a:t>This principle states that each small pieces of knowledge (code) may only occur exactly once in the entire system. This helps us to write scalable, maintainable and reusable code.</a:t>
            </a:r>
          </a:p>
          <a:p>
            <a:pPr algn="just"/>
            <a:r>
              <a:rPr lang="en-US" dirty="0"/>
              <a:t>The DRY principle emphasizes the importance of avoiding duplication in code. Duplication can lead to inconsistencies, increased maintenance effort, and a higher likelihood of introducing errors when changes are required.</a:t>
            </a:r>
          </a:p>
          <a:p>
            <a:pPr algn="just"/>
            <a:r>
              <a:rPr lang="en-US" dirty="0"/>
              <a:t>To adhere to the DRY principle, developers should utilize abstractions, modularization, and reusable components to eliminate redundancy, ensuring that each piece of functionality is implemented in only one place</a:t>
            </a:r>
          </a:p>
          <a:p>
            <a:pPr algn="just"/>
            <a:r>
              <a:rPr lang="en-US" dirty="0"/>
              <a:t>A simple example would be to create a function and call it from multiple locations, rather than implementing the same functionality multiple times.</a:t>
            </a:r>
          </a:p>
          <a:p>
            <a:pPr algn="just"/>
            <a:endParaRPr lang="en-PK" dirty="0"/>
          </a:p>
        </p:txBody>
      </p:sp>
    </p:spTree>
    <p:extLst>
      <p:ext uri="{BB962C8B-B14F-4D97-AF65-F5344CB8AC3E}">
        <p14:creationId xmlns:p14="http://schemas.microsoft.com/office/powerpoint/2010/main" val="3013400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F3A1-6F88-4BEC-A5CD-9ECFCD2B9885}"/>
              </a:ext>
            </a:extLst>
          </p:cNvPr>
          <p:cNvSpPr>
            <a:spLocks noGrp="1"/>
          </p:cNvSpPr>
          <p:nvPr>
            <p:ph type="title"/>
          </p:nvPr>
        </p:nvSpPr>
        <p:spPr>
          <a:xfrm>
            <a:off x="220786" y="667785"/>
            <a:ext cx="8911687" cy="1280890"/>
          </a:xfrm>
        </p:spPr>
        <p:txBody>
          <a:bodyPr/>
          <a:lstStyle/>
          <a:p>
            <a:pPr algn="ctr"/>
            <a:r>
              <a:rPr lang="en-US" dirty="0"/>
              <a:t>KISS (Keep it simple, Stupid!)</a:t>
            </a:r>
            <a:br>
              <a:rPr lang="en-US" dirty="0"/>
            </a:br>
            <a:endParaRPr lang="en-PK" dirty="0"/>
          </a:p>
        </p:txBody>
      </p:sp>
      <p:sp>
        <p:nvSpPr>
          <p:cNvPr id="3" name="Content Placeholder 2">
            <a:extLst>
              <a:ext uri="{FF2B5EF4-FFF2-40B4-BE49-F238E27FC236}">
                <a16:creationId xmlns:a16="http://schemas.microsoft.com/office/drawing/2014/main" id="{B7412A59-07D4-425C-8CE5-BA855739C458}"/>
              </a:ext>
            </a:extLst>
          </p:cNvPr>
          <p:cNvSpPr>
            <a:spLocks noGrp="1"/>
          </p:cNvSpPr>
          <p:nvPr>
            <p:ph idx="1"/>
          </p:nvPr>
        </p:nvSpPr>
        <p:spPr>
          <a:xfrm>
            <a:off x="838200" y="1838877"/>
            <a:ext cx="10515600" cy="4351338"/>
          </a:xfrm>
        </p:spPr>
        <p:txBody>
          <a:bodyPr/>
          <a:lstStyle/>
          <a:p>
            <a:pPr fontAlgn="t"/>
            <a:endParaRPr lang="en-US" dirty="0"/>
          </a:p>
          <a:p>
            <a:pPr algn="just" fontAlgn="t"/>
            <a:r>
              <a:rPr lang="en-US" dirty="0"/>
              <a:t>This principle states that try to keep each small piece of software simple and unnecessary complexity should be avoided. This helps us to write easy maintainable code.</a:t>
            </a:r>
          </a:p>
          <a:p>
            <a:pPr algn="just" fontAlgn="t"/>
            <a:r>
              <a:rPr lang="en-US" dirty="0"/>
              <a:t>By keeping the design simple, developers can reduce the chances of introducing errors, improve maintainability, and make it easier for others to understand and contribute to the codebase. </a:t>
            </a:r>
          </a:p>
          <a:p>
            <a:pPr algn="just" fontAlgn="t"/>
            <a:r>
              <a:rPr lang="en-US" dirty="0"/>
              <a:t>KISS does not mean oversimplifying or ignoring essential requirements; instead, it suggests finding the simplest solution that meets the project’s needs</a:t>
            </a:r>
          </a:p>
          <a:p>
            <a:pPr marL="0" indent="0">
              <a:buNone/>
            </a:pPr>
            <a:br>
              <a:rPr lang="en-US" dirty="0"/>
            </a:br>
            <a:endParaRPr lang="en-PK" dirty="0"/>
          </a:p>
        </p:txBody>
      </p:sp>
    </p:spTree>
    <p:extLst>
      <p:ext uri="{BB962C8B-B14F-4D97-AF65-F5344CB8AC3E}">
        <p14:creationId xmlns:p14="http://schemas.microsoft.com/office/powerpoint/2010/main" val="1040867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60B0-E3BF-4537-A604-06EA91246053}"/>
              </a:ext>
            </a:extLst>
          </p:cNvPr>
          <p:cNvSpPr>
            <a:spLocks noGrp="1"/>
          </p:cNvSpPr>
          <p:nvPr>
            <p:ph type="title"/>
          </p:nvPr>
        </p:nvSpPr>
        <p:spPr>
          <a:xfrm>
            <a:off x="671360" y="584353"/>
            <a:ext cx="8911687" cy="1280890"/>
          </a:xfrm>
        </p:spPr>
        <p:txBody>
          <a:bodyPr/>
          <a:lstStyle/>
          <a:p>
            <a:pPr algn="ctr"/>
            <a:r>
              <a:rPr lang="en-US" dirty="0"/>
              <a:t>YAGNI (You </a:t>
            </a:r>
            <a:r>
              <a:rPr lang="en-US" dirty="0" err="1"/>
              <a:t>ain't</a:t>
            </a:r>
            <a:r>
              <a:rPr lang="en-US" dirty="0"/>
              <a:t> </a:t>
            </a:r>
            <a:r>
              <a:rPr lang="en-US" dirty="0" err="1"/>
              <a:t>gonna</a:t>
            </a:r>
            <a:r>
              <a:rPr lang="en-US" dirty="0"/>
              <a:t> need it)</a:t>
            </a:r>
            <a:br>
              <a:rPr lang="en-US" dirty="0"/>
            </a:br>
            <a:endParaRPr lang="en-PK" dirty="0"/>
          </a:p>
        </p:txBody>
      </p:sp>
      <p:sp>
        <p:nvSpPr>
          <p:cNvPr id="3" name="Content Placeholder 2">
            <a:extLst>
              <a:ext uri="{FF2B5EF4-FFF2-40B4-BE49-F238E27FC236}">
                <a16:creationId xmlns:a16="http://schemas.microsoft.com/office/drawing/2014/main" id="{F1D93D7B-574F-4FB3-B2A5-CE072141D8A6}"/>
              </a:ext>
            </a:extLst>
          </p:cNvPr>
          <p:cNvSpPr>
            <a:spLocks noGrp="1"/>
          </p:cNvSpPr>
          <p:nvPr>
            <p:ph idx="1"/>
          </p:nvPr>
        </p:nvSpPr>
        <p:spPr>
          <a:xfrm>
            <a:off x="1638299" y="1865243"/>
            <a:ext cx="9692309" cy="4283766"/>
          </a:xfrm>
        </p:spPr>
        <p:txBody>
          <a:bodyPr/>
          <a:lstStyle/>
          <a:p>
            <a:pPr marL="0" indent="0">
              <a:buNone/>
            </a:pPr>
            <a:endParaRPr lang="en-US" dirty="0"/>
          </a:p>
          <a:p>
            <a:pPr algn="just"/>
            <a:r>
              <a:rPr lang="en-US" dirty="0"/>
              <a:t>This principle states that always implement things when you actually need them never implements things before you need them.</a:t>
            </a:r>
          </a:p>
          <a:p>
            <a:pPr algn="just"/>
            <a:r>
              <a:rPr lang="en-US" dirty="0"/>
              <a:t>This approach encourages developers to focus on the current requirements and avoid over-engineering, which can lead to increased complexity, longer development time, and wasted effort.</a:t>
            </a:r>
          </a:p>
          <a:p>
            <a:pPr algn="just"/>
            <a:r>
              <a:rPr lang="en-US" dirty="0"/>
              <a:t>Gold Platting </a:t>
            </a:r>
            <a:endParaRPr lang="en-PK" dirty="0"/>
          </a:p>
        </p:txBody>
      </p:sp>
    </p:spTree>
    <p:extLst>
      <p:ext uri="{BB962C8B-B14F-4D97-AF65-F5344CB8AC3E}">
        <p14:creationId xmlns:p14="http://schemas.microsoft.com/office/powerpoint/2010/main" val="151897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30AB-A187-4931-A123-08AD5F76D0F9}"/>
              </a:ext>
            </a:extLst>
          </p:cNvPr>
          <p:cNvSpPr>
            <a:spLocks noGrp="1"/>
          </p:cNvSpPr>
          <p:nvPr>
            <p:ph type="title"/>
          </p:nvPr>
        </p:nvSpPr>
        <p:spPr>
          <a:xfrm>
            <a:off x="1640156" y="597606"/>
            <a:ext cx="8911687" cy="1280890"/>
          </a:xfrm>
        </p:spPr>
        <p:txBody>
          <a:bodyPr/>
          <a:lstStyle/>
          <a:p>
            <a:r>
              <a:rPr lang="en-US" dirty="0"/>
              <a:t>Design Principles</a:t>
            </a:r>
            <a:endParaRPr lang="en-PK" dirty="0"/>
          </a:p>
        </p:txBody>
      </p:sp>
      <p:sp>
        <p:nvSpPr>
          <p:cNvPr id="3" name="Content Placeholder 2">
            <a:extLst>
              <a:ext uri="{FF2B5EF4-FFF2-40B4-BE49-F238E27FC236}">
                <a16:creationId xmlns:a16="http://schemas.microsoft.com/office/drawing/2014/main" id="{21F3B259-0DC3-4F48-AB73-A89E0D8CDC0F}"/>
              </a:ext>
            </a:extLst>
          </p:cNvPr>
          <p:cNvSpPr>
            <a:spLocks noGrp="1"/>
          </p:cNvSpPr>
          <p:nvPr>
            <p:ph idx="1"/>
          </p:nvPr>
        </p:nvSpPr>
        <p:spPr>
          <a:xfrm>
            <a:off x="1502534" y="1540189"/>
            <a:ext cx="10053362" cy="4502802"/>
          </a:xfrm>
        </p:spPr>
        <p:txBody>
          <a:bodyPr/>
          <a:lstStyle/>
          <a:p>
            <a:pPr algn="just"/>
            <a:r>
              <a:rPr lang="en-US" dirty="0"/>
              <a:t>Software design principles are a set of guidelines that helps developers to make a good system design. The most important principle is SOLID principle. The key software design principles are as:</a:t>
            </a:r>
          </a:p>
          <a:p>
            <a:pPr marL="457200" indent="-457200" algn="just">
              <a:buFont typeface="+mj-lt"/>
              <a:buAutoNum type="arabicPeriod"/>
            </a:pPr>
            <a:r>
              <a:rPr lang="en-US" b="1" dirty="0"/>
              <a:t>SOLID</a:t>
            </a:r>
          </a:p>
          <a:p>
            <a:pPr marL="457200" indent="-457200" algn="just">
              <a:buFont typeface="+mj-lt"/>
              <a:buAutoNum type="arabicPeriod"/>
            </a:pPr>
            <a:r>
              <a:rPr lang="en-US" b="1" dirty="0"/>
              <a:t>DRY</a:t>
            </a:r>
          </a:p>
          <a:p>
            <a:pPr marL="457200" indent="-457200" algn="just">
              <a:buFont typeface="+mj-lt"/>
              <a:buAutoNum type="arabicPeriod"/>
            </a:pPr>
            <a:r>
              <a:rPr lang="en-US" b="1" dirty="0"/>
              <a:t>KISS</a:t>
            </a:r>
          </a:p>
          <a:p>
            <a:pPr marL="457200" indent="-457200" algn="just">
              <a:buFont typeface="+mj-lt"/>
              <a:buAutoNum type="arabicPeriod"/>
            </a:pPr>
            <a:r>
              <a:rPr lang="en-US" b="1" dirty="0"/>
              <a:t>YAGNI</a:t>
            </a:r>
            <a:endParaRPr lang="en-PK" b="1" dirty="0"/>
          </a:p>
        </p:txBody>
      </p:sp>
    </p:spTree>
    <p:extLst>
      <p:ext uri="{BB962C8B-B14F-4D97-AF65-F5344CB8AC3E}">
        <p14:creationId xmlns:p14="http://schemas.microsoft.com/office/powerpoint/2010/main" val="3792235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0758A3-0F12-25B9-1902-141738BD197F}"/>
              </a:ext>
            </a:extLst>
          </p:cNvPr>
          <p:cNvPicPr>
            <a:picLocks noGrp="1" noChangeAspect="1"/>
          </p:cNvPicPr>
          <p:nvPr>
            <p:ph idx="1"/>
          </p:nvPr>
        </p:nvPicPr>
        <p:blipFill>
          <a:blip r:embed="rId2"/>
          <a:stretch>
            <a:fillRect/>
          </a:stretch>
        </p:blipFill>
        <p:spPr>
          <a:xfrm>
            <a:off x="1602237" y="1165412"/>
            <a:ext cx="9044448" cy="4746438"/>
          </a:xfrm>
        </p:spPr>
      </p:pic>
    </p:spTree>
    <p:extLst>
      <p:ext uri="{BB962C8B-B14F-4D97-AF65-F5344CB8AC3E}">
        <p14:creationId xmlns:p14="http://schemas.microsoft.com/office/powerpoint/2010/main" val="1335359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05C0-1666-46CF-8639-FB9EC7AC921A}"/>
              </a:ext>
            </a:extLst>
          </p:cNvPr>
          <p:cNvSpPr>
            <a:spLocks noGrp="1"/>
          </p:cNvSpPr>
          <p:nvPr>
            <p:ph type="title"/>
          </p:nvPr>
        </p:nvSpPr>
        <p:spPr/>
        <p:txBody>
          <a:bodyPr>
            <a:normAutofit/>
          </a:bodyPr>
          <a:lstStyle/>
          <a:p>
            <a:pPr algn="ctr"/>
            <a:r>
              <a:rPr lang="en-US" dirty="0"/>
              <a:t>SOILD</a:t>
            </a:r>
            <a:br>
              <a:rPr lang="en-US" dirty="0"/>
            </a:br>
            <a:endParaRPr lang="en-PK" dirty="0"/>
          </a:p>
        </p:txBody>
      </p:sp>
      <p:sp>
        <p:nvSpPr>
          <p:cNvPr id="3" name="Content Placeholder 2">
            <a:extLst>
              <a:ext uri="{FF2B5EF4-FFF2-40B4-BE49-F238E27FC236}">
                <a16:creationId xmlns:a16="http://schemas.microsoft.com/office/drawing/2014/main" id="{20249E27-CA76-4ADB-8E31-0A4B1AD0B2FB}"/>
              </a:ext>
            </a:extLst>
          </p:cNvPr>
          <p:cNvSpPr>
            <a:spLocks noGrp="1"/>
          </p:cNvSpPr>
          <p:nvPr>
            <p:ph idx="1"/>
          </p:nvPr>
        </p:nvSpPr>
        <p:spPr/>
        <p:txBody>
          <a:bodyPr/>
          <a:lstStyle/>
          <a:p>
            <a:pPr marL="0" indent="0">
              <a:buNone/>
            </a:pPr>
            <a:r>
              <a:rPr lang="en-US" dirty="0"/>
              <a:t>It is combination of five basic designing principles.</a:t>
            </a:r>
          </a:p>
          <a:p>
            <a:pPr marL="514350" indent="-514350">
              <a:buFont typeface="+mj-lt"/>
              <a:buAutoNum type="arabicPeriod"/>
            </a:pPr>
            <a:r>
              <a:rPr lang="en-US" dirty="0"/>
              <a:t>Single Responsibility Principle (SRP)</a:t>
            </a:r>
          </a:p>
          <a:p>
            <a:pPr marL="514350" indent="-514350">
              <a:buFont typeface="+mj-lt"/>
              <a:buAutoNum type="arabicPeriod"/>
            </a:pPr>
            <a:r>
              <a:rPr lang="en-US" dirty="0"/>
              <a:t>Open/Closed Principle (OCP)</a:t>
            </a:r>
          </a:p>
          <a:p>
            <a:pPr marL="514350" indent="-514350">
              <a:buFont typeface="+mj-lt"/>
              <a:buAutoNum type="arabicPeriod"/>
            </a:pPr>
            <a:r>
              <a:rPr lang="en-US" dirty="0" err="1"/>
              <a:t>Liscov</a:t>
            </a:r>
            <a:r>
              <a:rPr lang="en-US" dirty="0"/>
              <a:t> Substitution Principle (LSP)</a:t>
            </a:r>
          </a:p>
          <a:p>
            <a:pPr marL="514350" indent="-514350">
              <a:buFont typeface="+mj-lt"/>
              <a:buAutoNum type="arabicPeriod"/>
            </a:pPr>
            <a:r>
              <a:rPr lang="en-US" dirty="0"/>
              <a:t>Interface Segregation Principle (ISP)</a:t>
            </a:r>
          </a:p>
          <a:p>
            <a:pPr marL="514350" indent="-514350">
              <a:buFont typeface="+mj-lt"/>
              <a:buAutoNum type="arabicPeriod"/>
            </a:pPr>
            <a:r>
              <a:rPr lang="en-US" dirty="0"/>
              <a:t>Dependency Inversion Principle (DIP)</a:t>
            </a:r>
          </a:p>
          <a:p>
            <a:endParaRPr lang="en-PK" dirty="0"/>
          </a:p>
        </p:txBody>
      </p:sp>
    </p:spTree>
    <p:extLst>
      <p:ext uri="{BB962C8B-B14F-4D97-AF65-F5344CB8AC3E}">
        <p14:creationId xmlns:p14="http://schemas.microsoft.com/office/powerpoint/2010/main" val="342541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DF8D5-C0B3-4D14-B2AA-2B8FED34FD15}"/>
              </a:ext>
            </a:extLst>
          </p:cNvPr>
          <p:cNvSpPr>
            <a:spLocks noGrp="1"/>
          </p:cNvSpPr>
          <p:nvPr>
            <p:ph type="title"/>
          </p:nvPr>
        </p:nvSpPr>
        <p:spPr>
          <a:xfrm>
            <a:off x="1640156" y="557849"/>
            <a:ext cx="8911687" cy="1280890"/>
          </a:xfrm>
        </p:spPr>
        <p:txBody>
          <a:bodyPr/>
          <a:lstStyle/>
          <a:p>
            <a:r>
              <a:rPr lang="en-US" dirty="0"/>
              <a:t>Single Responsibility Principle (SRP)</a:t>
            </a:r>
            <a:br>
              <a:rPr lang="en-US" dirty="0"/>
            </a:br>
            <a:endParaRPr lang="en-PK" dirty="0"/>
          </a:p>
        </p:txBody>
      </p:sp>
      <p:sp>
        <p:nvSpPr>
          <p:cNvPr id="3" name="Content Placeholder 2">
            <a:extLst>
              <a:ext uri="{FF2B5EF4-FFF2-40B4-BE49-F238E27FC236}">
                <a16:creationId xmlns:a16="http://schemas.microsoft.com/office/drawing/2014/main" id="{E4067988-B4AE-4537-92EB-7D8331B7FDBB}"/>
              </a:ext>
            </a:extLst>
          </p:cNvPr>
          <p:cNvSpPr>
            <a:spLocks noGrp="1"/>
          </p:cNvSpPr>
          <p:nvPr>
            <p:ph idx="1"/>
          </p:nvPr>
        </p:nvSpPr>
        <p:spPr>
          <a:xfrm>
            <a:off x="1636442" y="1540189"/>
            <a:ext cx="9323105" cy="4290768"/>
          </a:xfrm>
        </p:spPr>
        <p:txBody>
          <a:bodyPr/>
          <a:lstStyle/>
          <a:p>
            <a:pPr algn="just" fontAlgn="t"/>
            <a:r>
              <a:rPr lang="en-US" dirty="0"/>
              <a:t>This principle states that there should never be more than one reason for a class to change. This means that you should design your classes in such a way that </a:t>
            </a:r>
            <a:r>
              <a:rPr lang="en-US" b="1" u="sng" dirty="0"/>
              <a:t>each class should have a single purpose</a:t>
            </a:r>
            <a:r>
              <a:rPr lang="en-US" dirty="0"/>
              <a:t>.</a:t>
            </a:r>
          </a:p>
          <a:p>
            <a:pPr algn="just" fontAlgn="t"/>
            <a:r>
              <a:rPr lang="en-US" b="1" dirty="0"/>
              <a:t>Example</a:t>
            </a:r>
            <a:r>
              <a:rPr lang="en-US" dirty="0"/>
              <a:t> - An Account class is responsible for managing Current and Saving Account but a </a:t>
            </a:r>
            <a:r>
              <a:rPr lang="en-US" dirty="0" err="1"/>
              <a:t>CurrentAccount</a:t>
            </a:r>
            <a:r>
              <a:rPr lang="en-US" dirty="0"/>
              <a:t> and a </a:t>
            </a:r>
            <a:r>
              <a:rPr lang="en-US" dirty="0" err="1"/>
              <a:t>SavingAccount</a:t>
            </a:r>
            <a:r>
              <a:rPr lang="en-US" dirty="0"/>
              <a:t> classes would be responsible for managing current and saving accounts respectively. Hence both are responsible for single purpose only. Hence we are moving towards specialization.</a:t>
            </a:r>
          </a:p>
          <a:p>
            <a:endParaRPr lang="en-PK" dirty="0"/>
          </a:p>
        </p:txBody>
      </p:sp>
    </p:spTree>
    <p:extLst>
      <p:ext uri="{BB962C8B-B14F-4D97-AF65-F5344CB8AC3E}">
        <p14:creationId xmlns:p14="http://schemas.microsoft.com/office/powerpoint/2010/main" val="3400139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4A11-1EF8-7192-38C0-36F747F1B26D}"/>
              </a:ext>
            </a:extLst>
          </p:cNvPr>
          <p:cNvSpPr>
            <a:spLocks noGrp="1"/>
          </p:cNvSpPr>
          <p:nvPr>
            <p:ph type="title"/>
          </p:nvPr>
        </p:nvSpPr>
        <p:spPr>
          <a:xfrm>
            <a:off x="2081937" y="408957"/>
            <a:ext cx="8911687" cy="1280890"/>
          </a:xfrm>
        </p:spPr>
        <p:txBody>
          <a:bodyPr/>
          <a:lstStyle/>
          <a:p>
            <a:r>
              <a:rPr lang="en-US" b="1" dirty="0"/>
              <a:t>Example (SRP)</a:t>
            </a:r>
            <a:endParaRPr lang="en-PK" b="1" dirty="0"/>
          </a:p>
        </p:txBody>
      </p:sp>
      <p:sp>
        <p:nvSpPr>
          <p:cNvPr id="6" name="Rectangle 3">
            <a:extLst>
              <a:ext uri="{FF2B5EF4-FFF2-40B4-BE49-F238E27FC236}">
                <a16:creationId xmlns:a16="http://schemas.microsoft.com/office/drawing/2014/main" id="{08EC6F88-C74C-B297-E5FB-BC4B5059B82F}"/>
              </a:ext>
            </a:extLst>
          </p:cNvPr>
          <p:cNvSpPr>
            <a:spLocks noChangeArrowheads="1"/>
          </p:cNvSpPr>
          <p:nvPr/>
        </p:nvSpPr>
        <p:spPr bwMode="auto">
          <a:xfrm>
            <a:off x="751062" y="1264555"/>
            <a:ext cx="10883107" cy="502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PK" altLang="en-PK" sz="1800" b="1" i="0" u="none" strike="noStrike" cap="none" normalizeH="0" baseline="0" dirty="0">
                <a:ln>
                  <a:noFill/>
                </a:ln>
                <a:solidFill>
                  <a:schemeClr val="tx1"/>
                </a:solidFill>
                <a:effectLst/>
                <a:latin typeface="Arial" panose="020B0604020202020204" pitchFamily="34" charset="0"/>
              </a:rPr>
              <a:t>Without SRP</a:t>
            </a:r>
            <a:r>
              <a:rPr kumimoji="0" lang="en-PK" altLang="en-PK"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PK" altLang="en-PK" sz="1800" b="0" i="0" u="none" strike="noStrike" cap="none" normalizeH="0" baseline="0" dirty="0">
                <a:ln>
                  <a:noFill/>
                </a:ln>
                <a:solidFill>
                  <a:schemeClr val="tx1"/>
                </a:solidFill>
                <a:effectLst/>
                <a:latin typeface="Arial" panose="020B0604020202020204" pitchFamily="34" charset="0"/>
              </a:rPr>
              <a:t>A single class, </a:t>
            </a:r>
            <a:r>
              <a:rPr lang="en-PK" altLang="en-PK" dirty="0">
                <a:latin typeface="Arial" panose="020B0604020202020204" pitchFamily="34" charset="0"/>
              </a:rPr>
              <a:t>User, is responsible for multiple tasks: storing user data, saving to the database, and</a:t>
            </a:r>
            <a:endParaRPr lang="en-US" altLang="en-PK" dirty="0">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lang="en-PK" altLang="en-PK" dirty="0">
                <a:latin typeface="Arial" panose="020B0604020202020204" pitchFamily="34" charset="0"/>
              </a:rPr>
              <a:t>generating reports.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PK" altLang="en-PK" sz="1800" b="0" i="0" u="none" strike="noStrike" cap="none" normalizeH="0" baseline="0" dirty="0">
                <a:ln>
                  <a:noFill/>
                </a:ln>
                <a:solidFill>
                  <a:schemeClr val="tx1"/>
                </a:solidFill>
                <a:effectLst/>
                <a:latin typeface="Arial" panose="020B0604020202020204" pitchFamily="34" charset="0"/>
              </a:rPr>
              <a:t>This results in a tightly coupled design, where any change to the database logic or reporting logic would </a:t>
            </a:r>
            <a:endParaRPr kumimoji="0" lang="en-US"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PK" altLang="en-PK" sz="1800" b="0" i="0" u="none" strike="noStrike" cap="none" normalizeH="0" baseline="0" dirty="0">
                <a:ln>
                  <a:noFill/>
                </a:ln>
                <a:solidFill>
                  <a:schemeClr val="tx1"/>
                </a:solidFill>
                <a:effectLst/>
                <a:latin typeface="Arial" panose="020B0604020202020204" pitchFamily="34" charset="0"/>
              </a:rPr>
              <a:t>impact the </a:t>
            </a:r>
            <a:r>
              <a:rPr lang="en-PK" altLang="en-PK" dirty="0">
                <a:latin typeface="Arial" panose="020B0604020202020204" pitchFamily="34" charset="0"/>
              </a:rPr>
              <a:t>User class.</a:t>
            </a:r>
          </a:p>
          <a:p>
            <a:pPr marL="0" marR="0" lvl="0" indent="0" algn="l" defTabSz="914400" rtl="0" eaLnBrk="0" fontAlgn="base" latinLnBrk="0" hangingPunct="0">
              <a:lnSpc>
                <a:spcPct val="150000"/>
              </a:lnSpc>
              <a:spcBef>
                <a:spcPct val="0"/>
              </a:spcBef>
              <a:spcAft>
                <a:spcPct val="0"/>
              </a:spcAft>
              <a:buClrTx/>
              <a:buSzTx/>
              <a:tabLst/>
            </a:pPr>
            <a:r>
              <a:rPr kumimoji="0" lang="en-PK" altLang="en-PK" sz="1800" b="1" i="0" u="none" strike="noStrike" cap="none" normalizeH="0" baseline="0" dirty="0">
                <a:ln>
                  <a:noFill/>
                </a:ln>
                <a:solidFill>
                  <a:schemeClr val="tx1"/>
                </a:solidFill>
                <a:effectLst/>
                <a:latin typeface="Arial" panose="020B0604020202020204" pitchFamily="34" charset="0"/>
              </a:rPr>
              <a:t>With SRP</a:t>
            </a:r>
            <a:r>
              <a:rPr kumimoji="0" lang="en-PK" altLang="en-PK"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PK" altLang="en-PK" sz="1800" b="0" i="0" u="none" strike="noStrike" cap="none" normalizeH="0" baseline="0" dirty="0">
                <a:ln>
                  <a:noFill/>
                </a:ln>
                <a:solidFill>
                  <a:schemeClr val="tx1"/>
                </a:solidFill>
                <a:effectLst/>
                <a:latin typeface="Arial" panose="020B0604020202020204" pitchFamily="34" charset="0"/>
              </a:rPr>
              <a:t>We split the responsibilities into three separate classes: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PK" altLang="en-PK" sz="1800" b="1" i="0" u="none" strike="noStrike" cap="none" normalizeH="0" baseline="0" dirty="0">
                <a:ln>
                  <a:noFill/>
                </a:ln>
                <a:solidFill>
                  <a:schemeClr val="tx1"/>
                </a:solidFill>
                <a:effectLst/>
                <a:latin typeface="Arial" panose="020B0604020202020204" pitchFamily="34" charset="0"/>
              </a:rPr>
              <a:t>User</a:t>
            </a:r>
            <a:r>
              <a:rPr kumimoji="0" lang="en-PK" altLang="en-PK" sz="1800" b="0" i="0" u="none" strike="noStrike" cap="none" normalizeH="0" baseline="0" dirty="0">
                <a:ln>
                  <a:noFill/>
                </a:ln>
                <a:solidFill>
                  <a:schemeClr val="tx1"/>
                </a:solidFill>
                <a:effectLst/>
                <a:latin typeface="Arial" panose="020B0604020202020204" pitchFamily="34" charset="0"/>
              </a:rPr>
              <a:t>: Responsible for storing user data only.</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PK" altLang="en-PK" sz="1800" b="1" i="0" u="none" strike="noStrike" cap="none" normalizeH="0" baseline="0" dirty="0" err="1">
                <a:ln>
                  <a:noFill/>
                </a:ln>
                <a:solidFill>
                  <a:schemeClr val="tx1"/>
                </a:solidFill>
                <a:effectLst/>
                <a:latin typeface="Arial" panose="020B0604020202020204" pitchFamily="34" charset="0"/>
              </a:rPr>
              <a:t>UserReportGenerator</a:t>
            </a:r>
            <a:r>
              <a:rPr kumimoji="0" lang="en-PK" altLang="en-PK" sz="1800" b="0" i="0" u="none" strike="noStrike" cap="none" normalizeH="0" baseline="0" dirty="0">
                <a:ln>
                  <a:noFill/>
                </a:ln>
                <a:solidFill>
                  <a:schemeClr val="tx1"/>
                </a:solidFill>
                <a:effectLst/>
                <a:latin typeface="Arial" panose="020B0604020202020204" pitchFamily="34" charset="0"/>
              </a:rPr>
              <a:t>: Responsible for generating user reports.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PK" altLang="en-PK" sz="1800" b="0" i="0" u="none" strike="noStrike" cap="none" normalizeH="0" baseline="0" dirty="0">
                <a:ln>
                  <a:noFill/>
                </a:ln>
                <a:solidFill>
                  <a:schemeClr val="tx1"/>
                </a:solidFill>
                <a:effectLst/>
                <a:latin typeface="Arial" panose="020B0604020202020204" pitchFamily="34" charset="0"/>
              </a:rPr>
              <a:t>Each class now has a single, clear responsibility, making the design modular and easier to maintain.</a:t>
            </a:r>
            <a:endParaRPr kumimoji="0" lang="en-US"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564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5185E-DB10-72E1-D160-2C9CF75C65DB}"/>
              </a:ext>
            </a:extLst>
          </p:cNvPr>
          <p:cNvSpPr>
            <a:spLocks noGrp="1"/>
          </p:cNvSpPr>
          <p:nvPr>
            <p:ph type="title"/>
          </p:nvPr>
        </p:nvSpPr>
        <p:spPr/>
        <p:txBody>
          <a:bodyPr/>
          <a:lstStyle/>
          <a:p>
            <a:r>
              <a:rPr lang="en-US" dirty="0"/>
              <a:t>Example (SRP)</a:t>
            </a:r>
            <a:endParaRPr lang="en-PK" dirty="0"/>
          </a:p>
        </p:txBody>
      </p:sp>
      <p:sp>
        <p:nvSpPr>
          <p:cNvPr id="3" name="Content Placeholder 2">
            <a:extLst>
              <a:ext uri="{FF2B5EF4-FFF2-40B4-BE49-F238E27FC236}">
                <a16:creationId xmlns:a16="http://schemas.microsoft.com/office/drawing/2014/main" id="{4EE4F6CD-702B-9F2A-DA62-E4DD64D811AA}"/>
              </a:ext>
            </a:extLst>
          </p:cNvPr>
          <p:cNvSpPr>
            <a:spLocks noGrp="1"/>
          </p:cNvSpPr>
          <p:nvPr>
            <p:ph idx="1"/>
          </p:nvPr>
        </p:nvSpPr>
        <p:spPr>
          <a:xfrm>
            <a:off x="1217612" y="1775012"/>
            <a:ext cx="8915400" cy="3777622"/>
          </a:xfrm>
        </p:spPr>
        <p:txBody>
          <a:bodyPr/>
          <a:lstStyle/>
          <a:p>
            <a:pPr>
              <a:lnSpc>
                <a:spcPct val="200000"/>
              </a:lnSpc>
            </a:pPr>
            <a:r>
              <a:rPr lang="en-US" b="0" i="0" dirty="0">
                <a:solidFill>
                  <a:srgbClr val="0A0A23"/>
                </a:solidFill>
                <a:effectLst/>
                <a:latin typeface="Lato" panose="020F0502020204030203" pitchFamily="34" charset="0"/>
              </a:rPr>
              <a:t>For example, a class that shows the name of an animal should not be the same class that displays the kind of sound it makes and how it feeds.</a:t>
            </a:r>
          </a:p>
          <a:p>
            <a:pPr>
              <a:lnSpc>
                <a:spcPct val="200000"/>
              </a:lnSpc>
            </a:pPr>
            <a:r>
              <a:rPr lang="en-US" b="0" i="0" dirty="0">
                <a:solidFill>
                  <a:srgbClr val="0A0A23"/>
                </a:solidFill>
                <a:effectLst/>
                <a:latin typeface="Lato" panose="020F0502020204030203" pitchFamily="34" charset="0"/>
              </a:rPr>
              <a:t>To fix this, you have to create a separate class for the sound and feeding methods</a:t>
            </a:r>
            <a:r>
              <a:rPr lang="en-US" dirty="0">
                <a:solidFill>
                  <a:srgbClr val="0A0A23"/>
                </a:solidFill>
                <a:latin typeface="Lato" panose="020F0502020204030203" pitchFamily="34" charset="0"/>
              </a:rPr>
              <a:t>.</a:t>
            </a:r>
            <a:endParaRPr lang="en-PK" dirty="0"/>
          </a:p>
        </p:txBody>
      </p:sp>
    </p:spTree>
    <p:extLst>
      <p:ext uri="{BB962C8B-B14F-4D97-AF65-F5344CB8AC3E}">
        <p14:creationId xmlns:p14="http://schemas.microsoft.com/office/powerpoint/2010/main" val="3892212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4B99-978B-4E66-A3D8-137D6499C89B}"/>
              </a:ext>
            </a:extLst>
          </p:cNvPr>
          <p:cNvSpPr>
            <a:spLocks noGrp="1"/>
          </p:cNvSpPr>
          <p:nvPr>
            <p:ph type="title"/>
          </p:nvPr>
        </p:nvSpPr>
        <p:spPr>
          <a:xfrm>
            <a:off x="1640156" y="584354"/>
            <a:ext cx="8911687" cy="1280890"/>
          </a:xfrm>
        </p:spPr>
        <p:txBody>
          <a:bodyPr/>
          <a:lstStyle/>
          <a:p>
            <a:r>
              <a:rPr lang="en-US" dirty="0"/>
              <a:t>Open/Closed Principle (OCP)</a:t>
            </a:r>
            <a:br>
              <a:rPr lang="en-US" dirty="0"/>
            </a:br>
            <a:endParaRPr lang="en-PK" dirty="0"/>
          </a:p>
        </p:txBody>
      </p:sp>
      <p:sp>
        <p:nvSpPr>
          <p:cNvPr id="3" name="Content Placeholder 2">
            <a:extLst>
              <a:ext uri="{FF2B5EF4-FFF2-40B4-BE49-F238E27FC236}">
                <a16:creationId xmlns:a16="http://schemas.microsoft.com/office/drawing/2014/main" id="{73816266-E6B1-44AA-8806-251C7F045152}"/>
              </a:ext>
            </a:extLst>
          </p:cNvPr>
          <p:cNvSpPr>
            <a:spLocks noGrp="1"/>
          </p:cNvSpPr>
          <p:nvPr>
            <p:ph idx="1"/>
          </p:nvPr>
        </p:nvSpPr>
        <p:spPr>
          <a:xfrm>
            <a:off x="1640156" y="1709530"/>
            <a:ext cx="10327726" cy="4745057"/>
          </a:xfrm>
        </p:spPr>
        <p:txBody>
          <a:bodyPr>
            <a:normAutofit/>
          </a:bodyPr>
          <a:lstStyle/>
          <a:p>
            <a:pPr algn="just" fontAlgn="t"/>
            <a:r>
              <a:rPr lang="en-US" dirty="0"/>
              <a:t>This principle states that </a:t>
            </a:r>
            <a:r>
              <a:rPr lang="en-US" b="1" u="sng" dirty="0"/>
              <a:t>software entities (classes, modules, functions, etc.) should be open for extension but closed for modification</a:t>
            </a:r>
            <a:r>
              <a:rPr lang="en-US" dirty="0"/>
              <a:t>. The "closed" part of the rule states that once a module has been developed and tested, the code should only be changed to correct bugs. The "open" part says that you should be able to extend existing code in order to introduce new functionality.</a:t>
            </a:r>
          </a:p>
          <a:p>
            <a:pPr algn="just" fontAlgn="t"/>
            <a:r>
              <a:rPr lang="en-US" b="1" dirty="0"/>
              <a:t>Example</a:t>
            </a:r>
            <a:r>
              <a:rPr lang="en-US" dirty="0"/>
              <a:t> –  Imagine you have a class called </a:t>
            </a:r>
            <a:r>
              <a:rPr lang="en-US" dirty="0" err="1"/>
              <a:t>PaymentProcessor</a:t>
            </a:r>
            <a:r>
              <a:rPr lang="en-US" dirty="0"/>
              <a:t> that processes payments for an online store. Initially, the </a:t>
            </a:r>
            <a:r>
              <a:rPr lang="en-US" dirty="0" err="1"/>
              <a:t>PaymentProcessor</a:t>
            </a:r>
            <a:r>
              <a:rPr lang="en-US" dirty="0"/>
              <a:t> class only supports processing payments using credit cards. However, you want to extend its functionality to also support processing payments using PayPal.</a:t>
            </a:r>
          </a:p>
          <a:p>
            <a:pPr algn="just" fontAlgn="t"/>
            <a:r>
              <a:rPr lang="en-US" dirty="0"/>
              <a:t>Instead of modifying the existing </a:t>
            </a:r>
            <a:r>
              <a:rPr lang="en-US" dirty="0" err="1"/>
              <a:t>PaymentProcessor</a:t>
            </a:r>
            <a:r>
              <a:rPr lang="en-US" dirty="0"/>
              <a:t> class to add PayPal support, you can create a new class called </a:t>
            </a:r>
            <a:r>
              <a:rPr lang="en-US" dirty="0" err="1"/>
              <a:t>PayPalPaymentProcessor</a:t>
            </a:r>
            <a:r>
              <a:rPr lang="en-US" dirty="0"/>
              <a:t> that extends the </a:t>
            </a:r>
            <a:r>
              <a:rPr lang="en-US" dirty="0" err="1"/>
              <a:t>PaymentProcessor</a:t>
            </a:r>
            <a:r>
              <a:rPr lang="en-US" dirty="0"/>
              <a:t> class. This way, the </a:t>
            </a:r>
            <a:r>
              <a:rPr lang="en-US" dirty="0" err="1"/>
              <a:t>PaymentProcessor</a:t>
            </a:r>
            <a:r>
              <a:rPr lang="en-US" dirty="0"/>
              <a:t> class remains closed for modification but open for extension, adhering to the Open-Closed Principle.</a:t>
            </a:r>
          </a:p>
          <a:p>
            <a:pPr algn="just" fontAlgn="t"/>
            <a:endParaRPr lang="en-US" dirty="0"/>
          </a:p>
          <a:p>
            <a:pPr algn="just" fontAlgn="t"/>
            <a:endParaRPr lang="en-PK" dirty="0"/>
          </a:p>
        </p:txBody>
      </p:sp>
    </p:spTree>
    <p:extLst>
      <p:ext uri="{BB962C8B-B14F-4D97-AF65-F5344CB8AC3E}">
        <p14:creationId xmlns:p14="http://schemas.microsoft.com/office/powerpoint/2010/main" val="175238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4F72D-FF07-4B4C-94A9-6245EAFAC819}"/>
              </a:ext>
            </a:extLst>
          </p:cNvPr>
          <p:cNvSpPr>
            <a:spLocks noGrp="1"/>
          </p:cNvSpPr>
          <p:nvPr>
            <p:ph type="title"/>
          </p:nvPr>
        </p:nvSpPr>
        <p:spPr>
          <a:xfrm>
            <a:off x="1546004" y="584354"/>
            <a:ext cx="8911687" cy="1280890"/>
          </a:xfrm>
        </p:spPr>
        <p:txBody>
          <a:bodyPr/>
          <a:lstStyle/>
          <a:p>
            <a:r>
              <a:rPr lang="en-US" dirty="0" err="1"/>
              <a:t>Liscov</a:t>
            </a:r>
            <a:r>
              <a:rPr lang="en-US" dirty="0"/>
              <a:t> Substitution Principle (LSP)</a:t>
            </a:r>
            <a:br>
              <a:rPr lang="en-US" dirty="0"/>
            </a:br>
            <a:endParaRPr lang="en-PK" dirty="0"/>
          </a:p>
        </p:txBody>
      </p:sp>
      <p:sp>
        <p:nvSpPr>
          <p:cNvPr id="3" name="Content Placeholder 2">
            <a:extLst>
              <a:ext uri="{FF2B5EF4-FFF2-40B4-BE49-F238E27FC236}">
                <a16:creationId xmlns:a16="http://schemas.microsoft.com/office/drawing/2014/main" id="{3B85A054-7A61-4A9D-A03B-6A2646AC8F20}"/>
              </a:ext>
            </a:extLst>
          </p:cNvPr>
          <p:cNvSpPr>
            <a:spLocks noGrp="1"/>
          </p:cNvSpPr>
          <p:nvPr>
            <p:ph idx="1"/>
          </p:nvPr>
        </p:nvSpPr>
        <p:spPr>
          <a:xfrm>
            <a:off x="1730596" y="1865244"/>
            <a:ext cx="8915400" cy="3777622"/>
          </a:xfrm>
        </p:spPr>
        <p:txBody>
          <a:bodyPr/>
          <a:lstStyle/>
          <a:p>
            <a:pPr algn="just" fontAlgn="t"/>
            <a:r>
              <a:rPr lang="en-US" dirty="0"/>
              <a:t>This principle states that functions that use pointers or references to base classes must be able to use objects of derived classes without knowing it.</a:t>
            </a:r>
          </a:p>
          <a:p>
            <a:pPr algn="just" fontAlgn="t"/>
            <a:r>
              <a:rPr lang="en-US" b="1" dirty="0"/>
              <a:t>Example</a:t>
            </a:r>
            <a:r>
              <a:rPr lang="en-US" dirty="0"/>
              <a:t> - Assume that you have an inheritance hierarchy with Person and Student. Wherever you can use Person, you should also be able to use a Student, because Student is a subclass of Person.</a:t>
            </a:r>
          </a:p>
          <a:p>
            <a:endParaRPr lang="en-PK" dirty="0"/>
          </a:p>
        </p:txBody>
      </p:sp>
    </p:spTree>
    <p:extLst>
      <p:ext uri="{BB962C8B-B14F-4D97-AF65-F5344CB8AC3E}">
        <p14:creationId xmlns:p14="http://schemas.microsoft.com/office/powerpoint/2010/main" val="42524801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147</TotalTime>
  <Words>1102</Words>
  <Application>Microsoft Office PowerPoint</Application>
  <PresentationFormat>Widescreen</PresentationFormat>
  <Paragraphs>74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Century Gothic</vt:lpstr>
      <vt:lpstr>Lato</vt:lpstr>
      <vt:lpstr>Wingdings 3</vt:lpstr>
      <vt:lpstr>Wisp</vt:lpstr>
      <vt:lpstr>Software Design &amp; Architecture  Software Design Principles</vt:lpstr>
      <vt:lpstr>Design Principles</vt:lpstr>
      <vt:lpstr>PowerPoint Presentation</vt:lpstr>
      <vt:lpstr>SOILD </vt:lpstr>
      <vt:lpstr>Single Responsibility Principle (SRP) </vt:lpstr>
      <vt:lpstr>Example (SRP)</vt:lpstr>
      <vt:lpstr>Example (SRP)</vt:lpstr>
      <vt:lpstr>Open/Closed Principle (OCP) </vt:lpstr>
      <vt:lpstr>Liscov Substitution Principle (LSP) </vt:lpstr>
      <vt:lpstr>Example (LSP)</vt:lpstr>
      <vt:lpstr>PowerPoint Presentation</vt:lpstr>
      <vt:lpstr>PowerPoint Presentation</vt:lpstr>
      <vt:lpstr>Interface Segregation Principle (ISP) </vt:lpstr>
      <vt:lpstr>Example (ISP)</vt:lpstr>
      <vt:lpstr>Dependency Inversion Principle (DIP) </vt:lpstr>
      <vt:lpstr>Example (DIP)</vt:lpstr>
      <vt:lpstr>DRY (Don’t Repeat Yourself) </vt:lpstr>
      <vt:lpstr>KISS (Keep it simple, Stupid!) </vt:lpstr>
      <vt:lpstr>YAGNI (You ain't gonna need 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Principles</dc:title>
  <dc:creator>Anam Mustaqeem</dc:creator>
  <cp:lastModifiedBy>UCP-</cp:lastModifiedBy>
  <cp:revision>43</cp:revision>
  <dcterms:created xsi:type="dcterms:W3CDTF">2020-03-25T02:51:30Z</dcterms:created>
  <dcterms:modified xsi:type="dcterms:W3CDTF">2025-04-21T07:16:27Z</dcterms:modified>
</cp:coreProperties>
</file>