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grandir" panose="020B0604020202020204" charset="0"/>
      <p:regular r:id="rId16"/>
    </p:embeddedFont>
    <p:embeddedFont>
      <p:font typeface="Agrandir Bold" panose="020B0604020202020204" charset="0"/>
      <p:regular r:id="rId17"/>
    </p:embeddedFont>
    <p:embeddedFont>
      <p:font typeface="Agrandir Medium" panose="020B0604020202020204" charset="0"/>
      <p:regular r:id="rId18"/>
    </p:embeddedFont>
    <p:embeddedFont>
      <p:font typeface="Agrandir Medium Italics" panose="020B0604020202020204" charset="0"/>
      <p:regular r:id="rId19"/>
    </p:embeddedFont>
    <p:embeddedFont>
      <p:font typeface="Open Sans Extra Bold" panose="020B0604020202020204" charset="0"/>
      <p:regular r:id="rId20"/>
    </p:embeddedFont>
    <p:embeddedFont>
      <p:font typeface="Public Sans" panose="020B0604020202020204" charset="0"/>
      <p:regular r:id="rId21"/>
    </p:embeddedFont>
    <p:embeddedFont>
      <p:font typeface="Public Sans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7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1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35566" y="1079801"/>
            <a:ext cx="7686934" cy="8178499"/>
            <a:chOff x="0" y="0"/>
            <a:chExt cx="763947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3947" cy="812800"/>
            </a:xfrm>
            <a:custGeom>
              <a:avLst/>
              <a:gdLst/>
              <a:ahLst/>
              <a:cxnLst/>
              <a:rect l="l" t="t" r="r" b="b"/>
              <a:pathLst>
                <a:path w="763947" h="812800">
                  <a:moveTo>
                    <a:pt x="135121" y="0"/>
                  </a:moveTo>
                  <a:lnTo>
                    <a:pt x="628826" y="0"/>
                  </a:lnTo>
                  <a:cubicBezTo>
                    <a:pt x="703451" y="0"/>
                    <a:pt x="763947" y="60496"/>
                    <a:pt x="763947" y="135121"/>
                  </a:cubicBezTo>
                  <a:lnTo>
                    <a:pt x="763947" y="677679"/>
                  </a:lnTo>
                  <a:cubicBezTo>
                    <a:pt x="763947" y="752304"/>
                    <a:pt x="703451" y="812800"/>
                    <a:pt x="628826" y="812800"/>
                  </a:cubicBezTo>
                  <a:lnTo>
                    <a:pt x="135121" y="812800"/>
                  </a:lnTo>
                  <a:cubicBezTo>
                    <a:pt x="60496" y="812800"/>
                    <a:pt x="0" y="752304"/>
                    <a:pt x="0" y="677679"/>
                  </a:cubicBezTo>
                  <a:lnTo>
                    <a:pt x="0" y="135121"/>
                  </a:lnTo>
                  <a:cubicBezTo>
                    <a:pt x="0" y="60496"/>
                    <a:pt x="60496" y="0"/>
                    <a:pt x="135121" y="0"/>
                  </a:cubicBezTo>
                  <a:close/>
                </a:path>
              </a:pathLst>
            </a:custGeom>
            <a:solidFill>
              <a:srgbClr val="FBF6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763947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28006" cy="772980"/>
          </a:xfrm>
          <a:custGeom>
            <a:avLst/>
            <a:gdLst/>
            <a:ahLst/>
            <a:cxnLst/>
            <a:rect l="l" t="t" r="r" b="b"/>
            <a:pathLst>
              <a:path w="728006" h="772980">
                <a:moveTo>
                  <a:pt x="0" y="0"/>
                </a:moveTo>
                <a:lnTo>
                  <a:pt x="728006" y="0"/>
                </a:lnTo>
                <a:lnTo>
                  <a:pt x="728006" y="772980"/>
                </a:lnTo>
                <a:lnTo>
                  <a:pt x="0" y="77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858637" y="3439589"/>
            <a:ext cx="5240791" cy="3458922"/>
          </a:xfrm>
          <a:custGeom>
            <a:avLst/>
            <a:gdLst/>
            <a:ahLst/>
            <a:cxnLst/>
            <a:rect l="l" t="t" r="r" b="b"/>
            <a:pathLst>
              <a:path w="5240791" h="3458922">
                <a:moveTo>
                  <a:pt x="0" y="0"/>
                </a:moveTo>
                <a:lnTo>
                  <a:pt x="5240791" y="0"/>
                </a:lnTo>
                <a:lnTo>
                  <a:pt x="5240791" y="3458922"/>
                </a:lnTo>
                <a:lnTo>
                  <a:pt x="0" y="3458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462120"/>
            <a:ext cx="7527889" cy="2918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89"/>
              </a:lnSpc>
            </a:pPr>
            <a:r>
              <a:rPr lang="en-US" sz="11551" spc="-1108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Predicting Dementia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494977"/>
            <a:ext cx="7527889" cy="57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26"/>
              </a:lnSpc>
            </a:pPr>
            <a:r>
              <a:rPr lang="en-US" sz="4545" spc="-37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Using Machine Learning Models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869679"/>
            <a:ext cx="6956263" cy="38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0"/>
              </a:lnSpc>
            </a:pPr>
            <a:r>
              <a:rPr lang="en-US" sz="3000" spc="-246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Vi Bui,  Tasha Do,  Harun Esse,  Muzaffar Amin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95784"/>
            <a:ext cx="7616033" cy="6362516"/>
            <a:chOff x="0" y="0"/>
            <a:chExt cx="2375243" cy="1984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243" cy="1984304"/>
            </a:xfrm>
            <a:custGeom>
              <a:avLst/>
              <a:gdLst/>
              <a:ahLst/>
              <a:cxnLst/>
              <a:rect l="l" t="t" r="r" b="b"/>
              <a:pathLst>
                <a:path w="2375243" h="1984304">
                  <a:moveTo>
                    <a:pt x="15248" y="0"/>
                  </a:moveTo>
                  <a:lnTo>
                    <a:pt x="2359995" y="0"/>
                  </a:lnTo>
                  <a:cubicBezTo>
                    <a:pt x="2364039" y="0"/>
                    <a:pt x="2367918" y="1606"/>
                    <a:pt x="2370777" y="4466"/>
                  </a:cubicBezTo>
                  <a:cubicBezTo>
                    <a:pt x="2373637" y="7326"/>
                    <a:pt x="2375243" y="11204"/>
                    <a:pt x="2375243" y="15248"/>
                  </a:cubicBezTo>
                  <a:lnTo>
                    <a:pt x="2375243" y="1969056"/>
                  </a:lnTo>
                  <a:cubicBezTo>
                    <a:pt x="2375243" y="1977477"/>
                    <a:pt x="2368416" y="1984304"/>
                    <a:pt x="2359995" y="1984304"/>
                  </a:cubicBezTo>
                  <a:lnTo>
                    <a:pt x="15248" y="1984304"/>
                  </a:lnTo>
                  <a:cubicBezTo>
                    <a:pt x="6827" y="1984304"/>
                    <a:pt x="0" y="1977477"/>
                    <a:pt x="0" y="1969056"/>
                  </a:cubicBezTo>
                  <a:lnTo>
                    <a:pt x="0" y="15248"/>
                  </a:lnTo>
                  <a:cubicBezTo>
                    <a:pt x="0" y="6827"/>
                    <a:pt x="6827" y="0"/>
                    <a:pt x="152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75243" cy="202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144000" y="2895784"/>
          <a:ext cx="7899481" cy="6323513"/>
        </p:xfrm>
        <a:graphic>
          <a:graphicData uri="http://schemas.openxmlformats.org/drawingml/2006/table">
            <a:tbl>
              <a:tblPr/>
              <a:tblGrid>
                <a:gridCol w="195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25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54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34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28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7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Macro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003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weighted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01582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Random Forest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2CF9E-3E47-4F6B-D2AB-FBAA600A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69" y="2933700"/>
            <a:ext cx="7433834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600" y="1059863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 dirty="0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Performance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0818" y="2541185"/>
            <a:ext cx="168091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indent="0"/>
            <a:r>
              <a:rPr lang="en-US" sz="2000" dirty="0">
                <a:solidFill>
                  <a:srgbClr val="156669"/>
                </a:solidFill>
                <a:latin typeface="Agrandir Bold"/>
                <a:sym typeface="Agrandir Bold"/>
              </a:rPr>
              <a:t>How accurately or early can we predict the onset of dementia using demographic, lifestyle, and medical data?</a:t>
            </a:r>
          </a:p>
          <a:p>
            <a:pPr lvl="0" indent="0"/>
            <a:endParaRPr lang="en-US" sz="2000" dirty="0">
              <a:solidFill>
                <a:srgbClr val="FFFFFF"/>
              </a:solidFill>
              <a:latin typeface="Agrandir Bold"/>
              <a:sym typeface="Agrandir Bold"/>
            </a:endParaRPr>
          </a:p>
          <a:p>
            <a:pPr lvl="0" indent="0"/>
            <a:r>
              <a:rPr lang="en-US" sz="2000" dirty="0">
                <a:solidFill>
                  <a:srgbClr val="FFFFFF"/>
                </a:solidFill>
                <a:latin typeface="Agrandir Bold"/>
                <a:sym typeface="Agrandir Bold"/>
              </a:rPr>
              <a:t>With up a 100 percent accuracy . A</a:t>
            </a:r>
            <a:r>
              <a:rPr lang="en-AU" sz="2000" dirty="0" err="1">
                <a:solidFill>
                  <a:srgbClr val="FFFFFF"/>
                </a:solidFill>
                <a:latin typeface="Agrandir Bold"/>
              </a:rPr>
              <a:t>ccuracy</a:t>
            </a:r>
            <a:r>
              <a:rPr lang="en-AU" sz="2000" dirty="0">
                <a:solidFill>
                  <a:srgbClr val="FFFFFF"/>
                </a:solidFill>
                <a:latin typeface="Agrandir Bold"/>
              </a:rPr>
              <a:t> of the prediction depends on the quality and comprehensiveness of the data used by the machine learning model</a:t>
            </a:r>
            <a:endParaRPr lang="en-US" sz="2000" dirty="0">
              <a:solidFill>
                <a:srgbClr val="FFFFFF"/>
              </a:solidFill>
              <a:latin typeface="Agrandir Bold"/>
              <a:sym typeface="Agrandi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8469" y="8060223"/>
            <a:ext cx="16811926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indent="0">
              <a:lnSpc>
                <a:spcPts val="2608"/>
              </a:lnSpc>
            </a:pPr>
            <a:r>
              <a:rPr lang="en-US" sz="2000" dirty="0">
                <a:solidFill>
                  <a:srgbClr val="156669"/>
                </a:solidFill>
                <a:latin typeface="Agrandir Bold"/>
                <a:sym typeface="Agrandir Bold"/>
              </a:rPr>
              <a:t>How do different machine learning models (Deep Neural Networks and Random Forest) compare in terms of prediction accuracy and robustness?</a:t>
            </a:r>
          </a:p>
          <a:p>
            <a:pPr marL="0" lvl="0" indent="0" algn="just">
              <a:lnSpc>
                <a:spcPts val="2204"/>
              </a:lnSpc>
            </a:pPr>
            <a:endParaRPr lang="en-US" sz="19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just">
              <a:lnSpc>
                <a:spcPts val="2204"/>
              </a:lnSpc>
            </a:pPr>
            <a:r>
              <a:rPr lang="en-US" sz="2000" dirty="0">
                <a:solidFill>
                  <a:srgbClr val="FFFFFF"/>
                </a:solidFill>
                <a:latin typeface="Agrandir Bold"/>
              </a:rPr>
              <a:t>Both models are highly reliable, but the Random Forest model demonstrates a slightly superior capability in this case.</a:t>
            </a:r>
            <a:endParaRPr lang="en-US" sz="2000" dirty="0">
              <a:solidFill>
                <a:srgbClr val="FFFFFF"/>
              </a:solidFill>
              <a:latin typeface="Agrandir Bold"/>
              <a:sym typeface="Agrandir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283722" y="3982156"/>
            <a:ext cx="8266241" cy="3828344"/>
            <a:chOff x="0" y="0"/>
            <a:chExt cx="2578026" cy="11939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8026" cy="1193961"/>
            </a:xfrm>
            <a:custGeom>
              <a:avLst/>
              <a:gdLst/>
              <a:ahLst/>
              <a:cxnLst/>
              <a:rect l="l" t="t" r="r" b="b"/>
              <a:pathLst>
                <a:path w="2578026" h="1193961">
                  <a:moveTo>
                    <a:pt x="14049" y="0"/>
                  </a:moveTo>
                  <a:lnTo>
                    <a:pt x="2563978" y="0"/>
                  </a:lnTo>
                  <a:cubicBezTo>
                    <a:pt x="2567704" y="0"/>
                    <a:pt x="2571277" y="1480"/>
                    <a:pt x="2573912" y="4115"/>
                  </a:cubicBezTo>
                  <a:cubicBezTo>
                    <a:pt x="2576546" y="6749"/>
                    <a:pt x="2578026" y="10323"/>
                    <a:pt x="2578026" y="14049"/>
                  </a:cubicBezTo>
                  <a:lnTo>
                    <a:pt x="2578026" y="1179913"/>
                  </a:lnTo>
                  <a:cubicBezTo>
                    <a:pt x="2578026" y="1187671"/>
                    <a:pt x="2571737" y="1193961"/>
                    <a:pt x="2563978" y="1193961"/>
                  </a:cubicBezTo>
                  <a:lnTo>
                    <a:pt x="14049" y="1193961"/>
                  </a:lnTo>
                  <a:cubicBezTo>
                    <a:pt x="10323" y="1193961"/>
                    <a:pt x="6749" y="1192481"/>
                    <a:pt x="4115" y="1189846"/>
                  </a:cubicBezTo>
                  <a:cubicBezTo>
                    <a:pt x="1480" y="1187212"/>
                    <a:pt x="0" y="1183639"/>
                    <a:pt x="0" y="1179913"/>
                  </a:cubicBezTo>
                  <a:lnTo>
                    <a:pt x="0" y="14049"/>
                  </a:lnTo>
                  <a:cubicBezTo>
                    <a:pt x="0" y="10323"/>
                    <a:pt x="1480" y="6749"/>
                    <a:pt x="4115" y="4115"/>
                  </a:cubicBezTo>
                  <a:cubicBezTo>
                    <a:pt x="6749" y="1480"/>
                    <a:pt x="10323" y="0"/>
                    <a:pt x="14049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78026" cy="1232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286504" y="5346309"/>
            <a:ext cx="2267863" cy="115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</a:pPr>
            <a:r>
              <a:rPr lang="en-US" sz="2799">
                <a:solidFill>
                  <a:srgbClr val="015824"/>
                </a:solidFill>
                <a:latin typeface="Agrandir Bold"/>
                <a:ea typeface="Agrandir Bold"/>
                <a:cs typeface="Agrandir Bold"/>
                <a:sym typeface="Agrandir Bold"/>
              </a:rPr>
              <a:t>Random Forest Model</a:t>
            </a:r>
          </a:p>
        </p:txBody>
      </p: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45128"/>
              </p:ext>
            </p:extLst>
          </p:nvPr>
        </p:nvGraphicFramePr>
        <p:xfrm>
          <a:off x="11554366" y="4410319"/>
          <a:ext cx="5403693" cy="2876548"/>
        </p:xfrm>
        <a:graphic>
          <a:graphicData uri="http://schemas.openxmlformats.org/drawingml/2006/table">
            <a:tbl>
              <a:tblPr/>
              <a:tblGrid>
                <a:gridCol w="205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>
            <a:off x="738469" y="3982156"/>
            <a:ext cx="8404709" cy="3828344"/>
            <a:chOff x="0" y="0"/>
            <a:chExt cx="2621211" cy="119396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21211" cy="1193961"/>
            </a:xfrm>
            <a:custGeom>
              <a:avLst/>
              <a:gdLst/>
              <a:ahLst/>
              <a:cxnLst/>
              <a:rect l="l" t="t" r="r" b="b"/>
              <a:pathLst>
                <a:path w="2621211" h="1193961">
                  <a:moveTo>
                    <a:pt x="13817" y="0"/>
                  </a:moveTo>
                  <a:lnTo>
                    <a:pt x="2607394" y="0"/>
                  </a:lnTo>
                  <a:cubicBezTo>
                    <a:pt x="2615025" y="0"/>
                    <a:pt x="2621211" y="6186"/>
                    <a:pt x="2621211" y="13817"/>
                  </a:cubicBezTo>
                  <a:lnTo>
                    <a:pt x="2621211" y="1180144"/>
                  </a:lnTo>
                  <a:cubicBezTo>
                    <a:pt x="2621211" y="1187775"/>
                    <a:pt x="2615025" y="1193961"/>
                    <a:pt x="2607394" y="1193961"/>
                  </a:cubicBezTo>
                  <a:lnTo>
                    <a:pt x="13817" y="1193961"/>
                  </a:lnTo>
                  <a:cubicBezTo>
                    <a:pt x="6186" y="1193961"/>
                    <a:pt x="0" y="1187775"/>
                    <a:pt x="0" y="1180144"/>
                  </a:cubicBezTo>
                  <a:lnTo>
                    <a:pt x="0" y="13817"/>
                  </a:lnTo>
                  <a:cubicBezTo>
                    <a:pt x="0" y="6186"/>
                    <a:pt x="6186" y="0"/>
                    <a:pt x="13817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621211" cy="1232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04500"/>
              </p:ext>
            </p:extLst>
          </p:nvPr>
        </p:nvGraphicFramePr>
        <p:xfrm>
          <a:off x="3347674" y="4410319"/>
          <a:ext cx="5378707" cy="2876552"/>
        </p:xfrm>
        <a:graphic>
          <a:graphicData uri="http://schemas.openxmlformats.org/drawingml/2006/table">
            <a:tbl>
              <a:tblPr/>
              <a:tblGrid>
                <a:gridCol w="200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1074981" y="5170097"/>
            <a:ext cx="2019612" cy="150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</a:pPr>
            <a:r>
              <a:rPr lang="en-US" sz="2799">
                <a:solidFill>
                  <a:srgbClr val="390578"/>
                </a:solidFill>
                <a:latin typeface="Agrandir Bold"/>
                <a:ea typeface="Agrandir Bold"/>
                <a:cs typeface="Agrandir Bold"/>
                <a:sym typeface="Agrandir Bold"/>
              </a:rPr>
              <a:t>Deep Neural Network (Optimised)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09295" y="2699156"/>
            <a:ext cx="11026328" cy="6773414"/>
            <a:chOff x="0" y="0"/>
            <a:chExt cx="3438826" cy="2112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8826" cy="2112452"/>
            </a:xfrm>
            <a:custGeom>
              <a:avLst/>
              <a:gdLst/>
              <a:ahLst/>
              <a:cxnLst/>
              <a:rect l="l" t="t" r="r" b="b"/>
              <a:pathLst>
                <a:path w="3438826" h="2112452">
                  <a:moveTo>
                    <a:pt x="10532" y="0"/>
                  </a:moveTo>
                  <a:lnTo>
                    <a:pt x="3428294" y="0"/>
                  </a:lnTo>
                  <a:cubicBezTo>
                    <a:pt x="3434111" y="0"/>
                    <a:pt x="3438826" y="4715"/>
                    <a:pt x="3438826" y="10532"/>
                  </a:cubicBezTo>
                  <a:lnTo>
                    <a:pt x="3438826" y="2101920"/>
                  </a:lnTo>
                  <a:cubicBezTo>
                    <a:pt x="3438826" y="2104714"/>
                    <a:pt x="3437716" y="2107392"/>
                    <a:pt x="3435741" y="2109368"/>
                  </a:cubicBezTo>
                  <a:cubicBezTo>
                    <a:pt x="3433766" y="2111343"/>
                    <a:pt x="3431087" y="2112452"/>
                    <a:pt x="3428294" y="2112452"/>
                  </a:cubicBezTo>
                  <a:lnTo>
                    <a:pt x="10532" y="2112452"/>
                  </a:lnTo>
                  <a:cubicBezTo>
                    <a:pt x="4715" y="2112452"/>
                    <a:pt x="0" y="2107737"/>
                    <a:pt x="0" y="2101920"/>
                  </a:cubicBezTo>
                  <a:lnTo>
                    <a:pt x="0" y="10532"/>
                  </a:lnTo>
                  <a:cubicBezTo>
                    <a:pt x="0" y="7739"/>
                    <a:pt x="1110" y="5060"/>
                    <a:pt x="3085" y="3085"/>
                  </a:cubicBezTo>
                  <a:cubicBezTo>
                    <a:pt x="5060" y="1110"/>
                    <a:pt x="7739" y="0"/>
                    <a:pt x="1053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438826" cy="215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81638" y="3279326"/>
            <a:ext cx="10377662" cy="5613075"/>
          </a:xfrm>
          <a:custGeom>
            <a:avLst/>
            <a:gdLst/>
            <a:ahLst/>
            <a:cxnLst/>
            <a:rect l="l" t="t" r="r" b="b"/>
            <a:pathLst>
              <a:path w="10377662" h="5613075">
                <a:moveTo>
                  <a:pt x="0" y="0"/>
                </a:moveTo>
                <a:lnTo>
                  <a:pt x="10377662" y="0"/>
                </a:lnTo>
                <a:lnTo>
                  <a:pt x="10377662" y="5613075"/>
                </a:lnTo>
                <a:lnTo>
                  <a:pt x="0" y="5613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95915" y="1200150"/>
            <a:ext cx="9182177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Feature Importances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7142" y="2400300"/>
            <a:ext cx="5025261" cy="681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Which features are the most significant predictors for dementia? </a:t>
            </a: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Prescriptions, cognitive test scores, and medication dosage</a:t>
            </a:r>
          </a:p>
          <a:p>
            <a:pPr algn="l">
              <a:lnSpc>
                <a:spcPts val="2608"/>
              </a:lnSpc>
            </a:pPr>
            <a:endParaRPr lang="en-US" sz="16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What lifestyle and genetic factors are most strongly associated with the risk of developing dementia? </a:t>
            </a: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Depression status and the APOE ε4 allele, both known to be associated with dementia, have moderate importance. </a:t>
            </a:r>
          </a:p>
          <a:p>
            <a:pPr algn="l">
              <a:lnSpc>
                <a:spcPts val="2608"/>
              </a:lnSpc>
            </a:pPr>
            <a:endParaRPr lang="en-US" sz="16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Other Health Metrics: Traditional health metrics like Alcohol Level, Blood Oxygen Level, and Age have relatively low importance in this model.</a:t>
            </a:r>
          </a:p>
          <a:p>
            <a:pPr algn="l">
              <a:lnSpc>
                <a:spcPts val="2608"/>
              </a:lnSpc>
            </a:pPr>
            <a:endParaRPr lang="en-US" sz="16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Lifestyle and Demographics: Physical activity, education level, and smoking status also show low importance, suggesting that the model relies more on direct indicators of cognitive health and treatment.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68379"/>
            <a:ext cx="5276675" cy="1939667"/>
            <a:chOff x="0" y="0"/>
            <a:chExt cx="1721972" cy="632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1972" cy="632984"/>
            </a:xfrm>
            <a:custGeom>
              <a:avLst/>
              <a:gdLst/>
              <a:ahLst/>
              <a:cxnLst/>
              <a:rect l="l" t="t" r="r" b="b"/>
              <a:pathLst>
                <a:path w="1721972" h="632984">
                  <a:moveTo>
                    <a:pt x="22008" y="0"/>
                  </a:moveTo>
                  <a:lnTo>
                    <a:pt x="1699964" y="0"/>
                  </a:lnTo>
                  <a:cubicBezTo>
                    <a:pt x="1705801" y="0"/>
                    <a:pt x="1711399" y="2319"/>
                    <a:pt x="1715526" y="6446"/>
                  </a:cubicBezTo>
                  <a:cubicBezTo>
                    <a:pt x="1719654" y="10573"/>
                    <a:pt x="1721972" y="16171"/>
                    <a:pt x="1721972" y="22008"/>
                  </a:cubicBezTo>
                  <a:lnTo>
                    <a:pt x="1721972" y="610976"/>
                  </a:lnTo>
                  <a:cubicBezTo>
                    <a:pt x="1721972" y="623131"/>
                    <a:pt x="1712119" y="632984"/>
                    <a:pt x="1699964" y="632984"/>
                  </a:cubicBezTo>
                  <a:lnTo>
                    <a:pt x="22008" y="632984"/>
                  </a:lnTo>
                  <a:cubicBezTo>
                    <a:pt x="16171" y="632984"/>
                    <a:pt x="10573" y="630666"/>
                    <a:pt x="6446" y="626538"/>
                  </a:cubicBezTo>
                  <a:cubicBezTo>
                    <a:pt x="2319" y="622411"/>
                    <a:pt x="0" y="616813"/>
                    <a:pt x="0" y="610976"/>
                  </a:cubicBezTo>
                  <a:lnTo>
                    <a:pt x="0" y="22008"/>
                  </a:lnTo>
                  <a:cubicBezTo>
                    <a:pt x="0" y="16171"/>
                    <a:pt x="2319" y="10573"/>
                    <a:pt x="6446" y="6446"/>
                  </a:cubicBezTo>
                  <a:cubicBezTo>
                    <a:pt x="10573" y="2319"/>
                    <a:pt x="16171" y="0"/>
                    <a:pt x="22008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1972" cy="671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363213"/>
            <a:ext cx="5276675" cy="1939667"/>
            <a:chOff x="0" y="0"/>
            <a:chExt cx="1721972" cy="6329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972" cy="632984"/>
            </a:xfrm>
            <a:custGeom>
              <a:avLst/>
              <a:gdLst/>
              <a:ahLst/>
              <a:cxnLst/>
              <a:rect l="l" t="t" r="r" b="b"/>
              <a:pathLst>
                <a:path w="1721972" h="632984">
                  <a:moveTo>
                    <a:pt x="22008" y="0"/>
                  </a:moveTo>
                  <a:lnTo>
                    <a:pt x="1699964" y="0"/>
                  </a:lnTo>
                  <a:cubicBezTo>
                    <a:pt x="1705801" y="0"/>
                    <a:pt x="1711399" y="2319"/>
                    <a:pt x="1715526" y="6446"/>
                  </a:cubicBezTo>
                  <a:cubicBezTo>
                    <a:pt x="1719654" y="10573"/>
                    <a:pt x="1721972" y="16171"/>
                    <a:pt x="1721972" y="22008"/>
                  </a:cubicBezTo>
                  <a:lnTo>
                    <a:pt x="1721972" y="610976"/>
                  </a:lnTo>
                  <a:cubicBezTo>
                    <a:pt x="1721972" y="623131"/>
                    <a:pt x="1712119" y="632984"/>
                    <a:pt x="1699964" y="632984"/>
                  </a:cubicBezTo>
                  <a:lnTo>
                    <a:pt x="22008" y="632984"/>
                  </a:lnTo>
                  <a:cubicBezTo>
                    <a:pt x="16171" y="632984"/>
                    <a:pt x="10573" y="630666"/>
                    <a:pt x="6446" y="626538"/>
                  </a:cubicBezTo>
                  <a:cubicBezTo>
                    <a:pt x="2319" y="622411"/>
                    <a:pt x="0" y="616813"/>
                    <a:pt x="0" y="610976"/>
                  </a:cubicBezTo>
                  <a:lnTo>
                    <a:pt x="0" y="22008"/>
                  </a:lnTo>
                  <a:cubicBezTo>
                    <a:pt x="0" y="16171"/>
                    <a:pt x="2319" y="10573"/>
                    <a:pt x="6446" y="6446"/>
                  </a:cubicBezTo>
                  <a:cubicBezTo>
                    <a:pt x="10573" y="2319"/>
                    <a:pt x="16171" y="0"/>
                    <a:pt x="22008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21972" cy="671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6305375" y="3657263"/>
            <a:ext cx="996300" cy="429151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9" name="Group 9"/>
          <p:cNvGrpSpPr/>
          <p:nvPr/>
        </p:nvGrpSpPr>
        <p:grpSpPr>
          <a:xfrm>
            <a:off x="7301675" y="2244088"/>
            <a:ext cx="3684651" cy="368465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886401" y="3501722"/>
            <a:ext cx="441597" cy="34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The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27999" y="2919421"/>
            <a:ext cx="2157931" cy="1107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34"/>
              </a:lnSpc>
            </a:pPr>
            <a:r>
              <a:rPr lang="en-US" sz="55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100%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79122" y="3842821"/>
            <a:ext cx="2729755" cy="1349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accurate model can be used to identify at-risk patients and lead to earlier interventions.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3667037" y="7302880"/>
            <a:ext cx="0" cy="755167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6" name="Group 16"/>
          <p:cNvGrpSpPr/>
          <p:nvPr/>
        </p:nvGrpSpPr>
        <p:grpSpPr>
          <a:xfrm>
            <a:off x="1474065" y="8055355"/>
            <a:ext cx="6853934" cy="1543050"/>
            <a:chOff x="0" y="0"/>
            <a:chExt cx="1805151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05151" cy="406400"/>
            </a:xfrm>
            <a:custGeom>
              <a:avLst/>
              <a:gdLst/>
              <a:ahLst/>
              <a:cxnLst/>
              <a:rect l="l" t="t" r="r" b="b"/>
              <a:pathLst>
                <a:path w="1805151" h="406400">
                  <a:moveTo>
                    <a:pt x="57607" y="0"/>
                  </a:moveTo>
                  <a:lnTo>
                    <a:pt x="1747544" y="0"/>
                  </a:lnTo>
                  <a:cubicBezTo>
                    <a:pt x="1779359" y="0"/>
                    <a:pt x="1805151" y="25792"/>
                    <a:pt x="1805151" y="57607"/>
                  </a:cubicBezTo>
                  <a:lnTo>
                    <a:pt x="1805151" y="348793"/>
                  </a:lnTo>
                  <a:cubicBezTo>
                    <a:pt x="1805151" y="380608"/>
                    <a:pt x="1779359" y="406400"/>
                    <a:pt x="1747544" y="406400"/>
                  </a:cubicBezTo>
                  <a:lnTo>
                    <a:pt x="57607" y="406400"/>
                  </a:lnTo>
                  <a:cubicBezTo>
                    <a:pt x="25792" y="406400"/>
                    <a:pt x="0" y="380608"/>
                    <a:pt x="0" y="348793"/>
                  </a:cubicBezTo>
                  <a:lnTo>
                    <a:pt x="0" y="57607"/>
                  </a:lnTo>
                  <a:cubicBezTo>
                    <a:pt x="0" y="25792"/>
                    <a:pt x="25792" y="0"/>
                    <a:pt x="57607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80515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95915" y="1200150"/>
            <a:ext cx="9182177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Model Applications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2343" y="3119186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01.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03094" y="3081346"/>
            <a:ext cx="2950962" cy="99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Identify patients who are at high risk of developing dementia using a ML model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03094" y="5612328"/>
            <a:ext cx="2950962" cy="132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Empower at-risk patients to undertake preventative measures by changing modifiable risk factors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52343" y="5814020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02.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002510" y="8277520"/>
            <a:ext cx="5777225" cy="1016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MLM can dentify modifable risk factors (I.e. alcohol, smoking) that can be proactively changed by indivisuals to delay the onset of dementia.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288727" y="801580"/>
            <a:ext cx="5276675" cy="1975650"/>
            <a:chOff x="0" y="0"/>
            <a:chExt cx="1721972" cy="64472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21972" cy="644727"/>
            </a:xfrm>
            <a:custGeom>
              <a:avLst/>
              <a:gdLst/>
              <a:ahLst/>
              <a:cxnLst/>
              <a:rect l="l" t="t" r="r" b="b"/>
              <a:pathLst>
                <a:path w="1721972" h="644727">
                  <a:moveTo>
                    <a:pt x="22008" y="0"/>
                  </a:moveTo>
                  <a:lnTo>
                    <a:pt x="1699964" y="0"/>
                  </a:lnTo>
                  <a:cubicBezTo>
                    <a:pt x="1705801" y="0"/>
                    <a:pt x="1711399" y="2319"/>
                    <a:pt x="1715526" y="6446"/>
                  </a:cubicBezTo>
                  <a:cubicBezTo>
                    <a:pt x="1719654" y="10573"/>
                    <a:pt x="1721972" y="16171"/>
                    <a:pt x="1721972" y="22008"/>
                  </a:cubicBezTo>
                  <a:lnTo>
                    <a:pt x="1721972" y="622719"/>
                  </a:lnTo>
                  <a:cubicBezTo>
                    <a:pt x="1721972" y="634874"/>
                    <a:pt x="1712119" y="644727"/>
                    <a:pt x="1699964" y="644727"/>
                  </a:cubicBezTo>
                  <a:lnTo>
                    <a:pt x="22008" y="644727"/>
                  </a:lnTo>
                  <a:cubicBezTo>
                    <a:pt x="16171" y="644727"/>
                    <a:pt x="10573" y="642408"/>
                    <a:pt x="6446" y="638281"/>
                  </a:cubicBezTo>
                  <a:cubicBezTo>
                    <a:pt x="2319" y="634154"/>
                    <a:pt x="0" y="628556"/>
                    <a:pt x="0" y="622719"/>
                  </a:cubicBezTo>
                  <a:lnTo>
                    <a:pt x="0" y="22008"/>
                  </a:lnTo>
                  <a:cubicBezTo>
                    <a:pt x="0" y="16171"/>
                    <a:pt x="2319" y="10573"/>
                    <a:pt x="6446" y="6446"/>
                  </a:cubicBezTo>
                  <a:cubicBezTo>
                    <a:pt x="10573" y="2319"/>
                    <a:pt x="16171" y="0"/>
                    <a:pt x="22008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721972" cy="682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263121" y="1073585"/>
            <a:ext cx="2950962" cy="132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Support the healthcare system in forecasting how to allocate resources (i.e. finance, research)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12369" y="1252387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03.</a:t>
            </a:r>
          </a:p>
        </p:txBody>
      </p:sp>
      <p:sp>
        <p:nvSpPr>
          <p:cNvPr id="30" name="AutoShape 30"/>
          <p:cNvSpPr/>
          <p:nvPr/>
        </p:nvSpPr>
        <p:spPr>
          <a:xfrm>
            <a:off x="16514843" y="2777230"/>
            <a:ext cx="0" cy="1216444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1" name="Group 31"/>
          <p:cNvGrpSpPr/>
          <p:nvPr/>
        </p:nvGrpSpPr>
        <p:grpSpPr>
          <a:xfrm>
            <a:off x="11740735" y="3993674"/>
            <a:ext cx="5824666" cy="2123301"/>
            <a:chOff x="0" y="0"/>
            <a:chExt cx="1534068" cy="55922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34068" cy="559223"/>
            </a:xfrm>
            <a:custGeom>
              <a:avLst/>
              <a:gdLst/>
              <a:ahLst/>
              <a:cxnLst/>
              <a:rect l="l" t="t" r="r" b="b"/>
              <a:pathLst>
                <a:path w="1534068" h="559223">
                  <a:moveTo>
                    <a:pt x="67787" y="0"/>
                  </a:moveTo>
                  <a:lnTo>
                    <a:pt x="1466281" y="0"/>
                  </a:lnTo>
                  <a:cubicBezTo>
                    <a:pt x="1503719" y="0"/>
                    <a:pt x="1534068" y="30349"/>
                    <a:pt x="1534068" y="67787"/>
                  </a:cubicBezTo>
                  <a:lnTo>
                    <a:pt x="1534068" y="491436"/>
                  </a:lnTo>
                  <a:cubicBezTo>
                    <a:pt x="1534068" y="509414"/>
                    <a:pt x="1526927" y="526656"/>
                    <a:pt x="1514214" y="539369"/>
                  </a:cubicBezTo>
                  <a:cubicBezTo>
                    <a:pt x="1501501" y="552081"/>
                    <a:pt x="1484259" y="559223"/>
                    <a:pt x="1466281" y="559223"/>
                  </a:cubicBezTo>
                  <a:lnTo>
                    <a:pt x="67787" y="559223"/>
                  </a:lnTo>
                  <a:cubicBezTo>
                    <a:pt x="49809" y="559223"/>
                    <a:pt x="32567" y="552081"/>
                    <a:pt x="19854" y="539369"/>
                  </a:cubicBezTo>
                  <a:cubicBezTo>
                    <a:pt x="7142" y="526656"/>
                    <a:pt x="0" y="509414"/>
                    <a:pt x="0" y="491436"/>
                  </a:cubicBezTo>
                  <a:lnTo>
                    <a:pt x="0" y="67787"/>
                  </a:lnTo>
                  <a:cubicBezTo>
                    <a:pt x="0" y="49809"/>
                    <a:pt x="7142" y="32567"/>
                    <a:pt x="19854" y="19854"/>
                  </a:cubicBezTo>
                  <a:cubicBezTo>
                    <a:pt x="32567" y="7142"/>
                    <a:pt x="49809" y="0"/>
                    <a:pt x="67787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534068" cy="597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2045535" y="4204723"/>
            <a:ext cx="5106198" cy="168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The MLM can predict the growth and proportion of the Australian population to support the government allocate resources more effectively (i.e. planning healthcare services, support programs, infrastructure needs).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8681885" y="6612275"/>
            <a:ext cx="4705861" cy="1975650"/>
            <a:chOff x="0" y="0"/>
            <a:chExt cx="1535695" cy="64472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535695" cy="644727"/>
            </a:xfrm>
            <a:custGeom>
              <a:avLst/>
              <a:gdLst/>
              <a:ahLst/>
              <a:cxnLst/>
              <a:rect l="l" t="t" r="r" b="b"/>
              <a:pathLst>
                <a:path w="1535695" h="644727">
                  <a:moveTo>
                    <a:pt x="24677" y="0"/>
                  </a:moveTo>
                  <a:lnTo>
                    <a:pt x="1511017" y="0"/>
                  </a:lnTo>
                  <a:cubicBezTo>
                    <a:pt x="1517562" y="0"/>
                    <a:pt x="1523839" y="2600"/>
                    <a:pt x="1528467" y="7228"/>
                  </a:cubicBezTo>
                  <a:cubicBezTo>
                    <a:pt x="1533095" y="11856"/>
                    <a:pt x="1535695" y="18133"/>
                    <a:pt x="1535695" y="24677"/>
                  </a:cubicBezTo>
                  <a:lnTo>
                    <a:pt x="1535695" y="620050"/>
                  </a:lnTo>
                  <a:cubicBezTo>
                    <a:pt x="1535695" y="626594"/>
                    <a:pt x="1533095" y="632871"/>
                    <a:pt x="1528467" y="637499"/>
                  </a:cubicBezTo>
                  <a:cubicBezTo>
                    <a:pt x="1523839" y="642127"/>
                    <a:pt x="1517562" y="644727"/>
                    <a:pt x="1511017" y="644727"/>
                  </a:cubicBezTo>
                  <a:lnTo>
                    <a:pt x="24677" y="644727"/>
                  </a:lnTo>
                  <a:cubicBezTo>
                    <a:pt x="18133" y="644727"/>
                    <a:pt x="11856" y="642127"/>
                    <a:pt x="7228" y="637499"/>
                  </a:cubicBezTo>
                  <a:cubicBezTo>
                    <a:pt x="2600" y="632871"/>
                    <a:pt x="0" y="626594"/>
                    <a:pt x="0" y="620050"/>
                  </a:cubicBezTo>
                  <a:lnTo>
                    <a:pt x="0" y="24677"/>
                  </a:lnTo>
                  <a:cubicBezTo>
                    <a:pt x="0" y="18133"/>
                    <a:pt x="2600" y="11856"/>
                    <a:pt x="7228" y="7228"/>
                  </a:cubicBezTo>
                  <a:cubicBezTo>
                    <a:pt x="11856" y="2600"/>
                    <a:pt x="18133" y="0"/>
                    <a:pt x="24677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535695" cy="682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0656279" y="7189093"/>
            <a:ext cx="2510929" cy="671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Accelerate dementia research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905527" y="7063082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04.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4292620" y="6538449"/>
            <a:ext cx="3218347" cy="3235969"/>
            <a:chOff x="0" y="0"/>
            <a:chExt cx="847631" cy="85227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47631" cy="852272"/>
            </a:xfrm>
            <a:custGeom>
              <a:avLst/>
              <a:gdLst/>
              <a:ahLst/>
              <a:cxnLst/>
              <a:rect l="l" t="t" r="r" b="b"/>
              <a:pathLst>
                <a:path w="847631" h="852272">
                  <a:moveTo>
                    <a:pt x="122683" y="0"/>
                  </a:moveTo>
                  <a:lnTo>
                    <a:pt x="724947" y="0"/>
                  </a:lnTo>
                  <a:cubicBezTo>
                    <a:pt x="792703" y="0"/>
                    <a:pt x="847631" y="54927"/>
                    <a:pt x="847631" y="122683"/>
                  </a:cubicBezTo>
                  <a:lnTo>
                    <a:pt x="847631" y="729588"/>
                  </a:lnTo>
                  <a:cubicBezTo>
                    <a:pt x="847631" y="797344"/>
                    <a:pt x="792703" y="852272"/>
                    <a:pt x="724947" y="852272"/>
                  </a:cubicBezTo>
                  <a:lnTo>
                    <a:pt x="122683" y="852272"/>
                  </a:lnTo>
                  <a:cubicBezTo>
                    <a:pt x="54927" y="852272"/>
                    <a:pt x="0" y="797344"/>
                    <a:pt x="0" y="729588"/>
                  </a:cubicBezTo>
                  <a:lnTo>
                    <a:pt x="0" y="122683"/>
                  </a:lnTo>
                  <a:cubicBezTo>
                    <a:pt x="0" y="54927"/>
                    <a:pt x="54927" y="0"/>
                    <a:pt x="122683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847631" cy="890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4527991" y="6762520"/>
            <a:ext cx="2747605" cy="268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 MLM can analyse large datasets from studies, research and other sources, that can generate new insights and potentially lead to the development of new treatments.</a:t>
            </a:r>
          </a:p>
        </p:txBody>
      </p:sp>
      <p:sp>
        <p:nvSpPr>
          <p:cNvPr id="44" name="AutoShape 44"/>
          <p:cNvSpPr/>
          <p:nvPr/>
        </p:nvSpPr>
        <p:spPr>
          <a:xfrm>
            <a:off x="13387745" y="7600100"/>
            <a:ext cx="904875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1406" y="302221"/>
            <a:ext cx="17625189" cy="9682557"/>
            <a:chOff x="0" y="0"/>
            <a:chExt cx="4642025" cy="25501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2025" cy="2550139"/>
            </a:xfrm>
            <a:custGeom>
              <a:avLst/>
              <a:gdLst/>
              <a:ahLst/>
              <a:cxnLst/>
              <a:rect l="l" t="t" r="r" b="b"/>
              <a:pathLst>
                <a:path w="4642025" h="2550139">
                  <a:moveTo>
                    <a:pt x="0" y="0"/>
                  </a:moveTo>
                  <a:lnTo>
                    <a:pt x="4642025" y="0"/>
                  </a:lnTo>
                  <a:lnTo>
                    <a:pt x="4642025" y="2550139"/>
                  </a:lnTo>
                  <a:lnTo>
                    <a:pt x="0" y="2550139"/>
                  </a:lnTo>
                  <a:close/>
                </a:path>
              </a:pathLst>
            </a:custGeom>
            <a:solidFill>
              <a:srgbClr val="FBF6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642025" cy="25787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19661" y="1413647"/>
            <a:ext cx="11848679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56404" y="2635491"/>
            <a:ext cx="14575193" cy="617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Deep Neural Networks: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Achieved high accuracy but required additional optimisation to reach an overall accuracy of 1.0.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Random Forest Model: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Achieved perfect classification outcomes for both classes, with no false negatives or false positives, resulting in a perfect accuracy score of 1.0.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Reliability:</a:t>
            </a:r>
            <a:r>
              <a:rPr lang="en-US" sz="20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Both models demonstrate exceptional reliability and effectiveness for practical applications in medical diagnostics and research.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Feature Importance Analysis:</a:t>
            </a:r>
            <a:r>
              <a:rPr lang="en-US" sz="20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Highlighted prescriptions, cognitive test scores, and medication dosage as the top contributing factors in predicting dementia. The APOE ε4 gene variant showed only moderate importance for prediction.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Practical Applications: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Both machine learning models provide opportunities for practical use, including: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Early Medical Diagnosis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Government Resource Allocation in Disease Management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Research in the Area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Empowering At-Risk Patients to undertake preventative measures by modifying risk factors such as smoking, alcohol intake, obesity, physical inactivity, and poor diet.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682410"/>
            <a:ext cx="3314417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Outline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592978" y="1028700"/>
            <a:ext cx="11032413" cy="1051491"/>
            <a:chOff x="0" y="0"/>
            <a:chExt cx="3440723" cy="327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984907" y="1307727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03588" y="1345824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Project overview and research questions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592978" y="2210947"/>
            <a:ext cx="11032413" cy="1051491"/>
            <a:chOff x="0" y="0"/>
            <a:chExt cx="3440723" cy="327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84907" y="2489974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02.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03588" y="2513681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 dirty="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Dataset features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592978" y="3448444"/>
            <a:ext cx="11032413" cy="1051491"/>
            <a:chOff x="0" y="0"/>
            <a:chExt cx="3440723" cy="3279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984907" y="3727471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03588" y="3751178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Machine learning model: Deep Neural Network (initial and optimised)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592978" y="4650464"/>
            <a:ext cx="11032413" cy="1051491"/>
            <a:chOff x="0" y="0"/>
            <a:chExt cx="3440723" cy="3279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984907" y="4929492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04.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03588" y="4953199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Machine learning model: Random Forest Model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5592978" y="5854356"/>
            <a:ext cx="11032413" cy="1051491"/>
            <a:chOff x="0" y="0"/>
            <a:chExt cx="3440723" cy="3279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984907" y="6133383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05.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103588" y="6157090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Feature Importances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5592978" y="7058247"/>
            <a:ext cx="11032413" cy="1051491"/>
            <a:chOff x="0" y="0"/>
            <a:chExt cx="3440723" cy="32793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984907" y="7337274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06.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03588" y="7360981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 dirty="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Model applications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5592978" y="8243088"/>
            <a:ext cx="11032413" cy="1051491"/>
            <a:chOff x="0" y="0"/>
            <a:chExt cx="3440723" cy="32793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984907" y="8522115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07.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103588" y="8545822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165" y="-409638"/>
            <a:ext cx="9531543" cy="3786864"/>
            <a:chOff x="0" y="0"/>
            <a:chExt cx="3110492" cy="1235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0492" cy="1235792"/>
            </a:xfrm>
            <a:custGeom>
              <a:avLst/>
              <a:gdLst/>
              <a:ahLst/>
              <a:cxnLst/>
              <a:rect l="l" t="t" r="r" b="b"/>
              <a:pathLst>
                <a:path w="3110492" h="1235792">
                  <a:moveTo>
                    <a:pt x="12184" y="0"/>
                  </a:moveTo>
                  <a:lnTo>
                    <a:pt x="3098308" y="0"/>
                  </a:lnTo>
                  <a:cubicBezTo>
                    <a:pt x="3105037" y="0"/>
                    <a:pt x="3110492" y="5455"/>
                    <a:pt x="3110492" y="12184"/>
                  </a:cubicBezTo>
                  <a:lnTo>
                    <a:pt x="3110492" y="1223609"/>
                  </a:lnTo>
                  <a:cubicBezTo>
                    <a:pt x="3110492" y="1226840"/>
                    <a:pt x="3109208" y="1229939"/>
                    <a:pt x="3106923" y="1232224"/>
                  </a:cubicBezTo>
                  <a:cubicBezTo>
                    <a:pt x="3104638" y="1234509"/>
                    <a:pt x="3101539" y="1235792"/>
                    <a:pt x="3098308" y="1235792"/>
                  </a:cubicBezTo>
                  <a:lnTo>
                    <a:pt x="12184" y="1235792"/>
                  </a:lnTo>
                  <a:cubicBezTo>
                    <a:pt x="5455" y="1235792"/>
                    <a:pt x="0" y="1230338"/>
                    <a:pt x="0" y="1223609"/>
                  </a:cubicBezTo>
                  <a:lnTo>
                    <a:pt x="0" y="12184"/>
                  </a:lnTo>
                  <a:cubicBezTo>
                    <a:pt x="0" y="5455"/>
                    <a:pt x="5455" y="0"/>
                    <a:pt x="12184" y="0"/>
                  </a:cubicBezTo>
                  <a:close/>
                </a:path>
              </a:pathLst>
            </a:custGeom>
            <a:solidFill>
              <a:srgbClr val="B8D2E4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10492" cy="1273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494822" y="2412911"/>
            <a:ext cx="7097287" cy="7274991"/>
            <a:chOff x="0" y="0"/>
            <a:chExt cx="2213460" cy="22688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460" cy="2268881"/>
            </a:xfrm>
            <a:custGeom>
              <a:avLst/>
              <a:gdLst/>
              <a:ahLst/>
              <a:cxnLst/>
              <a:rect l="l" t="t" r="r" b="b"/>
              <a:pathLst>
                <a:path w="2213460" h="2268881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2252519"/>
                  </a:lnTo>
                  <a:cubicBezTo>
                    <a:pt x="2213460" y="2261556"/>
                    <a:pt x="2206134" y="2268881"/>
                    <a:pt x="2197097" y="2268881"/>
                  </a:cubicBezTo>
                  <a:lnTo>
                    <a:pt x="16362" y="2268881"/>
                  </a:lnTo>
                  <a:cubicBezTo>
                    <a:pt x="12023" y="2268881"/>
                    <a:pt x="7861" y="2267157"/>
                    <a:pt x="4792" y="2264089"/>
                  </a:cubicBezTo>
                  <a:cubicBezTo>
                    <a:pt x="1724" y="2261020"/>
                    <a:pt x="0" y="2256858"/>
                    <a:pt x="0" y="2252519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3460" cy="2306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1042" y="5869432"/>
            <a:ext cx="8735607" cy="3818471"/>
            <a:chOff x="0" y="0"/>
            <a:chExt cx="2724409" cy="11908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4409" cy="1190882"/>
            </a:xfrm>
            <a:custGeom>
              <a:avLst/>
              <a:gdLst/>
              <a:ahLst/>
              <a:cxnLst/>
              <a:rect l="l" t="t" r="r" b="b"/>
              <a:pathLst>
                <a:path w="2724409" h="1190882">
                  <a:moveTo>
                    <a:pt x="13294" y="0"/>
                  </a:moveTo>
                  <a:lnTo>
                    <a:pt x="2711116" y="0"/>
                  </a:lnTo>
                  <a:cubicBezTo>
                    <a:pt x="2714641" y="0"/>
                    <a:pt x="2718023" y="1401"/>
                    <a:pt x="2720516" y="3894"/>
                  </a:cubicBezTo>
                  <a:cubicBezTo>
                    <a:pt x="2723009" y="6387"/>
                    <a:pt x="2724409" y="9768"/>
                    <a:pt x="2724409" y="13294"/>
                  </a:cubicBezTo>
                  <a:lnTo>
                    <a:pt x="2724409" y="1177588"/>
                  </a:lnTo>
                  <a:cubicBezTo>
                    <a:pt x="2724409" y="1181114"/>
                    <a:pt x="2723009" y="1184495"/>
                    <a:pt x="2720516" y="1186988"/>
                  </a:cubicBezTo>
                  <a:cubicBezTo>
                    <a:pt x="2718023" y="1189481"/>
                    <a:pt x="2714641" y="1190882"/>
                    <a:pt x="2711116" y="1190882"/>
                  </a:cubicBezTo>
                  <a:lnTo>
                    <a:pt x="13294" y="1190882"/>
                  </a:lnTo>
                  <a:cubicBezTo>
                    <a:pt x="9768" y="1190882"/>
                    <a:pt x="6387" y="1189481"/>
                    <a:pt x="3894" y="1186988"/>
                  </a:cubicBezTo>
                  <a:cubicBezTo>
                    <a:pt x="1401" y="1184495"/>
                    <a:pt x="0" y="1181114"/>
                    <a:pt x="0" y="1177588"/>
                  </a:cubicBezTo>
                  <a:lnTo>
                    <a:pt x="0" y="13294"/>
                  </a:lnTo>
                  <a:cubicBezTo>
                    <a:pt x="0" y="9768"/>
                    <a:pt x="1401" y="6387"/>
                    <a:pt x="3894" y="3894"/>
                  </a:cubicBezTo>
                  <a:cubicBezTo>
                    <a:pt x="6387" y="1401"/>
                    <a:pt x="9768" y="0"/>
                    <a:pt x="1329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24409" cy="1228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86005" y="8211529"/>
            <a:ext cx="1183614" cy="1153486"/>
          </a:xfrm>
          <a:custGeom>
            <a:avLst/>
            <a:gdLst/>
            <a:ahLst/>
            <a:cxnLst/>
            <a:rect l="l" t="t" r="r" b="b"/>
            <a:pathLst>
              <a:path w="1183614" h="1153486">
                <a:moveTo>
                  <a:pt x="0" y="0"/>
                </a:moveTo>
                <a:lnTo>
                  <a:pt x="1183614" y="0"/>
                </a:lnTo>
                <a:lnTo>
                  <a:pt x="1183614" y="1153486"/>
                </a:lnTo>
                <a:lnTo>
                  <a:pt x="0" y="1153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247022" y="8394683"/>
            <a:ext cx="1872570" cy="970332"/>
          </a:xfrm>
          <a:custGeom>
            <a:avLst/>
            <a:gdLst/>
            <a:ahLst/>
            <a:cxnLst/>
            <a:rect l="l" t="t" r="r" b="b"/>
            <a:pathLst>
              <a:path w="1872570" h="970332">
                <a:moveTo>
                  <a:pt x="0" y="0"/>
                </a:moveTo>
                <a:lnTo>
                  <a:pt x="1872569" y="0"/>
                </a:lnTo>
                <a:lnTo>
                  <a:pt x="1872569" y="970332"/>
                </a:lnTo>
                <a:lnTo>
                  <a:pt x="0" y="970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33495" y="7423289"/>
            <a:ext cx="5790459" cy="2087158"/>
          </a:xfrm>
          <a:custGeom>
            <a:avLst/>
            <a:gdLst/>
            <a:ahLst/>
            <a:cxnLst/>
            <a:rect l="l" t="t" r="r" b="b"/>
            <a:pathLst>
              <a:path w="5790459" h="2087158">
                <a:moveTo>
                  <a:pt x="0" y="0"/>
                </a:moveTo>
                <a:lnTo>
                  <a:pt x="5790460" y="0"/>
                </a:lnTo>
                <a:lnTo>
                  <a:pt x="5790460" y="2087159"/>
                </a:lnTo>
                <a:lnTo>
                  <a:pt x="0" y="20871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04771" y="3676015"/>
            <a:ext cx="8735607" cy="219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84"/>
              </a:lnSpc>
            </a:pPr>
            <a:r>
              <a:rPr lang="en-US" sz="24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Dementia is the term used to describe the symptoms of a large group of illnesses which cause a progressive decline in a person’s functioning. It is a broad term used to describe a loss of memory, intellect, rationality, social skills and physical functioning. </a:t>
            </a:r>
          </a:p>
          <a:p>
            <a:pPr marL="0" lvl="0" indent="0" algn="r">
              <a:lnSpc>
                <a:spcPts val="2784"/>
              </a:lnSpc>
            </a:pPr>
            <a:endParaRPr lang="en-US" sz="2400">
              <a:solidFill>
                <a:srgbClr val="156669"/>
              </a:solidFill>
              <a:latin typeface="Agrandir Medium"/>
              <a:ea typeface="Agrandir Medium"/>
              <a:cs typeface="Agrandir Medium"/>
              <a:sym typeface="Agrandir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77187" y="1860063"/>
            <a:ext cx="7581940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What is dementia?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35424" y="2954972"/>
            <a:ext cx="6495501" cy="1670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Number of Australian’s with dementia is expected to</a:t>
            </a: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increase by 50% by 2054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33495" y="6155182"/>
            <a:ext cx="7921547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00"/>
              </a:lnSpc>
              <a:spcBef>
                <a:spcPct val="0"/>
              </a:spcBef>
            </a:pPr>
            <a:r>
              <a:rPr lang="en-US" sz="5000" spc="-480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2nd  leading</a:t>
            </a:r>
            <a:r>
              <a:rPr lang="en-US" sz="5000" spc="-480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 cause of death for Australians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35424" y="5648452"/>
            <a:ext cx="6495501" cy="221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Number of Australian’s with younger onset dementia is expcted to </a:t>
            </a: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increase by 33% by 2054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9127" y="614451"/>
            <a:ext cx="8735607" cy="245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24"/>
              </a:lnSpc>
            </a:pPr>
            <a:r>
              <a:rPr lang="en-US" sz="1400">
                <a:solidFill>
                  <a:srgbClr val="156669"/>
                </a:solidFill>
                <a:latin typeface="Agrandir Medium Italics"/>
                <a:ea typeface="Agrandir Medium Italics"/>
                <a:cs typeface="Agrandir Medium Italics"/>
                <a:sym typeface="Agrandir Medium Italics"/>
              </a:rPr>
              <a:t>https://www.dementia.org.au/about-dementia/dementia-facts-and-figures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165" y="-409638"/>
            <a:ext cx="9531543" cy="3786864"/>
            <a:chOff x="0" y="0"/>
            <a:chExt cx="3110492" cy="1235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0492" cy="1235792"/>
            </a:xfrm>
            <a:custGeom>
              <a:avLst/>
              <a:gdLst/>
              <a:ahLst/>
              <a:cxnLst/>
              <a:rect l="l" t="t" r="r" b="b"/>
              <a:pathLst>
                <a:path w="3110492" h="1235792">
                  <a:moveTo>
                    <a:pt x="12184" y="0"/>
                  </a:moveTo>
                  <a:lnTo>
                    <a:pt x="3098308" y="0"/>
                  </a:lnTo>
                  <a:cubicBezTo>
                    <a:pt x="3105037" y="0"/>
                    <a:pt x="3110492" y="5455"/>
                    <a:pt x="3110492" y="12184"/>
                  </a:cubicBezTo>
                  <a:lnTo>
                    <a:pt x="3110492" y="1223609"/>
                  </a:lnTo>
                  <a:cubicBezTo>
                    <a:pt x="3110492" y="1226840"/>
                    <a:pt x="3109208" y="1229939"/>
                    <a:pt x="3106923" y="1232224"/>
                  </a:cubicBezTo>
                  <a:cubicBezTo>
                    <a:pt x="3104638" y="1234509"/>
                    <a:pt x="3101539" y="1235792"/>
                    <a:pt x="3098308" y="1235792"/>
                  </a:cubicBezTo>
                  <a:lnTo>
                    <a:pt x="12184" y="1235792"/>
                  </a:lnTo>
                  <a:cubicBezTo>
                    <a:pt x="5455" y="1235792"/>
                    <a:pt x="0" y="1230338"/>
                    <a:pt x="0" y="1223609"/>
                  </a:cubicBezTo>
                  <a:lnTo>
                    <a:pt x="0" y="12184"/>
                  </a:lnTo>
                  <a:cubicBezTo>
                    <a:pt x="0" y="5455"/>
                    <a:pt x="5455" y="0"/>
                    <a:pt x="12184" y="0"/>
                  </a:cubicBezTo>
                  <a:close/>
                </a:path>
              </a:pathLst>
            </a:custGeom>
            <a:solidFill>
              <a:srgbClr val="B8D2E4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10492" cy="1273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634531" y="3186839"/>
            <a:ext cx="7097287" cy="6501064"/>
            <a:chOff x="0" y="0"/>
            <a:chExt cx="2213460" cy="20275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460" cy="2027513"/>
            </a:xfrm>
            <a:custGeom>
              <a:avLst/>
              <a:gdLst/>
              <a:ahLst/>
              <a:cxnLst/>
              <a:rect l="l" t="t" r="r" b="b"/>
              <a:pathLst>
                <a:path w="2213460" h="2027513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2011151"/>
                  </a:lnTo>
                  <a:cubicBezTo>
                    <a:pt x="2213460" y="2015490"/>
                    <a:pt x="2211736" y="2019652"/>
                    <a:pt x="2208667" y="2022721"/>
                  </a:cubicBezTo>
                  <a:cubicBezTo>
                    <a:pt x="2205599" y="2025789"/>
                    <a:pt x="2201437" y="2027513"/>
                    <a:pt x="2197097" y="2027513"/>
                  </a:cubicBezTo>
                  <a:lnTo>
                    <a:pt x="16362" y="2027513"/>
                  </a:lnTo>
                  <a:cubicBezTo>
                    <a:pt x="7326" y="2027513"/>
                    <a:pt x="0" y="2020188"/>
                    <a:pt x="0" y="2011151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3460" cy="20656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1042" y="3929500"/>
            <a:ext cx="8735607" cy="5758403"/>
            <a:chOff x="0" y="0"/>
            <a:chExt cx="2724409" cy="17958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4409" cy="1795897"/>
            </a:xfrm>
            <a:custGeom>
              <a:avLst/>
              <a:gdLst/>
              <a:ahLst/>
              <a:cxnLst/>
              <a:rect l="l" t="t" r="r" b="b"/>
              <a:pathLst>
                <a:path w="2724409" h="1795897">
                  <a:moveTo>
                    <a:pt x="13294" y="0"/>
                  </a:moveTo>
                  <a:lnTo>
                    <a:pt x="2711116" y="0"/>
                  </a:lnTo>
                  <a:cubicBezTo>
                    <a:pt x="2714641" y="0"/>
                    <a:pt x="2718023" y="1401"/>
                    <a:pt x="2720516" y="3894"/>
                  </a:cubicBezTo>
                  <a:cubicBezTo>
                    <a:pt x="2723009" y="6387"/>
                    <a:pt x="2724409" y="9768"/>
                    <a:pt x="2724409" y="13294"/>
                  </a:cubicBezTo>
                  <a:lnTo>
                    <a:pt x="2724409" y="1782603"/>
                  </a:lnTo>
                  <a:cubicBezTo>
                    <a:pt x="2724409" y="1786129"/>
                    <a:pt x="2723009" y="1789510"/>
                    <a:pt x="2720516" y="1792003"/>
                  </a:cubicBezTo>
                  <a:cubicBezTo>
                    <a:pt x="2718023" y="1794496"/>
                    <a:pt x="2714641" y="1795897"/>
                    <a:pt x="2711116" y="1795897"/>
                  </a:cubicBezTo>
                  <a:lnTo>
                    <a:pt x="13294" y="1795897"/>
                  </a:lnTo>
                  <a:cubicBezTo>
                    <a:pt x="9768" y="1795897"/>
                    <a:pt x="6387" y="1794496"/>
                    <a:pt x="3894" y="1792003"/>
                  </a:cubicBezTo>
                  <a:cubicBezTo>
                    <a:pt x="1401" y="1789510"/>
                    <a:pt x="0" y="1786129"/>
                    <a:pt x="0" y="1782603"/>
                  </a:cubicBezTo>
                  <a:lnTo>
                    <a:pt x="0" y="13294"/>
                  </a:lnTo>
                  <a:cubicBezTo>
                    <a:pt x="0" y="9768"/>
                    <a:pt x="1401" y="6387"/>
                    <a:pt x="3894" y="3894"/>
                  </a:cubicBezTo>
                  <a:cubicBezTo>
                    <a:pt x="6387" y="1401"/>
                    <a:pt x="9768" y="0"/>
                    <a:pt x="1329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24409" cy="18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500553" y="516371"/>
            <a:ext cx="1231265" cy="1934846"/>
          </a:xfrm>
          <a:custGeom>
            <a:avLst/>
            <a:gdLst/>
            <a:ahLst/>
            <a:cxnLst/>
            <a:rect l="l" t="t" r="r" b="b"/>
            <a:pathLst>
              <a:path w="1231265" h="1934846">
                <a:moveTo>
                  <a:pt x="0" y="0"/>
                </a:moveTo>
                <a:lnTo>
                  <a:pt x="1231265" y="0"/>
                </a:lnTo>
                <a:lnTo>
                  <a:pt x="1231265" y="1934846"/>
                </a:lnTo>
                <a:lnTo>
                  <a:pt x="0" y="1934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48072" y="5035303"/>
            <a:ext cx="1126789" cy="1126789"/>
          </a:xfrm>
          <a:custGeom>
            <a:avLst/>
            <a:gdLst/>
            <a:ahLst/>
            <a:cxnLst/>
            <a:rect l="l" t="t" r="r" b="b"/>
            <a:pathLst>
              <a:path w="1126789" h="1126789">
                <a:moveTo>
                  <a:pt x="0" y="0"/>
                </a:moveTo>
                <a:lnTo>
                  <a:pt x="1126789" y="0"/>
                </a:lnTo>
                <a:lnTo>
                  <a:pt x="1126789" y="1126789"/>
                </a:lnTo>
                <a:lnTo>
                  <a:pt x="0" y="1126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88490" y="6645137"/>
            <a:ext cx="1045955" cy="948966"/>
          </a:xfrm>
          <a:custGeom>
            <a:avLst/>
            <a:gdLst/>
            <a:ahLst/>
            <a:cxnLst/>
            <a:rect l="l" t="t" r="r" b="b"/>
            <a:pathLst>
              <a:path w="1045955" h="948966">
                <a:moveTo>
                  <a:pt x="0" y="0"/>
                </a:moveTo>
                <a:lnTo>
                  <a:pt x="1045954" y="0"/>
                </a:lnTo>
                <a:lnTo>
                  <a:pt x="1045954" y="948966"/>
                </a:lnTo>
                <a:lnTo>
                  <a:pt x="0" y="94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823184" y="8113842"/>
            <a:ext cx="1176566" cy="981898"/>
          </a:xfrm>
          <a:custGeom>
            <a:avLst/>
            <a:gdLst/>
            <a:ahLst/>
            <a:cxnLst/>
            <a:rect l="l" t="t" r="r" b="b"/>
            <a:pathLst>
              <a:path w="1176566" h="981898">
                <a:moveTo>
                  <a:pt x="0" y="0"/>
                </a:moveTo>
                <a:lnTo>
                  <a:pt x="1176566" y="0"/>
                </a:lnTo>
                <a:lnTo>
                  <a:pt x="1176566" y="981898"/>
                </a:lnTo>
                <a:lnTo>
                  <a:pt x="0" y="9818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135048" y="5809380"/>
            <a:ext cx="955647" cy="835757"/>
          </a:xfrm>
          <a:custGeom>
            <a:avLst/>
            <a:gdLst/>
            <a:ahLst/>
            <a:cxnLst/>
            <a:rect l="l" t="t" r="r" b="b"/>
            <a:pathLst>
              <a:path w="955647" h="835757">
                <a:moveTo>
                  <a:pt x="0" y="0"/>
                </a:moveTo>
                <a:lnTo>
                  <a:pt x="955648" y="0"/>
                </a:lnTo>
                <a:lnTo>
                  <a:pt x="955648" y="835757"/>
                </a:lnTo>
                <a:lnTo>
                  <a:pt x="0" y="8357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2176427">
            <a:off x="11230545" y="8280782"/>
            <a:ext cx="992786" cy="648018"/>
          </a:xfrm>
          <a:custGeom>
            <a:avLst/>
            <a:gdLst/>
            <a:ahLst/>
            <a:cxnLst/>
            <a:rect l="l" t="t" r="r" b="b"/>
            <a:pathLst>
              <a:path w="992786" h="648018">
                <a:moveTo>
                  <a:pt x="0" y="0"/>
                </a:moveTo>
                <a:lnTo>
                  <a:pt x="992785" y="0"/>
                </a:lnTo>
                <a:lnTo>
                  <a:pt x="992785" y="648018"/>
                </a:lnTo>
                <a:lnTo>
                  <a:pt x="0" y="6480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069558" y="4400199"/>
            <a:ext cx="1086627" cy="1049089"/>
          </a:xfrm>
          <a:custGeom>
            <a:avLst/>
            <a:gdLst/>
            <a:ahLst/>
            <a:cxnLst/>
            <a:rect l="l" t="t" r="r" b="b"/>
            <a:pathLst>
              <a:path w="1086627" h="1049089">
                <a:moveTo>
                  <a:pt x="0" y="0"/>
                </a:moveTo>
                <a:lnTo>
                  <a:pt x="1086627" y="0"/>
                </a:lnTo>
                <a:lnTo>
                  <a:pt x="1086627" y="1049089"/>
                </a:lnTo>
                <a:lnTo>
                  <a:pt x="0" y="10490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2262" y="1860551"/>
            <a:ext cx="7900625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Research Questions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48072" y="4339908"/>
            <a:ext cx="7921547" cy="58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General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31412" y="5057775"/>
            <a:ext cx="6538207" cy="403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Prediction Accuracy: </a:t>
            </a: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How accurately can we predict the onset of dementia using demographic, lifestyle,  and medical data?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Performance: </a:t>
            </a: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How do different machine learning models (Deep Neural Networks and Random  Forest,) compare in terms of prediction accuracy and robustness?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Feature Importance: </a:t>
            </a: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Which features (e.g., age, gender, lifestyle factors, medical history) are the most  significant predictors for dementia?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994044" y="3659822"/>
            <a:ext cx="7921547" cy="58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Disease-Specific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513860" y="4391025"/>
            <a:ext cx="4881916" cy="482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What factors are most strongly associated with the risk of developing dementia?</a:t>
            </a:r>
          </a:p>
          <a:p>
            <a:pPr algn="l">
              <a:lnSpc>
                <a:spcPts val="2659"/>
              </a:lnSpc>
            </a:pP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</a:pP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What role does genetic data play in enhancing the accuracy and </a:t>
            </a:r>
            <a:r>
              <a:rPr lang="en-US" sz="1899" dirty="0" err="1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personalisation</a:t>
            </a: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 of dementia predictions</a:t>
            </a:r>
          </a:p>
          <a:p>
            <a:pPr algn="l">
              <a:lnSpc>
                <a:spcPts val="2659"/>
              </a:lnSpc>
            </a:pP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156669"/>
                </a:solidFill>
                <a:latin typeface="Agrandir"/>
                <a:sym typeface="Agrandir"/>
              </a:rPr>
              <a:t>How early can we predict the onset of dementia with reasonable accuracy?</a:t>
            </a:r>
          </a:p>
          <a:p>
            <a:pPr>
              <a:lnSpc>
                <a:spcPts val="2659"/>
              </a:lnSpc>
            </a:pPr>
            <a:endParaRPr lang="en-US" sz="1899" dirty="0">
              <a:solidFill>
                <a:srgbClr val="156669"/>
              </a:solidFill>
              <a:latin typeface="Agrandir"/>
              <a:sym typeface="Agrandir"/>
            </a:endParaRPr>
          </a:p>
          <a:p>
            <a:pPr algn="l">
              <a:lnSpc>
                <a:spcPts val="2659"/>
              </a:lnSpc>
            </a:pP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Can prediction models help </a:t>
            </a:r>
            <a:r>
              <a:rPr lang="en-US" sz="1899" dirty="0" err="1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optimise</a:t>
            </a: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 healthcare resource allocation for chronic disease management?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84783" y="3925191"/>
            <a:ext cx="7097287" cy="2434044"/>
            <a:chOff x="0" y="0"/>
            <a:chExt cx="2213460" cy="759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1597" y="5563294"/>
            <a:ext cx="7097287" cy="3402219"/>
            <a:chOff x="0" y="0"/>
            <a:chExt cx="2213460" cy="10610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460" cy="1061064"/>
            </a:xfrm>
            <a:custGeom>
              <a:avLst/>
              <a:gdLst/>
              <a:ahLst/>
              <a:cxnLst/>
              <a:rect l="l" t="t" r="r" b="b"/>
              <a:pathLst>
                <a:path w="2213460" h="1061064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1044702"/>
                  </a:lnTo>
                  <a:cubicBezTo>
                    <a:pt x="2213460" y="1053738"/>
                    <a:pt x="2206134" y="1061064"/>
                    <a:pt x="2197097" y="1061064"/>
                  </a:cubicBezTo>
                  <a:lnTo>
                    <a:pt x="16362" y="1061064"/>
                  </a:lnTo>
                  <a:cubicBezTo>
                    <a:pt x="12023" y="1061064"/>
                    <a:pt x="7861" y="1059340"/>
                    <a:pt x="4792" y="1056272"/>
                  </a:cubicBezTo>
                  <a:cubicBezTo>
                    <a:pt x="1724" y="1053203"/>
                    <a:pt x="0" y="1049041"/>
                    <a:pt x="0" y="1044702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3460" cy="1099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177847" y="4392332"/>
            <a:ext cx="1616617" cy="1502337"/>
            <a:chOff x="0" y="0"/>
            <a:chExt cx="2155489" cy="2003115"/>
          </a:xfrm>
        </p:grpSpPr>
        <p:sp>
          <p:nvSpPr>
            <p:cNvPr id="9" name="Freeform 9"/>
            <p:cNvSpPr/>
            <p:nvPr/>
          </p:nvSpPr>
          <p:spPr>
            <a:xfrm>
              <a:off x="347379" y="0"/>
              <a:ext cx="1274923" cy="1212770"/>
            </a:xfrm>
            <a:custGeom>
              <a:avLst/>
              <a:gdLst/>
              <a:ahLst/>
              <a:cxnLst/>
              <a:rect l="l" t="t" r="r" b="b"/>
              <a:pathLst>
                <a:path w="1274923" h="1212770">
                  <a:moveTo>
                    <a:pt x="0" y="0"/>
                  </a:moveTo>
                  <a:lnTo>
                    <a:pt x="1274922" y="0"/>
                  </a:lnTo>
                  <a:lnTo>
                    <a:pt x="1274922" y="1212770"/>
                  </a:lnTo>
                  <a:lnTo>
                    <a:pt x="0" y="12127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1244967"/>
              <a:ext cx="2155489" cy="758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563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99" b="0" i="0" u="none" strike="noStrike" kern="1200" cap="none" spc="0" normalizeH="0" baseline="0" noProof="0">
                  <a:ln>
                    <a:noFill/>
                  </a:ln>
                  <a:solidFill>
                    <a:srgbClr val="156669"/>
                  </a:solidFill>
                  <a:effectLst/>
                  <a:uLnTx/>
                  <a:uFillTx/>
                  <a:latin typeface="Agrandir Medium"/>
                  <a:ea typeface="Agrandir Medium"/>
                  <a:cs typeface="Agrandir Medium"/>
                  <a:sym typeface="Agrandir Medium"/>
                </a:rPr>
                <a:t>Lifestyle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84783" y="6498291"/>
            <a:ext cx="7097287" cy="2434044"/>
            <a:chOff x="0" y="0"/>
            <a:chExt cx="2213460" cy="7591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84783" y="1357797"/>
            <a:ext cx="7097287" cy="2434044"/>
            <a:chOff x="0" y="0"/>
            <a:chExt cx="2213460" cy="7591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1964749" y="6367387"/>
            <a:ext cx="970605" cy="863839"/>
          </a:xfrm>
          <a:custGeom>
            <a:avLst/>
            <a:gdLst/>
            <a:ahLst/>
            <a:cxnLst/>
            <a:rect l="l" t="t" r="r" b="b"/>
            <a:pathLst>
              <a:path w="970605" h="863839">
                <a:moveTo>
                  <a:pt x="0" y="0"/>
                </a:moveTo>
                <a:lnTo>
                  <a:pt x="970605" y="0"/>
                </a:lnTo>
                <a:lnTo>
                  <a:pt x="970605" y="863838"/>
                </a:lnTo>
                <a:lnTo>
                  <a:pt x="0" y="86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475774" y="7048725"/>
            <a:ext cx="995684" cy="870771"/>
          </a:xfrm>
          <a:custGeom>
            <a:avLst/>
            <a:gdLst/>
            <a:ahLst/>
            <a:cxnLst/>
            <a:rect l="l" t="t" r="r" b="b"/>
            <a:pathLst>
              <a:path w="995684" h="870771">
                <a:moveTo>
                  <a:pt x="0" y="0"/>
                </a:moveTo>
                <a:lnTo>
                  <a:pt x="995684" y="0"/>
                </a:lnTo>
                <a:lnTo>
                  <a:pt x="995684" y="870770"/>
                </a:lnTo>
                <a:lnTo>
                  <a:pt x="0" y="870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372504" y="1810216"/>
            <a:ext cx="1227303" cy="693984"/>
          </a:xfrm>
          <a:custGeom>
            <a:avLst/>
            <a:gdLst/>
            <a:ahLst/>
            <a:cxnLst/>
            <a:rect l="l" t="t" r="r" b="b"/>
            <a:pathLst>
              <a:path w="1227303" h="693984">
                <a:moveTo>
                  <a:pt x="0" y="0"/>
                </a:moveTo>
                <a:lnTo>
                  <a:pt x="1227303" y="0"/>
                </a:lnTo>
                <a:lnTo>
                  <a:pt x="1227303" y="693984"/>
                </a:lnTo>
                <a:lnTo>
                  <a:pt x="0" y="693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2407330" y="7388860"/>
            <a:ext cx="3945453" cy="52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Family History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APOE </a:t>
            </a:r>
            <a:r>
              <a:rPr kumimoji="0" lang="el-GR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ε4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156669"/>
              </a:solidFill>
              <a:effectLst/>
              <a:uLnTx/>
              <a:uFillTx/>
              <a:latin typeface="Agrandir Medium"/>
              <a:ea typeface="Agrandir Medium"/>
              <a:cs typeface="Agrandir Medium"/>
              <a:sym typeface="Agrandir Medium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177847" y="7849294"/>
            <a:ext cx="1616617" cy="618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56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Genetics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41743" y="7356537"/>
            <a:ext cx="1616617" cy="80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Bold"/>
                <a:ea typeface="Agrandir Bold"/>
                <a:cs typeface="Agrandir Bold"/>
                <a:sym typeface="Agrandir Bold"/>
              </a:rPr>
              <a:t>General</a:t>
            </a:r>
          </a:p>
          <a:p>
            <a:pPr marL="0" marR="0" lvl="0" indent="0" algn="ctr" defTabSz="914400" rtl="0" eaLnBrk="1" fontAlgn="auto" latinLnBrk="0" hangingPunct="1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Bold"/>
                <a:ea typeface="Agrandir Bold"/>
                <a:cs typeface="Agrandir Bold"/>
                <a:sym typeface="Agrandir Bold"/>
              </a:rPr>
              <a:t>Stats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76431" y="4948196"/>
            <a:ext cx="7794590" cy="516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99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Bold"/>
                <a:ea typeface="Agrandir Bold"/>
                <a:cs typeface="Agrandir Bold"/>
                <a:sym typeface="Agrandir Bold"/>
              </a:rPr>
              <a:t>Target Variable: Dementia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838481" y="5971323"/>
            <a:ext cx="3945453" cy="2424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Heart rate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Blood Oxygen Level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Body Temperature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Weight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MRI Delay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Age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Dominant Hand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Gender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Cognitive Test Scores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407330" y="4270213"/>
            <a:ext cx="3945453" cy="162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Alcohol level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Education Level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Smoking Status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Physical Activity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Nutrition Diet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Sleep Quality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407330" y="1714966"/>
            <a:ext cx="3945453" cy="162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Diabetic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Prescription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Dosage in mg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Depression Status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Medication History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Chronic Health Conditions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77847" y="2521188"/>
            <a:ext cx="1616617" cy="990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5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Medical</a:t>
            </a:r>
          </a:p>
          <a:p>
            <a:pPr marL="0" marR="0" lvl="0" indent="0" algn="ctr" defTabSz="914400" rtl="0" eaLnBrk="1" fontAlgn="auto" latinLnBrk="0" hangingPunct="1">
              <a:lnSpc>
                <a:spcPts val="13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History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49A7B2A7-3FE4-AFFB-B72E-A8CC2BDFA765}"/>
              </a:ext>
            </a:extLst>
          </p:cNvPr>
          <p:cNvSpPr txBox="1"/>
          <p:nvPr/>
        </p:nvSpPr>
        <p:spPr>
          <a:xfrm>
            <a:off x="1445524" y="1972740"/>
            <a:ext cx="7924800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6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99" b="0" i="0" u="none" strike="noStrike" kern="1200" cap="none" spc="-7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Dataset Features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A40A1A54-C1E0-1005-82D6-94881642B1E7}"/>
              </a:ext>
            </a:extLst>
          </p:cNvPr>
          <p:cNvSpPr txBox="1"/>
          <p:nvPr/>
        </p:nvSpPr>
        <p:spPr>
          <a:xfrm>
            <a:off x="1676400" y="9248787"/>
            <a:ext cx="14097000" cy="1974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6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source: kaggle.com</a:t>
            </a:r>
            <a:endParaRPr kumimoji="0" lang="en-US" sz="2000" b="0" i="0" u="none" strike="noStrike" kern="1200" cap="none" spc="-767" normalizeH="0" baseline="0" noProof="0" dirty="0">
              <a:ln>
                <a:noFill/>
              </a:ln>
              <a:solidFill>
                <a:srgbClr val="156669"/>
              </a:solidFill>
              <a:effectLst/>
              <a:uLnTx/>
              <a:uFillTx/>
              <a:latin typeface="Calibri"/>
              <a:ea typeface="Public Sans"/>
              <a:cs typeface="Public Sans"/>
              <a:sym typeface="Public Sans"/>
            </a:endParaRPr>
          </a:p>
          <a:p>
            <a:pPr marL="0" marR="0" lvl="0" indent="0" algn="l" defTabSz="914400" rtl="0" eaLnBrk="1" fontAlgn="auto" latinLnBrk="0" hangingPunct="1">
              <a:lnSpc>
                <a:spcPts val="76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999" b="0" i="0" u="none" strike="noStrike" kern="1200" cap="none" spc="-767" normalizeH="0" baseline="0" noProof="0" dirty="0">
              <a:ln>
                <a:noFill/>
              </a:ln>
              <a:solidFill>
                <a:srgbClr val="156669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38356"/>
            <a:ext cx="11821894" cy="2648449"/>
            <a:chOff x="0" y="0"/>
            <a:chExt cx="3686942" cy="8259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6942" cy="825982"/>
            </a:xfrm>
            <a:custGeom>
              <a:avLst/>
              <a:gdLst/>
              <a:ahLst/>
              <a:cxnLst/>
              <a:rect l="l" t="t" r="r" b="b"/>
              <a:pathLst>
                <a:path w="3686942" h="825982">
                  <a:moveTo>
                    <a:pt x="9823" y="0"/>
                  </a:moveTo>
                  <a:lnTo>
                    <a:pt x="3677119" y="0"/>
                  </a:lnTo>
                  <a:cubicBezTo>
                    <a:pt x="3682544" y="0"/>
                    <a:pt x="3686942" y="4398"/>
                    <a:pt x="3686942" y="9823"/>
                  </a:cubicBezTo>
                  <a:lnTo>
                    <a:pt x="3686942" y="816159"/>
                  </a:lnTo>
                  <a:cubicBezTo>
                    <a:pt x="3686942" y="818764"/>
                    <a:pt x="3685908" y="821263"/>
                    <a:pt x="3684065" y="823105"/>
                  </a:cubicBezTo>
                  <a:cubicBezTo>
                    <a:pt x="3682223" y="824948"/>
                    <a:pt x="3679725" y="825982"/>
                    <a:pt x="3677119" y="825982"/>
                  </a:cubicBezTo>
                  <a:lnTo>
                    <a:pt x="9823" y="825982"/>
                  </a:lnTo>
                  <a:cubicBezTo>
                    <a:pt x="7218" y="825982"/>
                    <a:pt x="4719" y="824948"/>
                    <a:pt x="2877" y="823105"/>
                  </a:cubicBezTo>
                  <a:cubicBezTo>
                    <a:pt x="1035" y="821263"/>
                    <a:pt x="0" y="818764"/>
                    <a:pt x="0" y="816159"/>
                  </a:cubicBezTo>
                  <a:lnTo>
                    <a:pt x="0" y="9823"/>
                  </a:lnTo>
                  <a:cubicBezTo>
                    <a:pt x="0" y="7218"/>
                    <a:pt x="1035" y="4719"/>
                    <a:pt x="2877" y="2877"/>
                  </a:cubicBezTo>
                  <a:cubicBezTo>
                    <a:pt x="4719" y="1035"/>
                    <a:pt x="7218" y="0"/>
                    <a:pt x="982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86942" cy="864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214703" y="5810123"/>
          <a:ext cx="15858594" cy="3276600"/>
        </p:xfrm>
        <a:graphic>
          <a:graphicData uri="http://schemas.openxmlformats.org/drawingml/2006/table">
            <a:tbl>
              <a:tblPr/>
              <a:tblGrid>
                <a:gridCol w="471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7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Layer (type)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Output Shape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Param #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5)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230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dense_1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2)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dense_2 (Dense)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6"/>
          <p:cNvGrpSpPr/>
          <p:nvPr/>
        </p:nvGrpSpPr>
        <p:grpSpPr>
          <a:xfrm>
            <a:off x="13153312" y="2509928"/>
            <a:ext cx="3919985" cy="2976877"/>
            <a:chOff x="0" y="0"/>
            <a:chExt cx="1222542" cy="9284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22542" cy="928411"/>
            </a:xfrm>
            <a:custGeom>
              <a:avLst/>
              <a:gdLst/>
              <a:ahLst/>
              <a:cxnLst/>
              <a:rect l="l" t="t" r="r" b="b"/>
              <a:pathLst>
                <a:path w="1222542" h="928411">
                  <a:moveTo>
                    <a:pt x="29625" y="0"/>
                  </a:moveTo>
                  <a:lnTo>
                    <a:pt x="1192917" y="0"/>
                  </a:lnTo>
                  <a:cubicBezTo>
                    <a:pt x="1200774" y="0"/>
                    <a:pt x="1208309" y="3121"/>
                    <a:pt x="1213865" y="8677"/>
                  </a:cubicBezTo>
                  <a:cubicBezTo>
                    <a:pt x="1219421" y="14233"/>
                    <a:pt x="1222542" y="21768"/>
                    <a:pt x="1222542" y="29625"/>
                  </a:cubicBezTo>
                  <a:lnTo>
                    <a:pt x="1222542" y="898786"/>
                  </a:lnTo>
                  <a:cubicBezTo>
                    <a:pt x="1222542" y="906643"/>
                    <a:pt x="1219421" y="914178"/>
                    <a:pt x="1213865" y="919734"/>
                  </a:cubicBezTo>
                  <a:cubicBezTo>
                    <a:pt x="1208309" y="925290"/>
                    <a:pt x="1200774" y="928411"/>
                    <a:pt x="1192917" y="928411"/>
                  </a:cubicBezTo>
                  <a:lnTo>
                    <a:pt x="29625" y="928411"/>
                  </a:lnTo>
                  <a:cubicBezTo>
                    <a:pt x="21768" y="928411"/>
                    <a:pt x="14233" y="925290"/>
                    <a:pt x="8677" y="919734"/>
                  </a:cubicBezTo>
                  <a:cubicBezTo>
                    <a:pt x="3121" y="914178"/>
                    <a:pt x="0" y="906643"/>
                    <a:pt x="0" y="898786"/>
                  </a:cubicBezTo>
                  <a:lnTo>
                    <a:pt x="0" y="29625"/>
                  </a:lnTo>
                  <a:cubicBezTo>
                    <a:pt x="0" y="21768"/>
                    <a:pt x="3121" y="14233"/>
                    <a:pt x="8677" y="8677"/>
                  </a:cubicBezTo>
                  <a:cubicBezTo>
                    <a:pt x="14233" y="3121"/>
                    <a:pt x="21768" y="0"/>
                    <a:pt x="29625" y="0"/>
                  </a:cubicBezTo>
                  <a:close/>
                </a:path>
              </a:pathLst>
            </a:custGeom>
            <a:solidFill>
              <a:srgbClr val="156669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22542" cy="966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Networks - Initial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4703" y="9210548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Total params: 245 (980.00 B)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83340" y="2819451"/>
            <a:ext cx="3203168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Optimizer: </a:t>
            </a:r>
            <a:r>
              <a:rPr lang="en-US" sz="1900" dirty="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Adam</a:t>
            </a:r>
          </a:p>
          <a:p>
            <a:pPr algn="l">
              <a:lnSpc>
                <a:spcPts val="2204"/>
              </a:lnSpc>
            </a:pPr>
            <a:endParaRPr lang="en-US" sz="1900" dirty="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Loss function:</a:t>
            </a:r>
            <a:r>
              <a:rPr lang="en-US" sz="1900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binary_crossentropy</a:t>
            </a:r>
            <a:endParaRPr lang="en-US" sz="1900" dirty="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204"/>
              </a:lnSpc>
            </a:pPr>
            <a:endParaRPr lang="en-US" sz="1900" dirty="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Evaluation metrics:</a:t>
            </a:r>
            <a:r>
              <a:rPr lang="en-US" sz="1900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 dirty="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accuracy</a:t>
            </a:r>
          </a:p>
          <a:p>
            <a:pPr algn="l">
              <a:lnSpc>
                <a:spcPts val="2204"/>
              </a:lnSpc>
            </a:pPr>
            <a:endParaRPr lang="en-US" sz="1900" dirty="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0" lvl="0" indent="0" algn="l">
              <a:lnSpc>
                <a:spcPts val="2204"/>
              </a:lnSpc>
            </a:pPr>
            <a:r>
              <a:rPr lang="en-US" sz="1900" dirty="0" err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Epocs</a:t>
            </a: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: </a:t>
            </a:r>
            <a:r>
              <a:rPr lang="en-US" sz="1900" dirty="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69745" y="9210548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Trainable params: 245 (980.00 B)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11589" y="9210548"/>
            <a:ext cx="3761708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Non-trainable params: 0 (0.00 B)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643821" y="4145398"/>
            <a:ext cx="316134" cy="31613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39625" y="4156433"/>
            <a:ext cx="316134" cy="31613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245766" y="4743735"/>
            <a:ext cx="316134" cy="31613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245766" y="4371291"/>
            <a:ext cx="316134" cy="31613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39625" y="4529358"/>
            <a:ext cx="316134" cy="31613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644851" y="4529358"/>
            <a:ext cx="316134" cy="31613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245766" y="3998366"/>
            <a:ext cx="316134" cy="31613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965744" y="3998366"/>
            <a:ext cx="316134" cy="316134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575368" y="4314982"/>
            <a:ext cx="316134" cy="316134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054523" y="3998366"/>
            <a:ext cx="316134" cy="316134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386898" y="3217189"/>
            <a:ext cx="1959417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Input layer: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45 features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689215" y="3217189"/>
            <a:ext cx="2869192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1 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5 neurons with ReLU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5356119" y="4314982"/>
            <a:ext cx="316134" cy="316134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4733436" y="4743735"/>
            <a:ext cx="316134" cy="316134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5198052" y="4743735"/>
            <a:ext cx="316134" cy="316134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6783406" y="3217189"/>
            <a:ext cx="2869192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2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2 neurons with ReLU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8054200" y="4743735"/>
            <a:ext cx="316134" cy="316134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1271739" y="4371291"/>
            <a:ext cx="316134" cy="316134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9995210" y="3217189"/>
            <a:ext cx="2869192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1 neuron with Sigmoid</a:t>
            </a:r>
          </a:p>
        </p:txBody>
      </p:sp>
      <p:sp>
        <p:nvSpPr>
          <p:cNvPr id="63" name="AutoShape 63"/>
          <p:cNvSpPr/>
          <p:nvPr/>
        </p:nvSpPr>
        <p:spPr>
          <a:xfrm>
            <a:off x="3346315" y="3526815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4" name="AutoShape 64"/>
          <p:cNvSpPr/>
          <p:nvPr/>
        </p:nvSpPr>
        <p:spPr>
          <a:xfrm>
            <a:off x="6440506" y="347867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5" name="AutoShape 65"/>
          <p:cNvSpPr/>
          <p:nvPr/>
        </p:nvSpPr>
        <p:spPr>
          <a:xfrm>
            <a:off x="9538584" y="345962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95784"/>
            <a:ext cx="7616033" cy="6362516"/>
            <a:chOff x="0" y="0"/>
            <a:chExt cx="2375243" cy="1984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243" cy="1984304"/>
            </a:xfrm>
            <a:custGeom>
              <a:avLst/>
              <a:gdLst/>
              <a:ahLst/>
              <a:cxnLst/>
              <a:rect l="l" t="t" r="r" b="b"/>
              <a:pathLst>
                <a:path w="2375243" h="1984304">
                  <a:moveTo>
                    <a:pt x="15248" y="0"/>
                  </a:moveTo>
                  <a:lnTo>
                    <a:pt x="2359995" y="0"/>
                  </a:lnTo>
                  <a:cubicBezTo>
                    <a:pt x="2364039" y="0"/>
                    <a:pt x="2367918" y="1606"/>
                    <a:pt x="2370777" y="4466"/>
                  </a:cubicBezTo>
                  <a:cubicBezTo>
                    <a:pt x="2373637" y="7326"/>
                    <a:pt x="2375243" y="11204"/>
                    <a:pt x="2375243" y="15248"/>
                  </a:cubicBezTo>
                  <a:lnTo>
                    <a:pt x="2375243" y="1969056"/>
                  </a:lnTo>
                  <a:cubicBezTo>
                    <a:pt x="2375243" y="1977477"/>
                    <a:pt x="2368416" y="1984304"/>
                    <a:pt x="2359995" y="1984304"/>
                  </a:cubicBezTo>
                  <a:lnTo>
                    <a:pt x="15248" y="1984304"/>
                  </a:lnTo>
                  <a:cubicBezTo>
                    <a:pt x="6827" y="1984304"/>
                    <a:pt x="0" y="1977477"/>
                    <a:pt x="0" y="1969056"/>
                  </a:cubicBezTo>
                  <a:lnTo>
                    <a:pt x="0" y="15248"/>
                  </a:lnTo>
                  <a:cubicBezTo>
                    <a:pt x="0" y="6827"/>
                    <a:pt x="6827" y="0"/>
                    <a:pt x="152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75243" cy="202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41357" y="3401521"/>
            <a:ext cx="6962724" cy="5351042"/>
          </a:xfrm>
          <a:custGeom>
            <a:avLst/>
            <a:gdLst/>
            <a:ahLst/>
            <a:cxnLst/>
            <a:rect l="l" t="t" r="r" b="b"/>
            <a:pathLst>
              <a:path w="6962724" h="5351042">
                <a:moveTo>
                  <a:pt x="0" y="0"/>
                </a:moveTo>
                <a:lnTo>
                  <a:pt x="6962725" y="0"/>
                </a:lnTo>
                <a:lnTo>
                  <a:pt x="6962725" y="5351042"/>
                </a:lnTo>
                <a:lnTo>
                  <a:pt x="0" y="5351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144000" y="2895784"/>
          <a:ext cx="7924231" cy="6341661"/>
        </p:xfrm>
        <a:graphic>
          <a:graphicData uri="http://schemas.openxmlformats.org/drawingml/2006/table">
            <a:tbl>
              <a:tblPr/>
              <a:tblGrid>
                <a:gridCol w="195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24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28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64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Macro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99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weighted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Networks - Initial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38356"/>
            <a:ext cx="12706349" cy="2648449"/>
            <a:chOff x="0" y="0"/>
            <a:chExt cx="3962781" cy="8259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2781" cy="825982"/>
            </a:xfrm>
            <a:custGeom>
              <a:avLst/>
              <a:gdLst/>
              <a:ahLst/>
              <a:cxnLst/>
              <a:rect l="l" t="t" r="r" b="b"/>
              <a:pathLst>
                <a:path w="3962781" h="825982">
                  <a:moveTo>
                    <a:pt x="9139" y="0"/>
                  </a:moveTo>
                  <a:lnTo>
                    <a:pt x="3953642" y="0"/>
                  </a:lnTo>
                  <a:cubicBezTo>
                    <a:pt x="3958689" y="0"/>
                    <a:pt x="3962781" y="4092"/>
                    <a:pt x="3962781" y="9139"/>
                  </a:cubicBezTo>
                  <a:lnTo>
                    <a:pt x="3962781" y="816843"/>
                  </a:lnTo>
                  <a:cubicBezTo>
                    <a:pt x="3962781" y="819267"/>
                    <a:pt x="3961818" y="821592"/>
                    <a:pt x="3960104" y="823306"/>
                  </a:cubicBezTo>
                  <a:cubicBezTo>
                    <a:pt x="3958390" y="825020"/>
                    <a:pt x="3956066" y="825982"/>
                    <a:pt x="3953642" y="825982"/>
                  </a:cubicBezTo>
                  <a:lnTo>
                    <a:pt x="9139" y="825982"/>
                  </a:lnTo>
                  <a:cubicBezTo>
                    <a:pt x="4092" y="825982"/>
                    <a:pt x="0" y="821891"/>
                    <a:pt x="0" y="816843"/>
                  </a:cubicBezTo>
                  <a:lnTo>
                    <a:pt x="0" y="9139"/>
                  </a:lnTo>
                  <a:cubicBezTo>
                    <a:pt x="0" y="4092"/>
                    <a:pt x="4092" y="0"/>
                    <a:pt x="9139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62781" cy="864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02164"/>
              </p:ext>
            </p:extLst>
          </p:nvPr>
        </p:nvGraphicFramePr>
        <p:xfrm>
          <a:off x="1205501" y="5595039"/>
          <a:ext cx="15858594" cy="3903489"/>
        </p:xfrm>
        <a:graphic>
          <a:graphicData uri="http://schemas.openxmlformats.org/drawingml/2006/table">
            <a:tbl>
              <a:tblPr/>
              <a:tblGrid>
                <a:gridCol w="471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7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38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Layer (type)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Output Shape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Param #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38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8)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368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8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dense_1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5)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45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38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dense_2 (Dense)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2)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6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99" kern="1200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dense_3 (Dense)</a:t>
                      </a:r>
                      <a:endParaRPr lang="en-US" sz="1899" kern="1200" dirty="0">
                        <a:solidFill>
                          <a:srgbClr val="156669"/>
                        </a:solidFill>
                        <a:latin typeface="Open Sans Extra Bold"/>
                        <a:ea typeface="Open Sans Extra Bold"/>
                        <a:cs typeface="Open Sans Extra Bold"/>
                      </a:endParaRPr>
                    </a:p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6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99" kern="1200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1)</a:t>
                      </a:r>
                      <a:endParaRPr lang="en-US" sz="1899" kern="1200" dirty="0">
                        <a:solidFill>
                          <a:srgbClr val="156669"/>
                        </a:solidFill>
                        <a:latin typeface="Open Sans Extra Bold"/>
                        <a:ea typeface="Open Sans Extra Bold"/>
                        <a:cs typeface="Open Sans Extra Bold"/>
                      </a:endParaRPr>
                    </a:p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16827"/>
                  </a:ext>
                </a:extLst>
              </a:tr>
            </a:tbl>
          </a:graphicData>
        </a:graphic>
      </p:graphicFrame>
      <p:grpSp>
        <p:nvGrpSpPr>
          <p:cNvPr id="6" name="Group 6"/>
          <p:cNvGrpSpPr/>
          <p:nvPr/>
        </p:nvGrpSpPr>
        <p:grpSpPr>
          <a:xfrm>
            <a:off x="14069535" y="2470376"/>
            <a:ext cx="2973482" cy="2976877"/>
            <a:chOff x="0" y="0"/>
            <a:chExt cx="927352" cy="9284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7352" cy="928411"/>
            </a:xfrm>
            <a:custGeom>
              <a:avLst/>
              <a:gdLst/>
              <a:ahLst/>
              <a:cxnLst/>
              <a:rect l="l" t="t" r="r" b="b"/>
              <a:pathLst>
                <a:path w="927352" h="928411">
                  <a:moveTo>
                    <a:pt x="39055" y="0"/>
                  </a:moveTo>
                  <a:lnTo>
                    <a:pt x="888297" y="0"/>
                  </a:lnTo>
                  <a:cubicBezTo>
                    <a:pt x="898655" y="0"/>
                    <a:pt x="908589" y="4115"/>
                    <a:pt x="915913" y="11439"/>
                  </a:cubicBezTo>
                  <a:cubicBezTo>
                    <a:pt x="923237" y="18763"/>
                    <a:pt x="927352" y="28697"/>
                    <a:pt x="927352" y="39055"/>
                  </a:cubicBezTo>
                  <a:lnTo>
                    <a:pt x="927352" y="889356"/>
                  </a:lnTo>
                  <a:cubicBezTo>
                    <a:pt x="927352" y="910925"/>
                    <a:pt x="909866" y="928411"/>
                    <a:pt x="888297" y="928411"/>
                  </a:cubicBezTo>
                  <a:lnTo>
                    <a:pt x="39055" y="928411"/>
                  </a:lnTo>
                  <a:cubicBezTo>
                    <a:pt x="17485" y="928411"/>
                    <a:pt x="0" y="910925"/>
                    <a:pt x="0" y="889356"/>
                  </a:cubicBezTo>
                  <a:lnTo>
                    <a:pt x="0" y="39055"/>
                  </a:lnTo>
                  <a:cubicBezTo>
                    <a:pt x="0" y="17485"/>
                    <a:pt x="17485" y="0"/>
                    <a:pt x="39055" y="0"/>
                  </a:cubicBezTo>
                  <a:close/>
                </a:path>
              </a:pathLst>
            </a:custGeom>
            <a:solidFill>
              <a:srgbClr val="156669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27352" cy="966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Networks  - Optimised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3428" y="9794099"/>
            <a:ext cx="4948510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Total params: 428 (1.67 KB)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452284" y="2613913"/>
            <a:ext cx="2389412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Optimizer: </a:t>
            </a:r>
            <a:r>
              <a:rPr lang="en-US" sz="1900" dirty="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Adam</a:t>
            </a:r>
          </a:p>
          <a:p>
            <a:pPr algn="l">
              <a:lnSpc>
                <a:spcPts val="2204"/>
              </a:lnSpc>
            </a:pPr>
            <a:endParaRPr lang="en-US" sz="19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Loss function:</a:t>
            </a:r>
            <a:r>
              <a:rPr lang="en-US" sz="1900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binary_crossentropy</a:t>
            </a:r>
            <a:endParaRPr lang="en-US" sz="1900" dirty="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204"/>
              </a:lnSpc>
            </a:pPr>
            <a:endParaRPr lang="en-US" sz="19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204"/>
              </a:lnSpc>
            </a:pP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Evaluation metrics:</a:t>
            </a:r>
            <a:r>
              <a:rPr lang="en-US" sz="1900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 dirty="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accuracy</a:t>
            </a:r>
          </a:p>
          <a:p>
            <a:pPr algn="l">
              <a:lnSpc>
                <a:spcPts val="2204"/>
              </a:lnSpc>
            </a:pPr>
            <a:endParaRPr lang="en-US" sz="1900" dirty="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0" lvl="0" indent="0" algn="l">
              <a:lnSpc>
                <a:spcPts val="2204"/>
              </a:lnSpc>
            </a:pPr>
            <a:r>
              <a:rPr lang="en-US" sz="1900" dirty="0" err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Epocs</a:t>
            </a:r>
            <a:r>
              <a:rPr lang="en-US" sz="19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:</a:t>
            </a:r>
            <a:r>
              <a:rPr lang="en-US" sz="1900" dirty="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 dirty="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60543" y="9794099"/>
            <a:ext cx="4948510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04"/>
              </a:lnSpc>
            </a:pPr>
            <a:r>
              <a:rPr lang="en-US" sz="1900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Trainable params: 428 (1.67 KB)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187138" y="9794099"/>
            <a:ext cx="3761708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Non-trainable params: 0 (0.00 B)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37927" y="4189061"/>
            <a:ext cx="316134" cy="31613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33731" y="4200097"/>
            <a:ext cx="316134" cy="31613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039871" y="4787398"/>
            <a:ext cx="316134" cy="31613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39871" y="4414954"/>
            <a:ext cx="316134" cy="31613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33731" y="4573021"/>
            <a:ext cx="316134" cy="31613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38957" y="4573021"/>
            <a:ext cx="316134" cy="31613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039871" y="4042029"/>
            <a:ext cx="316134" cy="31613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590157" y="4081997"/>
            <a:ext cx="316134" cy="316134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199782" y="4398612"/>
            <a:ext cx="316134" cy="316134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4703" y="3136605"/>
            <a:ext cx="1959417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Input layer: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45 features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32704" y="3136605"/>
            <a:ext cx="2869192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1 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8 neurons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ReLU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7980533" y="4398612"/>
            <a:ext cx="316134" cy="316134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7357849" y="4827366"/>
            <a:ext cx="316134" cy="316134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7822466" y="4827366"/>
            <a:ext cx="316134" cy="316134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6371859" y="3136605"/>
            <a:ext cx="2869192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2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5 neurons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ReLU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12871004" y="4290707"/>
            <a:ext cx="316134" cy="316134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2311774" y="3136605"/>
            <a:ext cx="1434596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1 neuron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Sigmoid</a:t>
            </a:r>
          </a:p>
        </p:txBody>
      </p:sp>
      <p:sp>
        <p:nvSpPr>
          <p:cNvPr id="57" name="AutoShape 57"/>
          <p:cNvSpPr/>
          <p:nvPr/>
        </p:nvSpPr>
        <p:spPr>
          <a:xfrm>
            <a:off x="3089804" y="3526815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8" name="AutoShape 58"/>
          <p:cNvSpPr/>
          <p:nvPr/>
        </p:nvSpPr>
        <p:spPr>
          <a:xfrm>
            <a:off x="6028959" y="347867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9" name="AutoShape 59"/>
          <p:cNvSpPr/>
          <p:nvPr/>
        </p:nvSpPr>
        <p:spPr>
          <a:xfrm>
            <a:off x="9012738" y="345962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0" name="Group 60"/>
          <p:cNvGrpSpPr/>
          <p:nvPr/>
        </p:nvGrpSpPr>
        <p:grpSpPr>
          <a:xfrm>
            <a:off x="4106444" y="4081997"/>
            <a:ext cx="316134" cy="316134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4508303" y="4094147"/>
            <a:ext cx="316134" cy="316134"/>
            <a:chOff x="0" y="0"/>
            <a:chExt cx="812800" cy="8128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4910163" y="4094628"/>
            <a:ext cx="316134" cy="316134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312022" y="4081997"/>
            <a:ext cx="316134" cy="316134"/>
            <a:chOff x="0" y="0"/>
            <a:chExt cx="812800" cy="81280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4106444" y="4560631"/>
            <a:ext cx="316134" cy="316134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4508303" y="4572781"/>
            <a:ext cx="316134" cy="316134"/>
            <a:chOff x="0" y="0"/>
            <a:chExt cx="812800" cy="812800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77" name="TextBox 7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4910163" y="4573262"/>
            <a:ext cx="316134" cy="316134"/>
            <a:chOff x="0" y="0"/>
            <a:chExt cx="812800" cy="812800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80" name="TextBox 8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5312022" y="4560631"/>
            <a:ext cx="316134" cy="316134"/>
            <a:chOff x="0" y="0"/>
            <a:chExt cx="812800" cy="812800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83" name="TextBox 8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9107869" y="3121198"/>
            <a:ext cx="2869192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3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2 neurons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ReLU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10384398" y="4098820"/>
            <a:ext cx="316134" cy="316134"/>
            <a:chOff x="0" y="0"/>
            <a:chExt cx="812800" cy="812800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87" name="TextBox 8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0384398" y="4787398"/>
            <a:ext cx="316134" cy="316134"/>
            <a:chOff x="0" y="0"/>
            <a:chExt cx="812800" cy="812800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90" name="TextBox 9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1" name="AutoShape 91"/>
          <p:cNvSpPr/>
          <p:nvPr/>
        </p:nvSpPr>
        <p:spPr>
          <a:xfrm>
            <a:off x="11618255" y="345962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95784"/>
            <a:ext cx="7616033" cy="6362516"/>
            <a:chOff x="0" y="0"/>
            <a:chExt cx="2375243" cy="1984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243" cy="1984304"/>
            </a:xfrm>
            <a:custGeom>
              <a:avLst/>
              <a:gdLst/>
              <a:ahLst/>
              <a:cxnLst/>
              <a:rect l="l" t="t" r="r" b="b"/>
              <a:pathLst>
                <a:path w="2375243" h="1984304">
                  <a:moveTo>
                    <a:pt x="15248" y="0"/>
                  </a:moveTo>
                  <a:lnTo>
                    <a:pt x="2359995" y="0"/>
                  </a:lnTo>
                  <a:cubicBezTo>
                    <a:pt x="2364039" y="0"/>
                    <a:pt x="2367918" y="1606"/>
                    <a:pt x="2370777" y="4466"/>
                  </a:cubicBezTo>
                  <a:cubicBezTo>
                    <a:pt x="2373637" y="7326"/>
                    <a:pt x="2375243" y="11204"/>
                    <a:pt x="2375243" y="15248"/>
                  </a:cubicBezTo>
                  <a:lnTo>
                    <a:pt x="2375243" y="1969056"/>
                  </a:lnTo>
                  <a:cubicBezTo>
                    <a:pt x="2375243" y="1977477"/>
                    <a:pt x="2368416" y="1984304"/>
                    <a:pt x="2359995" y="1984304"/>
                  </a:cubicBezTo>
                  <a:lnTo>
                    <a:pt x="15248" y="1984304"/>
                  </a:lnTo>
                  <a:cubicBezTo>
                    <a:pt x="6827" y="1984304"/>
                    <a:pt x="0" y="1977477"/>
                    <a:pt x="0" y="1969056"/>
                  </a:cubicBezTo>
                  <a:lnTo>
                    <a:pt x="0" y="15248"/>
                  </a:lnTo>
                  <a:cubicBezTo>
                    <a:pt x="0" y="6827"/>
                    <a:pt x="6827" y="0"/>
                    <a:pt x="152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75243" cy="202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144000" y="2895784"/>
          <a:ext cx="7899481" cy="6341661"/>
        </p:xfrm>
        <a:graphic>
          <a:graphicData uri="http://schemas.openxmlformats.org/drawingml/2006/table">
            <a:tbl>
              <a:tblPr/>
              <a:tblGrid>
                <a:gridCol w="195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24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28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64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Macro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99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weighted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1508369" y="3322959"/>
            <a:ext cx="7028701" cy="5508166"/>
          </a:xfrm>
          <a:custGeom>
            <a:avLst/>
            <a:gdLst/>
            <a:ahLst/>
            <a:cxnLst/>
            <a:rect l="l" t="t" r="r" b="b"/>
            <a:pathLst>
              <a:path w="7028701" h="5508166">
                <a:moveTo>
                  <a:pt x="0" y="0"/>
                </a:moveTo>
                <a:lnTo>
                  <a:pt x="7028701" y="0"/>
                </a:lnTo>
                <a:lnTo>
                  <a:pt x="7028701" y="5508166"/>
                </a:lnTo>
                <a:lnTo>
                  <a:pt x="0" y="5508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 - Optimised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1314</Words>
  <Application>Microsoft Office PowerPoint</Application>
  <PresentationFormat>Custom</PresentationFormat>
  <Paragraphs>302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Agrandir Medium Italics</vt:lpstr>
      <vt:lpstr>Agrandir</vt:lpstr>
      <vt:lpstr>Agrandir Medium</vt:lpstr>
      <vt:lpstr>Open Sans Extra Bold</vt:lpstr>
      <vt:lpstr>Public Sans</vt:lpstr>
      <vt:lpstr>Arial</vt:lpstr>
      <vt:lpstr>Public Sans Bold</vt:lpstr>
      <vt:lpstr>Calibri</vt:lpstr>
      <vt:lpstr>Agrandir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Dementia</dc:title>
  <cp:lastModifiedBy>Muzaffar Amin</cp:lastModifiedBy>
  <cp:revision>10</cp:revision>
  <dcterms:created xsi:type="dcterms:W3CDTF">2006-08-16T00:00:00Z</dcterms:created>
  <dcterms:modified xsi:type="dcterms:W3CDTF">2024-08-06T04:25:50Z</dcterms:modified>
  <dc:identifier>DAGMaM4fIfE</dc:identifier>
</cp:coreProperties>
</file>