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58" r:id="rId3"/>
    <p:sldId id="266" r:id="rId4"/>
    <p:sldId id="267" r:id="rId5"/>
    <p:sldId id="268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FB16C9-F360-C677-74BF-07AB971BFA0C}" name="Vi Bui" initials="VB" userId="d726a3dac12e0d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30"/>
    <a:srgbClr val="ECC10A"/>
    <a:srgbClr val="DE7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 autoAdjust="0"/>
    <p:restoredTop sz="84441" autoAdjust="0"/>
  </p:normalViewPr>
  <p:slideViewPr>
    <p:cSldViewPr snapToGrid="0">
      <p:cViewPr varScale="1">
        <p:scale>
          <a:sx n="96" d="100"/>
          <a:sy n="96" d="100"/>
        </p:scale>
        <p:origin x="1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39D1-F8CC-48D0-883E-0CE1482360D1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0E377-7AA5-4E93-A9E2-9FE60D8E6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3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2: Overview of the Project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Goals: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Road Crash Patterns: Identify trends in Victoria's road crashes.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Contributing Factors: Examine relationships between accident types, speed zones, demographics, vehicle types, and driving conditions.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LGA Data: Assess the impact of local government areas on road crashes.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Analysis: Observe changes in crash occurrences over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 Policy and Safety: Use findings to recommend safety measures and policy decisions.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1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4: SQLite Database and Data Management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Utilizing SQLite for efficient data storage and management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Relevant Data Files: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Source data in CSV format.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Conversion to SQLite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Processing: Using Python for data extraction, transformation, and loading.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 used: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2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5: Initiating the Visualization Coding Process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Libraries: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libraries: d3, Plotly, Leaflet.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Workflow: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extraction from CSV files and import them to SQLite using Python 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transformation and loading into SQLite using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visualization with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Flow Chart: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a flowchart depicting the entire process from data extraction to visualization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2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6: Ethical Considerations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Readability: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Clarity: Presenting data in a clear, concise, and understandable manner.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Practices: Following established guidelines from Witness' library for effective data presentation.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Privacy and Sensitivity: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Handling: Ensuring responsible management of sensitive information.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Protection: Implementing measures to safeguard the privacy of individuals represented in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Compliance: Adhering to relevant data protection laws and ethical standards.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Accuracy and Integrity: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Validation: Ensuring the accuracy and reliability of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Transparency: Maintaining transparency in data sources and processing methods.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7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8: Conclusions Post Dashboard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Key Insights: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 from the dashboard.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Next Steps: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analysis or additional visualizations.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policy recommendations based on insights.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8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9: Questions and Discussion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Invite questions from the audience.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8-4049-790F-E795-F2FFD0C1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0F15-E8FE-DA1B-3BD8-9E38C17E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2EC-4CD1-4220-CBFA-746204DD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E2A3-33A1-84BB-E2F7-799CF28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757E-0F6B-DBF9-8E4C-99A6AF9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B18-B53E-7682-1708-A5A77FBE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4DAA-FF46-F409-FE0E-62A875AC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69F-841E-A3D9-3A73-E0B434E1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DF94-CC4E-2578-3240-AA11E03F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DBBF-0E1D-0898-5FFE-38DE5C62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7D25-FFAC-96F0-AEEC-BA8A8CE8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9EDB-10DC-32EF-124A-6D8931E4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CBC-FB52-4AE2-EC8C-2E1D2AD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001-8A0A-9035-4C69-C291464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BBE-01DB-5F48-6FCE-222FB318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8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E18B-647F-ACC8-D6D8-ABBD4E1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1C9-7D30-458D-C7B8-9F742DAE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2A75-D434-3180-54A4-A35DE259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78B0-389C-DC08-0EDA-BE9C10ED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76F3-148A-0561-2137-13D2DD1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1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FA4-0F6A-D7EB-67D8-0746ED58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AC09-91C1-739F-26BA-46ECA8ED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27B-B88A-E74D-0A5F-051A25F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B6B-1AF4-77C1-30D7-8A9A423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EAED-1AE8-F815-99B5-CD15AB6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3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FAD-5CE6-7C78-EDE0-B3BFF47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1827-628E-A19C-12A9-B1830C75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9C11-4408-3C59-93C3-5CCDC02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7BEB-B3E7-7B94-4451-64973F4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2D1F-0919-547F-CF2B-DAFC727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FBF-2C1B-14DA-C8BD-4EC78B1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6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42D-406B-C7A0-9233-FEFFFFD8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9416-647C-7EB7-1093-4959BC66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A8CF-63A7-BDCD-6320-9C29DD17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416CF-DF99-F8DC-AB30-F92ECBD3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05B6-92DC-11E5-3F90-765755B0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AD937-C266-13EE-913C-9B9D6D7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014D8-7C21-85A7-9019-DF13C072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3450-73B3-0A21-8F4F-55489F9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96B-038A-301E-BB3E-8D879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D12E-B0AA-A469-1596-EC8F23D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E738-9181-6DC9-083F-B83BCB7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5EFF-C7B6-D6E4-2C6E-4D98669B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63892-9CF0-B5E6-75B1-60F28BE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7D69-C840-F9C1-D41C-A5DC6B7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ABD4-D9A1-1CC1-902A-4791ADB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2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4AA-072A-4736-FF32-ACBD7DFB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01C-4569-E910-C0EB-8B3A86B2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F01E-A342-946F-D307-95EFE1DD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721-51AC-D14A-AE3E-10D45D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D5AF-7A2A-C2BF-CDCC-CC9D4B44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4E96-ADA8-85D0-1386-562288E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E14-74CA-182F-5A46-B176F9BF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C5D77-E924-3532-8BC7-5D81228B9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335-2D04-BB8B-2439-7C0F4588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FC90-695B-9ED5-D71D-6C5451F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551C-F724-65B4-16DE-41A7A87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D75-8C36-FC76-86AF-4F343D4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334B4-C1F7-5E3B-EAD1-7026D4BA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67507-471A-FD39-1D28-0112372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BB2-72F7-32BF-A091-E495D003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420D6-BB05-EC4D-98B6-07F26C75C360}" type="datetimeFigureOut">
              <a:rPr lang="en-AU" smtClean="0"/>
              <a:t>16/6/2024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A55B-4DF4-39E9-5D7B-1484B20A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A6D8-9FBD-2CA8-E218-2EEA75DA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0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035198-0831-BE89-D062-4FA89EEFFED2}"/>
              </a:ext>
            </a:extLst>
          </p:cNvPr>
          <p:cNvSpPr/>
          <p:nvPr/>
        </p:nvSpPr>
        <p:spPr>
          <a:xfrm>
            <a:off x="-495300" y="-139700"/>
            <a:ext cx="8509724" cy="717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1E2C9-8565-CCB8-74DF-5376484FEE72}"/>
              </a:ext>
            </a:extLst>
          </p:cNvPr>
          <p:cNvSpPr/>
          <p:nvPr/>
        </p:nvSpPr>
        <p:spPr>
          <a:xfrm rot="21175633">
            <a:off x="6036074" y="-673119"/>
            <a:ext cx="8000932" cy="78698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430EA-1E60-E4DC-1D77-64F82A606B04}"/>
              </a:ext>
            </a:extLst>
          </p:cNvPr>
          <p:cNvSpPr/>
          <p:nvPr/>
        </p:nvSpPr>
        <p:spPr>
          <a:xfrm rot="21146021">
            <a:off x="5878903" y="-481819"/>
            <a:ext cx="1716964" cy="825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7C1F3F-6DB9-0112-B542-45E629AB5351}"/>
              </a:ext>
            </a:extLst>
          </p:cNvPr>
          <p:cNvSpPr/>
          <p:nvPr/>
        </p:nvSpPr>
        <p:spPr>
          <a:xfrm rot="5400000">
            <a:off x="2736852" y="3185398"/>
            <a:ext cx="6515098" cy="118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206B8-E5BC-87C0-8F18-E4C6104F6DC7}"/>
              </a:ext>
            </a:extLst>
          </p:cNvPr>
          <p:cNvSpPr/>
          <p:nvPr/>
        </p:nvSpPr>
        <p:spPr>
          <a:xfrm>
            <a:off x="330201" y="2675074"/>
            <a:ext cx="1185706" cy="4572000"/>
          </a:xfrm>
          <a:prstGeom prst="rect">
            <a:avLst/>
          </a:prstGeom>
          <a:solidFill>
            <a:srgbClr val="463A30"/>
          </a:solidFill>
          <a:ln>
            <a:solidFill>
              <a:srgbClr val="463A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A0F48C8-8BFC-A964-F85F-8ED911E14BF5}"/>
              </a:ext>
            </a:extLst>
          </p:cNvPr>
          <p:cNvSpPr/>
          <p:nvPr/>
        </p:nvSpPr>
        <p:spPr>
          <a:xfrm rot="3285804">
            <a:off x="-694175" y="-1789576"/>
            <a:ext cx="4715748" cy="6438900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C1FD7-A0FD-4FB9-1CCC-A02CDE446661}"/>
              </a:ext>
            </a:extLst>
          </p:cNvPr>
          <p:cNvSpPr txBox="1"/>
          <p:nvPr/>
        </p:nvSpPr>
        <p:spPr>
          <a:xfrm>
            <a:off x="6375400" y="4495800"/>
            <a:ext cx="364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AMIN, Muzaffar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BUI, Vi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DINNA, Witness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NGUYEN, Son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RADFORD, James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32EF99-1186-088A-E741-EAD28D6EFF9F}"/>
              </a:ext>
            </a:extLst>
          </p:cNvPr>
          <p:cNvCxnSpPr/>
          <p:nvPr/>
        </p:nvCxnSpPr>
        <p:spPr>
          <a:xfrm>
            <a:off x="10020300" y="-1041400"/>
            <a:ext cx="1625600" cy="928370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EDD2D-F866-935A-4BC8-7CB117F1784D}"/>
              </a:ext>
            </a:extLst>
          </p:cNvPr>
          <p:cNvSpPr/>
          <p:nvPr/>
        </p:nvSpPr>
        <p:spPr>
          <a:xfrm>
            <a:off x="546100" y="558800"/>
            <a:ext cx="11099800" cy="5778500"/>
          </a:xfrm>
          <a:prstGeom prst="rect">
            <a:avLst/>
          </a:prstGeom>
          <a:solidFill>
            <a:schemeClr val="tx1"/>
          </a:solidFill>
          <a:ln w="76200">
            <a:solidFill>
              <a:srgbClr val="DE77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FCC6B-C051-B088-B7F4-99582FEABF4D}"/>
              </a:ext>
            </a:extLst>
          </p:cNvPr>
          <p:cNvSpPr/>
          <p:nvPr/>
        </p:nvSpPr>
        <p:spPr>
          <a:xfrm>
            <a:off x="1092200" y="1079500"/>
            <a:ext cx="10007600" cy="4686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E7F1F-B9FE-98CC-A468-B8CEE52BDF48}"/>
              </a:ext>
            </a:extLst>
          </p:cNvPr>
          <p:cNvSpPr txBox="1"/>
          <p:nvPr/>
        </p:nvSpPr>
        <p:spPr>
          <a:xfrm>
            <a:off x="1282700" y="1270000"/>
            <a:ext cx="92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VICTORIA ROAD</a:t>
            </a:r>
          </a:p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CRASH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EE9F-B07C-40A7-0499-1A26F9492C72}"/>
              </a:ext>
            </a:extLst>
          </p:cNvPr>
          <p:cNvSpPr txBox="1"/>
          <p:nvPr/>
        </p:nvSpPr>
        <p:spPr>
          <a:xfrm>
            <a:off x="1981201" y="3569842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Muzaffar Amin</a:t>
            </a:r>
          </a:p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Vi Bui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93BF-CC8B-6FD5-5F6A-09CD2BE91798}"/>
              </a:ext>
            </a:extLst>
          </p:cNvPr>
          <p:cNvSpPr txBox="1"/>
          <p:nvPr/>
        </p:nvSpPr>
        <p:spPr>
          <a:xfrm>
            <a:off x="6394450" y="3569576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Witness Dinna</a:t>
            </a:r>
          </a:p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Son Nguyen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EE611-6C20-3528-C343-A407C8DDE513}"/>
              </a:ext>
            </a:extLst>
          </p:cNvPr>
          <p:cNvSpPr txBox="1"/>
          <p:nvPr/>
        </p:nvSpPr>
        <p:spPr>
          <a:xfrm>
            <a:off x="3876675" y="4890039"/>
            <a:ext cx="441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James Radford</a:t>
            </a:r>
          </a:p>
        </p:txBody>
      </p:sp>
    </p:spTree>
    <p:extLst>
      <p:ext uri="{BB962C8B-B14F-4D97-AF65-F5344CB8AC3E}">
        <p14:creationId xmlns:p14="http://schemas.microsoft.com/office/powerpoint/2010/main" val="423745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557901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trends in Victoria’s road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Aid in policy decisions &amp; safety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Examine relationships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Accident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 &amp; Local Government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of accident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Geospatial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engagement through control of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52136" y="5292538"/>
            <a:ext cx="848248" cy="1124442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6"/>
            <a:ext cx="848248" cy="111969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DC640-C9B7-95CC-5DF7-716B65E9DBF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1F819-6351-64FB-3DF6-DF13B59A30FF}"/>
              </a:ext>
            </a:extLst>
          </p:cNvPr>
          <p:cNvSpPr txBox="1"/>
          <p:nvPr/>
        </p:nvSpPr>
        <p:spPr>
          <a:xfrm>
            <a:off x="2745552" y="3299648"/>
            <a:ext cx="3675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430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DATA SOURCE &amp;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Victoria Road Crash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DataVic website link:</a:t>
            </a:r>
            <a:b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https://discover.data.vic.gov.au/dataset/</a:t>
            </a:r>
            <a:b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victoria-road-crash-data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u="sng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the Department of Transport and Planning, Victoria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used to Extract, Transform &amp; Load data from CSV to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8F602-4336-1C3A-E85B-CCA7C967A919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8990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3" y="482470"/>
            <a:ext cx="8573419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VISUALISATION CODING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Up 7">
            <a:extLst>
              <a:ext uri="{FF2B5EF4-FFF2-40B4-BE49-F238E27FC236}">
                <a16:creationId xmlns:a16="http://schemas.microsoft.com/office/drawing/2014/main" id="{A4846AB3-E564-D558-9342-8822D85FFC8E}"/>
              </a:ext>
            </a:extLst>
          </p:cNvPr>
          <p:cNvSpPr/>
          <p:nvPr/>
        </p:nvSpPr>
        <p:spPr>
          <a:xfrm rot="5400000">
            <a:off x="5896954" y="-3549938"/>
            <a:ext cx="311670" cy="10903010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5E81E-27DB-3DF8-AC35-62A3FE555A6A}"/>
              </a:ext>
            </a:extLst>
          </p:cNvPr>
          <p:cNvSpPr txBox="1"/>
          <p:nvPr/>
        </p:nvSpPr>
        <p:spPr>
          <a:xfrm>
            <a:off x="504773" y="2742197"/>
            <a:ext cx="21406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 Find &amp; download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FFA3E-08A6-5F5A-6170-D80778721FFF}"/>
              </a:ext>
            </a:extLst>
          </p:cNvPr>
          <p:cNvSpPr txBox="1"/>
          <p:nvPr/>
        </p:nvSpPr>
        <p:spPr>
          <a:xfrm>
            <a:off x="3165568" y="2960559"/>
            <a:ext cx="2140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 Load into SQLite database using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FB4B-1937-2B43-9454-7C113897D215}"/>
              </a:ext>
            </a:extLst>
          </p:cNvPr>
          <p:cNvSpPr txBox="1"/>
          <p:nvPr/>
        </p:nvSpPr>
        <p:spPr>
          <a:xfrm>
            <a:off x="5757295" y="3154323"/>
            <a:ext cx="2800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 Create visualisations from database individually using JavaScript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8B48F-960B-43D9-F541-253DD6299DD8}"/>
              </a:ext>
            </a:extLst>
          </p:cNvPr>
          <p:cNvSpPr txBox="1"/>
          <p:nvPr/>
        </p:nvSpPr>
        <p:spPr>
          <a:xfrm>
            <a:off x="8472020" y="3390774"/>
            <a:ext cx="326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 Consolidate visualisations into one webpage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74147BAF-E313-8362-8DE1-2ED72252CCD3}"/>
              </a:ext>
            </a:extLst>
          </p:cNvPr>
          <p:cNvSpPr/>
          <p:nvPr/>
        </p:nvSpPr>
        <p:spPr>
          <a:xfrm rot="8775793">
            <a:off x="1123304" y="1771747"/>
            <a:ext cx="311670" cy="1019185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39E4D430-E88C-C6B6-BABC-B435D8B705C2}"/>
              </a:ext>
            </a:extLst>
          </p:cNvPr>
          <p:cNvSpPr/>
          <p:nvPr/>
        </p:nvSpPr>
        <p:spPr>
          <a:xfrm rot="8775793">
            <a:off x="3731460" y="1857426"/>
            <a:ext cx="311670" cy="1163132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BA3B0A53-E2C6-1938-C452-487C5B293704}"/>
              </a:ext>
            </a:extLst>
          </p:cNvPr>
          <p:cNvSpPr/>
          <p:nvPr/>
        </p:nvSpPr>
        <p:spPr>
          <a:xfrm rot="8775793">
            <a:off x="6571139" y="1836542"/>
            <a:ext cx="311670" cy="1411091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55BCC3DD-BC09-2298-42AB-9B340763BF4D}"/>
              </a:ext>
            </a:extLst>
          </p:cNvPr>
          <p:cNvSpPr/>
          <p:nvPr/>
        </p:nvSpPr>
        <p:spPr>
          <a:xfrm rot="8775793">
            <a:off x="9402711" y="1672889"/>
            <a:ext cx="311670" cy="1809101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9986D2-3E12-9BFF-708E-88904AA1CDEF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813C9C-B3EC-F091-DD0B-25C0AD24DB53}"/>
              </a:ext>
            </a:extLst>
          </p:cNvPr>
          <p:cNvSpPr txBox="1"/>
          <p:nvPr/>
        </p:nvSpPr>
        <p:spPr>
          <a:xfrm>
            <a:off x="495484" y="5195629"/>
            <a:ext cx="4633357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8FBDA-F321-F6E4-1BD1-3AFD02508498}"/>
              </a:ext>
            </a:extLst>
          </p:cNvPr>
          <p:cNvSpPr txBox="1"/>
          <p:nvPr/>
        </p:nvSpPr>
        <p:spPr>
          <a:xfrm>
            <a:off x="5054319" y="5215695"/>
            <a:ext cx="1741585" cy="16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Leaflet</a:t>
            </a:r>
          </a:p>
          <a:p>
            <a:pPr>
              <a:lnSpc>
                <a:spcPct val="150000"/>
              </a:lnSpc>
            </a:pPr>
            <a:endParaRPr lang="en-AU" sz="24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C8A2938-8F26-3BC2-D6A4-E4CE447119C1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1820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ETHICAL CONSIDERATIONS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&amp;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was taken from DataVic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Victoria’s open data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Governed by DataVic Access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available to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Excludes personal identifiers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 &amp;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Ensured accuracy and reliability of the data (i.e. verified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Transparency in data source and processing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presented in a clear and concise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AAFE14-D355-CFF5-6589-9D7A757670BB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Bent 7">
            <a:extLst>
              <a:ext uri="{FF2B5EF4-FFF2-40B4-BE49-F238E27FC236}">
                <a16:creationId xmlns:a16="http://schemas.microsoft.com/office/drawing/2014/main" id="{20A19FBA-2BE3-1B00-44F6-201CAA41ACC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E00FE6D-FDB5-2C3A-41B5-E9E5DF997301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337853-26CA-E8C8-4B47-40EB6FC77B64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E9F96-12AD-D4C0-EB04-443DDDC02FE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F439A55-26CD-9E88-85D2-734D2756DB5C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921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DEMONSTRATION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479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429282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accident type: collision with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Crashes happen mostly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15:00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3 Local Government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Melbourne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unaffected by weather </a:t>
            </a:r>
            <a:b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clear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84277" y="1467060"/>
            <a:ext cx="11723" cy="510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756904-B1CE-7616-80CC-5714C0CAADF1}"/>
              </a:ext>
            </a:extLst>
          </p:cNvPr>
          <p:cNvSpPr txBox="1"/>
          <p:nvPr/>
        </p:nvSpPr>
        <p:spPr>
          <a:xfrm>
            <a:off x="6282036" y="1427526"/>
            <a:ext cx="55767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with highest number of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 – 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people sustain minor or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 specifications most involved in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Toyota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body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Sedan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Wagon</a:t>
            </a:r>
          </a:p>
        </p:txBody>
      </p:sp>
    </p:spTree>
    <p:extLst>
      <p:ext uri="{BB962C8B-B14F-4D97-AF65-F5344CB8AC3E}">
        <p14:creationId xmlns:p14="http://schemas.microsoft.com/office/powerpoint/2010/main" val="19799816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22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745</Words>
  <Application>Microsoft Macintosh PowerPoint</Application>
  <PresentationFormat>Widescreen</PresentationFormat>
  <Paragraphs>150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 Bui</dc:creator>
  <cp:lastModifiedBy>Vi Bui</cp:lastModifiedBy>
  <cp:revision>11</cp:revision>
  <dcterms:created xsi:type="dcterms:W3CDTF">2024-06-13T11:09:58Z</dcterms:created>
  <dcterms:modified xsi:type="dcterms:W3CDTF">2024-06-16T10:31:40Z</dcterms:modified>
</cp:coreProperties>
</file>