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5"/>
  </p:notesMasterIdLst>
  <p:sldIdLst>
    <p:sldId id="256" r:id="rId4"/>
    <p:sldId id="257" r:id="rId5"/>
    <p:sldId id="278" r:id="rId6"/>
    <p:sldId id="259" r:id="rId7"/>
    <p:sldId id="260" r:id="rId8"/>
    <p:sldId id="261" r:id="rId9"/>
    <p:sldId id="262" r:id="rId10"/>
    <p:sldId id="263" r:id="rId11"/>
    <p:sldId id="264" r:id="rId12"/>
    <p:sldId id="274" r:id="rId13"/>
    <p:sldId id="265" r:id="rId14"/>
    <p:sldId id="275" r:id="rId15"/>
    <p:sldId id="266" r:id="rId16"/>
    <p:sldId id="267" r:id="rId17"/>
    <p:sldId id="268" r:id="rId18"/>
    <p:sldId id="269" r:id="rId19"/>
    <p:sldId id="270" r:id="rId20"/>
    <p:sldId id="271" r:id="rId21"/>
    <p:sldId id="277" r:id="rId22"/>
    <p:sldId id="276" r:id="rId23"/>
    <p:sldId id="273" r:id="rId24"/>
  </p:sldIdLst>
  <p:sldSz cx="11520488" cy="64801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709" autoAdjust="0"/>
  </p:normalViewPr>
  <p:slideViewPr>
    <p:cSldViewPr snapToGrid="0">
      <p:cViewPr varScale="1">
        <p:scale>
          <a:sx n="60" d="100"/>
          <a:sy n="60" d="100"/>
        </p:scale>
        <p:origin x="16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de-DE"/>
  <c:roundedCorners val="0"/>
  <c:style val="2"/>
  <c:chart>
    <c:title>
      <c:tx>
        <c:rich>
          <a:bodyPr rot="0"/>
          <a:lstStyle/>
          <a:p>
            <a:pPr>
              <a:defRPr lang="en-US" sz="1400" b="0" strike="noStrike" spc="-1">
                <a:solidFill>
                  <a:srgbClr val="595959"/>
                </a:solidFill>
                <a:latin typeface="Arial"/>
                <a:ea typeface="DejaVu Sans"/>
              </a:defRPr>
            </a:pPr>
            <a:r>
              <a:rPr lang="en-US" sz="1400" b="0" strike="noStrike" spc="-1">
                <a:solidFill>
                  <a:srgbClr val="595959"/>
                </a:solidFill>
                <a:latin typeface="Arial"/>
                <a:ea typeface="DejaVu Sans"/>
              </a:rPr>
              <a:t>Comparision Between Tree and naive Search</a:t>
            </a:r>
          </a:p>
        </c:rich>
      </c:tx>
      <c:overlay val="0"/>
      <c:spPr>
        <a:noFill/>
        <a:ln>
          <a:noFill/>
        </a:ln>
      </c:spPr>
    </c:title>
    <c:autoTitleDeleted val="0"/>
    <c:plotArea>
      <c:layout/>
      <c:barChart>
        <c:barDir val="col"/>
        <c:grouping val="clustered"/>
        <c:varyColors val="0"/>
        <c:ser>
          <c:idx val="0"/>
          <c:order val="0"/>
          <c:tx>
            <c:strRef>
              <c:f>label 0</c:f>
              <c:strCache>
                <c:ptCount val="1"/>
                <c:pt idx="0">
                  <c:v>Tree Search</c:v>
                </c:pt>
              </c:strCache>
            </c:strRef>
          </c:tx>
          <c:spPr>
            <a:solidFill>
              <a:srgbClr val="2D2DB9"/>
            </a:solidFill>
            <a:ln>
              <a:noFill/>
            </a:ln>
          </c:spPr>
          <c:invertIfNegative val="0"/>
          <c:dLbls>
            <c:spPr>
              <a:noFill/>
              <a:ln>
                <a:noFill/>
              </a:ln>
              <a:effectLst/>
            </c:spPr>
            <c:txPr>
              <a:bodyPr/>
              <a:lstStyle/>
              <a:p>
                <a:pPr>
                  <a:defRPr sz="1000" b="0" strike="noStrike" spc="-1">
                    <a:solidFill>
                      <a:srgbClr val="000000"/>
                    </a:solidFill>
                    <a:latin typeface="Arial"/>
                    <a:ea typeface="DejaVu Sans"/>
                  </a:defRPr>
                </a:pPr>
                <a:endParaRPr lang="en-US"/>
              </a:p>
            </c:txPr>
            <c:dLblPos val="outEnd"/>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categories</c:f>
              <c:strCach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strCache>
            </c:strRef>
          </c:cat>
          <c:val>
            <c:numRef>
              <c:f>0</c:f>
              <c:numCache>
                <c:formatCode>General</c:formatCode>
                <c:ptCount val="24"/>
                <c:pt idx="0">
                  <c:v>29.222750939792999</c:v>
                </c:pt>
                <c:pt idx="1">
                  <c:v>65.549339028686703</c:v>
                </c:pt>
                <c:pt idx="2">
                  <c:v>54.536429422010997</c:v>
                </c:pt>
                <c:pt idx="3">
                  <c:v>65.082750899617295</c:v>
                </c:pt>
                <c:pt idx="4">
                  <c:v>60.371468605462297</c:v>
                </c:pt>
                <c:pt idx="5">
                  <c:v>71.2743540482263</c:v>
                </c:pt>
                <c:pt idx="6">
                  <c:v>32.686119526611698</c:v>
                </c:pt>
                <c:pt idx="7">
                  <c:v>35.7693658500962</c:v>
                </c:pt>
                <c:pt idx="8">
                  <c:v>39.4790675165914</c:v>
                </c:pt>
                <c:pt idx="9">
                  <c:v>40.766853999056103</c:v>
                </c:pt>
                <c:pt idx="10">
                  <c:v>89.050744679691505</c:v>
                </c:pt>
                <c:pt idx="11">
                  <c:v>52.417498375994903</c:v>
                </c:pt>
                <c:pt idx="12">
                  <c:v>50.808124154157802</c:v>
                </c:pt>
                <c:pt idx="13">
                  <c:v>39.457462880868903</c:v>
                </c:pt>
                <c:pt idx="14">
                  <c:v>23.955384878933501</c:v>
                </c:pt>
                <c:pt idx="15">
                  <c:v>49.812930090014099</c:v>
                </c:pt>
                <c:pt idx="16">
                  <c:v>92.304774665141807</c:v>
                </c:pt>
                <c:pt idx="17">
                  <c:v>61.822599516367397</c:v>
                </c:pt>
                <c:pt idx="18">
                  <c:v>78.122123487400799</c:v>
                </c:pt>
                <c:pt idx="19">
                  <c:v>55.183125802248703</c:v>
                </c:pt>
                <c:pt idx="20">
                  <c:v>38.678978562805597</c:v>
                </c:pt>
                <c:pt idx="21">
                  <c:v>14.0821296191031</c:v>
                </c:pt>
                <c:pt idx="22">
                  <c:v>48.549317345872097</c:v>
                </c:pt>
                <c:pt idx="23">
                  <c:v>38.680514850943297</c:v>
                </c:pt>
              </c:numCache>
            </c:numRef>
          </c:val>
          <c:extLst>
            <c:ext xmlns:c16="http://schemas.microsoft.com/office/drawing/2014/chart" uri="{C3380CC4-5D6E-409C-BE32-E72D297353CC}">
              <c16:uniqueId val="{00000000-8004-4126-869F-63F950675F87}"/>
            </c:ext>
          </c:extLst>
        </c:ser>
        <c:ser>
          <c:idx val="1"/>
          <c:order val="1"/>
          <c:tx>
            <c:strRef>
              <c:f>label 1</c:f>
              <c:strCache>
                <c:ptCount val="1"/>
                <c:pt idx="0">
                  <c:v>Naive Search</c:v>
                </c:pt>
              </c:strCache>
            </c:strRef>
          </c:tx>
          <c:spPr>
            <a:solidFill>
              <a:srgbClr val="A3A3D4"/>
            </a:solidFill>
            <a:ln>
              <a:noFill/>
            </a:ln>
          </c:spPr>
          <c:invertIfNegative val="0"/>
          <c:dLbls>
            <c:spPr>
              <a:noFill/>
              <a:ln>
                <a:noFill/>
              </a:ln>
              <a:effectLst/>
            </c:spPr>
            <c:txPr>
              <a:bodyPr/>
              <a:lstStyle/>
              <a:p>
                <a:pPr>
                  <a:defRPr sz="1000" b="0" strike="noStrike" spc="-1">
                    <a:solidFill>
                      <a:srgbClr val="000000"/>
                    </a:solidFill>
                    <a:latin typeface="Arial"/>
                    <a:ea typeface="DejaVu Sans"/>
                  </a:defRPr>
                </a:pPr>
                <a:endParaRPr lang="en-US"/>
              </a:p>
            </c:txPr>
            <c:dLblPos val="outEnd"/>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categories</c:f>
              <c:strCach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strCache>
            </c:strRef>
          </c:cat>
          <c:val>
            <c:numRef>
              <c:f>1</c:f>
              <c:numCache>
                <c:formatCode>General</c:formatCode>
                <c:ptCount val="24"/>
                <c:pt idx="0">
                  <c:v>29.222750939792999</c:v>
                </c:pt>
                <c:pt idx="1">
                  <c:v>65.549339028686703</c:v>
                </c:pt>
                <c:pt idx="2">
                  <c:v>51.504687748129001</c:v>
                </c:pt>
                <c:pt idx="3">
                  <c:v>60.373662321951102</c:v>
                </c:pt>
                <c:pt idx="4">
                  <c:v>51.9709785185714</c:v>
                </c:pt>
                <c:pt idx="5">
                  <c:v>66.261760741509093</c:v>
                </c:pt>
                <c:pt idx="6">
                  <c:v>32.686119526611698</c:v>
                </c:pt>
                <c:pt idx="7">
                  <c:v>23.917588602224502</c:v>
                </c:pt>
                <c:pt idx="8">
                  <c:v>31.303839740437201</c:v>
                </c:pt>
                <c:pt idx="9">
                  <c:v>37.2241196833616</c:v>
                </c:pt>
                <c:pt idx="10">
                  <c:v>67.302383315944496</c:v>
                </c:pt>
                <c:pt idx="11">
                  <c:v>48.568988972590098</c:v>
                </c:pt>
                <c:pt idx="12">
                  <c:v>44.852530912823099</c:v>
                </c:pt>
                <c:pt idx="13">
                  <c:v>23.936241210097201</c:v>
                </c:pt>
                <c:pt idx="14">
                  <c:v>23.190941103652602</c:v>
                </c:pt>
                <c:pt idx="15">
                  <c:v>44.044622720031697</c:v>
                </c:pt>
                <c:pt idx="16">
                  <c:v>65.800333002174995</c:v>
                </c:pt>
                <c:pt idx="17">
                  <c:v>55.755135591590602</c:v>
                </c:pt>
                <c:pt idx="18">
                  <c:v>50.636839704196802</c:v>
                </c:pt>
                <c:pt idx="19">
                  <c:v>55.183125802248703</c:v>
                </c:pt>
                <c:pt idx="20">
                  <c:v>33.180629163238699</c:v>
                </c:pt>
                <c:pt idx="21">
                  <c:v>14.0821296191031</c:v>
                </c:pt>
                <c:pt idx="22">
                  <c:v>31.8675027389951</c:v>
                </c:pt>
                <c:pt idx="23">
                  <c:v>35.5685741414975</c:v>
                </c:pt>
              </c:numCache>
            </c:numRef>
          </c:val>
          <c:extLst>
            <c:ext xmlns:c16="http://schemas.microsoft.com/office/drawing/2014/chart" uri="{C3380CC4-5D6E-409C-BE32-E72D297353CC}">
              <c16:uniqueId val="{00000001-8004-4126-869F-63F950675F87}"/>
            </c:ext>
          </c:extLst>
        </c:ser>
        <c:dLbls>
          <c:showLegendKey val="0"/>
          <c:showVal val="0"/>
          <c:showCatName val="0"/>
          <c:showSerName val="0"/>
          <c:showPercent val="0"/>
          <c:showBubbleSize val="0"/>
        </c:dLbls>
        <c:gapWidth val="150"/>
        <c:axId val="68856443"/>
        <c:axId val="99657966"/>
      </c:barChart>
      <c:catAx>
        <c:axId val="68856443"/>
        <c:scaling>
          <c:orientation val="minMax"/>
        </c:scaling>
        <c:delete val="0"/>
        <c:axPos val="b"/>
        <c:numFmt formatCode="General" sourceLinked="1"/>
        <c:majorTickMark val="none"/>
        <c:minorTickMark val="none"/>
        <c:tickLblPos val="nextTo"/>
        <c:spPr>
          <a:ln w="9360">
            <a:solidFill>
              <a:srgbClr val="D9D9D9"/>
            </a:solidFill>
            <a:round/>
          </a:ln>
        </c:spPr>
        <c:txPr>
          <a:bodyPr/>
          <a:lstStyle/>
          <a:p>
            <a:pPr>
              <a:defRPr sz="900" b="0" strike="noStrike" spc="-1">
                <a:solidFill>
                  <a:srgbClr val="595959"/>
                </a:solidFill>
                <a:latin typeface="Arial"/>
                <a:ea typeface="DejaVu Sans"/>
              </a:defRPr>
            </a:pPr>
            <a:endParaRPr lang="en-US"/>
          </a:p>
        </c:txPr>
        <c:crossAx val="99657966"/>
        <c:crosses val="autoZero"/>
        <c:auto val="1"/>
        <c:lblAlgn val="ctr"/>
        <c:lblOffset val="100"/>
        <c:noMultiLvlLbl val="0"/>
      </c:catAx>
      <c:valAx>
        <c:axId val="99657966"/>
        <c:scaling>
          <c:orientation val="minMax"/>
        </c:scaling>
        <c:delete val="0"/>
        <c:axPos val="l"/>
        <c:majorGridlines>
          <c:spPr>
            <a:ln w="9360">
              <a:solidFill>
                <a:srgbClr val="D9D9D9"/>
              </a:solidFill>
              <a:round/>
            </a:ln>
          </c:spPr>
        </c:majorGridlines>
        <c:title>
          <c:tx>
            <c:rich>
              <a:bodyPr rot="-5400000"/>
              <a:lstStyle/>
              <a:p>
                <a:pPr>
                  <a:defRPr lang="en-US" sz="1000" b="0" strike="noStrike" spc="-1">
                    <a:solidFill>
                      <a:srgbClr val="595959"/>
                    </a:solidFill>
                    <a:latin typeface="Arial"/>
                    <a:ea typeface="DejaVu Sans"/>
                  </a:defRPr>
                </a:pPr>
                <a:r>
                  <a:rPr lang="en-US" sz="1000" b="0" strike="noStrike" spc="-1">
                    <a:solidFill>
                      <a:srgbClr val="595959"/>
                    </a:solidFill>
                    <a:latin typeface="Arial"/>
                    <a:ea typeface="DejaVu Sans"/>
                  </a:rPr>
                  <a:t>Distance</a:t>
                </a:r>
              </a:p>
            </c:rich>
          </c:tx>
          <c:overlay val="0"/>
          <c:spPr>
            <a:noFill/>
            <a:ln>
              <a:noFill/>
            </a:ln>
          </c:spPr>
        </c:title>
        <c:numFmt formatCode="General" sourceLinked="0"/>
        <c:majorTickMark val="none"/>
        <c:minorTickMark val="none"/>
        <c:tickLblPos val="nextTo"/>
        <c:spPr>
          <a:ln w="9360">
            <a:noFill/>
          </a:ln>
        </c:spPr>
        <c:txPr>
          <a:bodyPr/>
          <a:lstStyle/>
          <a:p>
            <a:pPr>
              <a:defRPr sz="900" b="0" strike="noStrike" spc="-1">
                <a:solidFill>
                  <a:srgbClr val="595959"/>
                </a:solidFill>
                <a:latin typeface="Arial"/>
                <a:ea typeface="DejaVu Sans"/>
              </a:defRPr>
            </a:pPr>
            <a:endParaRPr lang="en-US"/>
          </a:p>
        </c:txPr>
        <c:crossAx val="68856443"/>
        <c:crosses val="autoZero"/>
        <c:crossBetween val="between"/>
      </c:valAx>
      <c:spPr>
        <a:noFill/>
        <a:ln>
          <a:noFill/>
        </a:ln>
      </c:spPr>
    </c:plotArea>
    <c:legend>
      <c:legendPos val="b"/>
      <c:overlay val="0"/>
      <c:spPr>
        <a:noFill/>
        <a:ln>
          <a:noFill/>
        </a:ln>
      </c:spPr>
      <c:txPr>
        <a:bodyPr/>
        <a:lstStyle/>
        <a:p>
          <a:pPr>
            <a:defRPr sz="900" b="0" strike="noStrike" spc="-1">
              <a:solidFill>
                <a:srgbClr val="595959"/>
              </a:solidFill>
              <a:latin typeface="Arial"/>
              <a:ea typeface="DejaVu Sans"/>
            </a:defRPr>
          </a:pPr>
          <a:endParaRPr lang="en-US"/>
        </a:p>
      </c:txPr>
    </c:legend>
    <c:plotVisOnly val="1"/>
    <c:dispBlanksAs val="gap"/>
    <c:showDLblsOverMax val="1"/>
  </c:chart>
  <c:spPr>
    <a:noFill/>
    <a:ln w="9360">
      <a:noFill/>
    </a:ln>
  </c:spPr>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1"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de-DE" sz="1800" b="0" strike="noStrike" spc="-1">
                <a:solidFill>
                  <a:srgbClr val="000000"/>
                </a:solidFill>
                <a:latin typeface="Arial"/>
              </a:rPr>
              <a:t>Click to move the slide</a:t>
            </a:r>
          </a:p>
        </p:txBody>
      </p:sp>
      <p:sp>
        <p:nvSpPr>
          <p:cNvPr id="122"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123"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124"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125"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126"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BF75F97-3E72-46EC-A158-D1016336B5E2}" type="slidenum">
              <a:rPr lang="en-US" sz="1400" b="0" strike="noStrike" spc="-1">
                <a:latin typeface="Times New Roman"/>
              </a:rPr>
              <a:t>‹Nr.›</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noRot="1" noChangeAspect="1"/>
          </p:cNvSpPr>
          <p:nvPr>
            <p:ph type="sldImg"/>
          </p:nvPr>
        </p:nvSpPr>
        <p:spPr>
          <a:xfrm>
            <a:off x="573088" y="1336675"/>
            <a:ext cx="6413500" cy="3608388"/>
          </a:xfrm>
          <a:prstGeom prst="rect">
            <a:avLst/>
          </a:prstGeom>
        </p:spPr>
      </p:sp>
      <p:sp>
        <p:nvSpPr>
          <p:cNvPr id="214" name="PlaceHolder 2"/>
          <p:cNvSpPr>
            <a:spLocks noGrp="1"/>
          </p:cNvSpPr>
          <p:nvPr>
            <p:ph type="body"/>
          </p:nvPr>
        </p:nvSpPr>
        <p:spPr>
          <a:xfrm>
            <a:off x="755640" y="5145120"/>
            <a:ext cx="6048000" cy="4209840"/>
          </a:xfrm>
          <a:prstGeom prst="rect">
            <a:avLst/>
          </a:prstGeom>
        </p:spPr>
        <p:txBody>
          <a:bodyPr>
            <a:noAutofit/>
          </a:bodyPr>
          <a:lstStyle/>
          <a:p>
            <a:pPr marL="216000" indent="-216000">
              <a:lnSpc>
                <a:spcPct val="100000"/>
              </a:lnSpc>
            </a:pPr>
            <a:endParaRPr lang="en-US" sz="1200" b="0" strike="noStrike" spc="-1" dirty="0">
              <a:latin typeface="Arial"/>
            </a:endParaRPr>
          </a:p>
        </p:txBody>
      </p:sp>
      <p:sp>
        <p:nvSpPr>
          <p:cNvPr id="215" name="TextShape 3"/>
          <p:cNvSpPr txBox="1"/>
          <p:nvPr/>
        </p:nvSpPr>
        <p:spPr>
          <a:xfrm>
            <a:off x="4281480" y="10155240"/>
            <a:ext cx="3276360" cy="536040"/>
          </a:xfrm>
          <a:prstGeom prst="rect">
            <a:avLst/>
          </a:prstGeom>
          <a:noFill/>
          <a:ln>
            <a:noFill/>
          </a:ln>
        </p:spPr>
        <p:txBody>
          <a:bodyPr anchor="b">
            <a:noAutofit/>
          </a:bodyPr>
          <a:lstStyle/>
          <a:p>
            <a:pPr algn="r">
              <a:lnSpc>
                <a:spcPct val="100000"/>
              </a:lnSpc>
            </a:pPr>
            <a:fld id="{99A0C6B1-5F8C-4F62-B11E-EB1FF780D9B3}" type="slidenum">
              <a:rPr lang="de-DE" sz="1200" b="0" strike="noStrike" spc="-1">
                <a:solidFill>
                  <a:srgbClr val="000000"/>
                </a:solidFill>
                <a:latin typeface="+mn-lt"/>
                <a:ea typeface="+mn-ea"/>
              </a:rPr>
              <a:t>2</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noRot="1" noChangeAspect="1"/>
          </p:cNvSpPr>
          <p:nvPr>
            <p:ph type="sldImg"/>
          </p:nvPr>
        </p:nvSpPr>
        <p:spPr>
          <a:xfrm>
            <a:off x="573088" y="1336675"/>
            <a:ext cx="6413500" cy="3608388"/>
          </a:xfrm>
          <a:prstGeom prst="rect">
            <a:avLst/>
          </a:prstGeom>
        </p:spPr>
      </p:sp>
      <p:sp>
        <p:nvSpPr>
          <p:cNvPr id="235" name="PlaceHolder 2"/>
          <p:cNvSpPr>
            <a:spLocks noGrp="1"/>
          </p:cNvSpPr>
          <p:nvPr>
            <p:ph type="body"/>
          </p:nvPr>
        </p:nvSpPr>
        <p:spPr>
          <a:xfrm>
            <a:off x="755640" y="5145120"/>
            <a:ext cx="6048000" cy="4209840"/>
          </a:xfrm>
          <a:prstGeom prst="rect">
            <a:avLst/>
          </a:prstGeom>
        </p:spPr>
        <p:txBody>
          <a:bodyPr>
            <a:noAutofit/>
          </a:bodyPr>
          <a:lstStyle/>
          <a:p>
            <a:pPr marL="216000" indent="-216000">
              <a:lnSpc>
                <a:spcPct val="100000"/>
              </a:lnSpc>
            </a:pPr>
            <a:endParaRPr lang="en-US" sz="2000" b="0" strike="noStrike" spc="-1" dirty="0">
              <a:latin typeface="Arial"/>
            </a:endParaRPr>
          </a:p>
        </p:txBody>
      </p:sp>
      <p:sp>
        <p:nvSpPr>
          <p:cNvPr id="236" name="TextShape 3"/>
          <p:cNvSpPr txBox="1"/>
          <p:nvPr/>
        </p:nvSpPr>
        <p:spPr>
          <a:xfrm>
            <a:off x="4281480" y="10155240"/>
            <a:ext cx="3276360" cy="536040"/>
          </a:xfrm>
          <a:prstGeom prst="rect">
            <a:avLst/>
          </a:prstGeom>
          <a:noFill/>
          <a:ln>
            <a:noFill/>
          </a:ln>
        </p:spPr>
        <p:txBody>
          <a:bodyPr anchor="b">
            <a:noAutofit/>
          </a:bodyPr>
          <a:lstStyle/>
          <a:p>
            <a:pPr algn="r">
              <a:lnSpc>
                <a:spcPct val="100000"/>
              </a:lnSpc>
            </a:pPr>
            <a:fld id="{6B8F1FFA-F006-4738-8049-C82EF8A923C1}" type="slidenum">
              <a:rPr lang="de-DE" sz="1200" b="0" strike="noStrike" spc="-1">
                <a:solidFill>
                  <a:srgbClr val="000000"/>
                </a:solidFill>
                <a:latin typeface="+mn-lt"/>
                <a:ea typeface="+mn-ea"/>
              </a:rPr>
              <a:t>11</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noRot="1" noChangeAspect="1"/>
          </p:cNvSpPr>
          <p:nvPr>
            <p:ph type="sldImg"/>
          </p:nvPr>
        </p:nvSpPr>
        <p:spPr>
          <a:xfrm>
            <a:off x="573088" y="1336675"/>
            <a:ext cx="6413500" cy="3608388"/>
          </a:xfrm>
          <a:prstGeom prst="rect">
            <a:avLst/>
          </a:prstGeom>
        </p:spPr>
      </p:sp>
      <p:sp>
        <p:nvSpPr>
          <p:cNvPr id="235" name="PlaceHolder 2"/>
          <p:cNvSpPr>
            <a:spLocks noGrp="1"/>
          </p:cNvSpPr>
          <p:nvPr>
            <p:ph type="body"/>
          </p:nvPr>
        </p:nvSpPr>
        <p:spPr>
          <a:xfrm>
            <a:off x="755640" y="5145120"/>
            <a:ext cx="6048000" cy="4209840"/>
          </a:xfrm>
          <a:prstGeom prst="rect">
            <a:avLst/>
          </a:prstGeom>
        </p:spPr>
        <p:txBody>
          <a:bodyPr>
            <a:noAutofit/>
          </a:bodyPr>
          <a:lstStyle/>
          <a:p>
            <a:pPr marL="216000" indent="-216000">
              <a:lnSpc>
                <a:spcPct val="100000"/>
              </a:lnSpc>
            </a:pPr>
            <a:endParaRPr lang="en-US" sz="2000" b="0" strike="noStrike" spc="-1" dirty="0">
              <a:latin typeface="Arial"/>
            </a:endParaRPr>
          </a:p>
        </p:txBody>
      </p:sp>
      <p:sp>
        <p:nvSpPr>
          <p:cNvPr id="236" name="TextShape 3"/>
          <p:cNvSpPr txBox="1"/>
          <p:nvPr/>
        </p:nvSpPr>
        <p:spPr>
          <a:xfrm>
            <a:off x="4281480" y="10155240"/>
            <a:ext cx="3276360" cy="536040"/>
          </a:xfrm>
          <a:prstGeom prst="rect">
            <a:avLst/>
          </a:prstGeom>
          <a:noFill/>
          <a:ln>
            <a:noFill/>
          </a:ln>
        </p:spPr>
        <p:txBody>
          <a:bodyPr anchor="b">
            <a:noAutofit/>
          </a:bodyPr>
          <a:lstStyle/>
          <a:p>
            <a:pPr algn="r">
              <a:lnSpc>
                <a:spcPct val="100000"/>
              </a:lnSpc>
            </a:pPr>
            <a:fld id="{6B8F1FFA-F006-4738-8049-C82EF8A923C1}" type="slidenum">
              <a:rPr lang="de-DE" sz="1200" b="0" strike="noStrike" spc="-1">
                <a:solidFill>
                  <a:srgbClr val="000000"/>
                </a:solidFill>
                <a:latin typeface="+mn-lt"/>
                <a:ea typeface="+mn-ea"/>
              </a:rPr>
              <a:t>12</a:t>
            </a:fld>
            <a:endParaRPr lang="en-US" sz="1200" b="0" strike="noStrike" spc="-1">
              <a:latin typeface="Times New Roman"/>
            </a:endParaRPr>
          </a:p>
        </p:txBody>
      </p:sp>
    </p:spTree>
    <p:extLst>
      <p:ext uri="{BB962C8B-B14F-4D97-AF65-F5344CB8AC3E}">
        <p14:creationId xmlns:p14="http://schemas.microsoft.com/office/powerpoint/2010/main" val="1322765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noRot="1" noChangeAspect="1"/>
          </p:cNvSpPr>
          <p:nvPr>
            <p:ph type="sldImg"/>
          </p:nvPr>
        </p:nvSpPr>
        <p:spPr>
          <a:xfrm>
            <a:off x="573088" y="1336675"/>
            <a:ext cx="6413500" cy="3608388"/>
          </a:xfrm>
          <a:prstGeom prst="rect">
            <a:avLst/>
          </a:prstGeom>
        </p:spPr>
      </p:sp>
      <p:sp>
        <p:nvSpPr>
          <p:cNvPr id="238" name="PlaceHolder 2"/>
          <p:cNvSpPr>
            <a:spLocks noGrp="1"/>
          </p:cNvSpPr>
          <p:nvPr>
            <p:ph type="body"/>
          </p:nvPr>
        </p:nvSpPr>
        <p:spPr>
          <a:xfrm>
            <a:off x="755640" y="5145120"/>
            <a:ext cx="6048000" cy="4209840"/>
          </a:xfrm>
          <a:prstGeom prst="rect">
            <a:avLst/>
          </a:prstGeom>
        </p:spPr>
        <p:txBody>
          <a:bodyPr>
            <a:noAutofit/>
          </a:bodyPr>
          <a:lstStyle/>
          <a:p>
            <a:endParaRPr lang="en-US" sz="2000" b="0" strike="noStrike" spc="-1">
              <a:latin typeface="Arial"/>
            </a:endParaRPr>
          </a:p>
        </p:txBody>
      </p:sp>
      <p:sp>
        <p:nvSpPr>
          <p:cNvPr id="239" name="TextShape 3"/>
          <p:cNvSpPr txBox="1"/>
          <p:nvPr/>
        </p:nvSpPr>
        <p:spPr>
          <a:xfrm>
            <a:off x="4281480" y="10155240"/>
            <a:ext cx="3276360" cy="536040"/>
          </a:xfrm>
          <a:prstGeom prst="rect">
            <a:avLst/>
          </a:prstGeom>
          <a:noFill/>
          <a:ln>
            <a:noFill/>
          </a:ln>
        </p:spPr>
        <p:txBody>
          <a:bodyPr anchor="b">
            <a:noAutofit/>
          </a:bodyPr>
          <a:lstStyle/>
          <a:p>
            <a:pPr algn="r">
              <a:lnSpc>
                <a:spcPct val="100000"/>
              </a:lnSpc>
            </a:pPr>
            <a:fld id="{84494E1B-7E95-4616-BA39-3A2DC6B2D25F}" type="slidenum">
              <a:rPr lang="de-DE" sz="1200" b="0" strike="noStrike" spc="-1">
                <a:solidFill>
                  <a:srgbClr val="000000"/>
                </a:solidFill>
                <a:latin typeface="+mn-lt"/>
                <a:ea typeface="+mn-ea"/>
              </a:rPr>
              <a:t>13</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17488" y="812800"/>
            <a:ext cx="7124700" cy="4008438"/>
          </a:xfrm>
        </p:spPr>
      </p:sp>
      <p:sp>
        <p:nvSpPr>
          <p:cNvPr id="3" name="Notizenplatzhalter 2"/>
          <p:cNvSpPr>
            <a:spLocks noGrp="1"/>
          </p:cNvSpPr>
          <p:nvPr>
            <p:ph type="body" idx="1"/>
          </p:nvPr>
        </p:nvSpPr>
        <p:spPr/>
        <p:txBody>
          <a:bodyPr/>
          <a:lstStyle/>
          <a:p>
            <a:r>
              <a:rPr lang="en-US" dirty="0"/>
              <a:t>Why MAD? –  people don’t want to go at the end. They may stop at earlier result. Later development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MAD - </a:t>
            </a:r>
            <a:r>
              <a:rPr lang="de-DE" sz="1200" b="1" strike="noStrike" spc="-1" dirty="0">
                <a:solidFill>
                  <a:srgbClr val="000000"/>
                </a:solidFill>
                <a:latin typeface="Arial"/>
              </a:rPr>
              <a:t>Median absolute </a:t>
            </a:r>
            <a:r>
              <a:rPr lang="de-DE" sz="1200" b="1" strike="noStrike" spc="-1" dirty="0" err="1">
                <a:solidFill>
                  <a:srgbClr val="000000"/>
                </a:solidFill>
                <a:latin typeface="Arial"/>
              </a:rPr>
              <a:t>deviation</a:t>
            </a:r>
            <a:endParaRPr lang="de-DE" sz="1200" b="1" strike="noStrike" spc="-1" dirty="0">
              <a:solidFill>
                <a:srgbClr val="000000"/>
              </a:solidFill>
              <a:latin typeface="Arial"/>
            </a:endParaRPr>
          </a:p>
          <a:p>
            <a:endParaRPr lang="en-US" dirty="0"/>
          </a:p>
        </p:txBody>
      </p:sp>
      <p:sp>
        <p:nvSpPr>
          <p:cNvPr id="4" name="Foliennummernplatzhalter 3"/>
          <p:cNvSpPr>
            <a:spLocks noGrp="1"/>
          </p:cNvSpPr>
          <p:nvPr>
            <p:ph type="sldNum"/>
          </p:nvPr>
        </p:nvSpPr>
        <p:spPr/>
        <p:txBody>
          <a:bodyPr/>
          <a:lstStyle/>
          <a:p>
            <a:pPr algn="r"/>
            <a:fld id="{4BF75F97-3E72-46EC-A158-D1016336B5E2}" type="slidenum">
              <a:rPr lang="en-US" sz="1400" b="0" strike="noStrike" spc="-1" smtClean="0">
                <a:latin typeface="Times New Roman"/>
              </a:rPr>
              <a:t>14</a:t>
            </a:fld>
            <a:endParaRPr lang="en-US" sz="1400" b="0" strike="noStrike" spc="-1">
              <a:latin typeface="Times New Roman"/>
            </a:endParaRPr>
          </a:p>
        </p:txBody>
      </p:sp>
    </p:spTree>
    <p:extLst>
      <p:ext uri="{BB962C8B-B14F-4D97-AF65-F5344CB8AC3E}">
        <p14:creationId xmlns:p14="http://schemas.microsoft.com/office/powerpoint/2010/main" val="954078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17488" y="812800"/>
            <a:ext cx="7124700" cy="4008438"/>
          </a:xfrm>
        </p:spPr>
      </p:sp>
      <p:sp>
        <p:nvSpPr>
          <p:cNvPr id="3" name="Notizenplatzhalter 2"/>
          <p:cNvSpPr>
            <a:spLocks noGrp="1"/>
          </p:cNvSpPr>
          <p:nvPr>
            <p:ph type="body" idx="1"/>
          </p:nvPr>
        </p:nvSpPr>
        <p:spPr/>
        <p:txBody>
          <a:bodyPr/>
          <a:lstStyle/>
          <a:p>
            <a:r>
              <a:rPr lang="en-US" dirty="0"/>
              <a:t>What is this use for? We compute distance with medoid. In future we can use this to compute distance corner of the bounding box.</a:t>
            </a:r>
          </a:p>
          <a:p>
            <a:r>
              <a:rPr lang="en-US" dirty="0"/>
              <a:t>Are bounding box cascading or overlap ?  - disjoint set</a:t>
            </a:r>
          </a:p>
          <a:p>
            <a:r>
              <a:rPr lang="en-US" dirty="0"/>
              <a:t>What early stopping?</a:t>
            </a:r>
          </a:p>
          <a:p>
            <a:endParaRPr lang="en-US" dirty="0"/>
          </a:p>
          <a:p>
            <a:endParaRPr lang="en-US" dirty="0"/>
          </a:p>
        </p:txBody>
      </p:sp>
      <p:sp>
        <p:nvSpPr>
          <p:cNvPr id="4" name="Foliennummernplatzhalter 3"/>
          <p:cNvSpPr>
            <a:spLocks noGrp="1"/>
          </p:cNvSpPr>
          <p:nvPr>
            <p:ph type="sldNum"/>
          </p:nvPr>
        </p:nvSpPr>
        <p:spPr/>
        <p:txBody>
          <a:bodyPr/>
          <a:lstStyle/>
          <a:p>
            <a:pPr algn="r"/>
            <a:fld id="{4BF75F97-3E72-46EC-A158-D1016336B5E2}" type="slidenum">
              <a:rPr lang="en-US" sz="1400" b="0" strike="noStrike" spc="-1" smtClean="0">
                <a:latin typeface="Times New Roman"/>
              </a:rPr>
              <a:t>15</a:t>
            </a:fld>
            <a:endParaRPr lang="en-US" sz="1400" b="0" strike="noStrike" spc="-1">
              <a:latin typeface="Times New Roman"/>
            </a:endParaRPr>
          </a:p>
        </p:txBody>
      </p:sp>
    </p:spTree>
    <p:extLst>
      <p:ext uri="{BB962C8B-B14F-4D97-AF65-F5344CB8AC3E}">
        <p14:creationId xmlns:p14="http://schemas.microsoft.com/office/powerpoint/2010/main" val="3805641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noRot="1" noChangeAspect="1"/>
          </p:cNvSpPr>
          <p:nvPr>
            <p:ph type="sldImg"/>
          </p:nvPr>
        </p:nvSpPr>
        <p:spPr>
          <a:xfrm>
            <a:off x="573088" y="1336675"/>
            <a:ext cx="6413500" cy="3608388"/>
          </a:xfrm>
          <a:prstGeom prst="rect">
            <a:avLst/>
          </a:prstGeom>
        </p:spPr>
      </p:sp>
      <p:sp>
        <p:nvSpPr>
          <p:cNvPr id="241" name="PlaceHolder 2"/>
          <p:cNvSpPr>
            <a:spLocks noGrp="1"/>
          </p:cNvSpPr>
          <p:nvPr>
            <p:ph type="body"/>
          </p:nvPr>
        </p:nvSpPr>
        <p:spPr>
          <a:xfrm>
            <a:off x="755640" y="5145120"/>
            <a:ext cx="6048000" cy="4209840"/>
          </a:xfrm>
          <a:prstGeom prst="rect">
            <a:avLst/>
          </a:prstGeom>
        </p:spPr>
        <p:txBody>
          <a:bodyPr>
            <a:noAutofit/>
          </a:bodyPr>
          <a:lstStyle/>
          <a:p>
            <a:endParaRPr lang="en-US" sz="2000" b="0" strike="noStrike" spc="-1">
              <a:latin typeface="Arial"/>
            </a:endParaRPr>
          </a:p>
        </p:txBody>
      </p:sp>
      <p:sp>
        <p:nvSpPr>
          <p:cNvPr id="242" name="TextShape 3"/>
          <p:cNvSpPr txBox="1"/>
          <p:nvPr/>
        </p:nvSpPr>
        <p:spPr>
          <a:xfrm>
            <a:off x="4281480" y="10155240"/>
            <a:ext cx="3276360" cy="536040"/>
          </a:xfrm>
          <a:prstGeom prst="rect">
            <a:avLst/>
          </a:prstGeom>
          <a:noFill/>
          <a:ln>
            <a:noFill/>
          </a:ln>
        </p:spPr>
        <p:txBody>
          <a:bodyPr anchor="b">
            <a:noAutofit/>
          </a:bodyPr>
          <a:lstStyle/>
          <a:p>
            <a:pPr algn="r">
              <a:lnSpc>
                <a:spcPct val="100000"/>
              </a:lnSpc>
            </a:pPr>
            <a:fld id="{B9EC991F-607F-428A-8B2D-7C8BE82F9778}" type="slidenum">
              <a:rPr lang="de-DE" sz="1200" b="0" strike="noStrike" spc="-1">
                <a:solidFill>
                  <a:srgbClr val="000000"/>
                </a:solidFill>
                <a:latin typeface="+mn-lt"/>
                <a:ea typeface="+mn-ea"/>
              </a:rPr>
              <a:t>16</a:t>
            </a:fld>
            <a:endParaRPr lang="en-US" sz="12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573088" y="1336675"/>
            <a:ext cx="6413500" cy="3608388"/>
          </a:xfrm>
          <a:prstGeom prst="rect">
            <a:avLst/>
          </a:prstGeom>
        </p:spPr>
      </p:sp>
      <p:sp>
        <p:nvSpPr>
          <p:cNvPr id="244" name="PlaceHolder 2"/>
          <p:cNvSpPr>
            <a:spLocks noGrp="1"/>
          </p:cNvSpPr>
          <p:nvPr>
            <p:ph type="body"/>
          </p:nvPr>
        </p:nvSpPr>
        <p:spPr>
          <a:xfrm>
            <a:off x="755640" y="5145120"/>
            <a:ext cx="6048000" cy="4209840"/>
          </a:xfrm>
          <a:prstGeom prst="rect">
            <a:avLst/>
          </a:prstGeom>
        </p:spPr>
        <p:txBody>
          <a:bodyPr>
            <a:noAutofit/>
          </a:bodyPr>
          <a:lstStyle/>
          <a:p>
            <a:pPr marL="216000" indent="-216000">
              <a:lnSpc>
                <a:spcPct val="100000"/>
              </a:lnSpc>
            </a:pPr>
            <a:r>
              <a:rPr lang="en-US" sz="2000" b="0" strike="noStrike" spc="-1" dirty="0">
                <a:latin typeface="Arial"/>
              </a:rPr>
              <a:t> we got the tree, is this yield close enough results compare to </a:t>
            </a:r>
            <a:r>
              <a:rPr lang="en-US" sz="2000" b="0" strike="noStrike" spc="-1" dirty="0" err="1">
                <a:latin typeface="Arial"/>
              </a:rPr>
              <a:t>naiv</a:t>
            </a:r>
            <a:r>
              <a:rPr lang="en-US" sz="2000" b="0" strike="noStrike" spc="-1" dirty="0">
                <a:latin typeface="Arial"/>
              </a:rPr>
              <a:t> search or deviation too high?</a:t>
            </a:r>
          </a:p>
          <a:p>
            <a:pPr marL="216000" indent="-216000">
              <a:lnSpc>
                <a:spcPct val="100000"/>
              </a:lnSpc>
            </a:pPr>
            <a:endParaRPr lang="en-US" sz="2000" b="0" strike="noStrike" spc="-1" dirty="0">
              <a:latin typeface="Arial"/>
            </a:endParaRPr>
          </a:p>
          <a:p>
            <a:pPr marL="216000" indent="-216000">
              <a:lnSpc>
                <a:spcPct val="100000"/>
              </a:lnSpc>
            </a:pPr>
            <a:endParaRPr lang="en-US" sz="2000" b="0" strike="noStrike" spc="-1" dirty="0">
              <a:latin typeface="Arial"/>
            </a:endParaRPr>
          </a:p>
          <a:p>
            <a:pPr marL="216000" indent="-216000">
              <a:lnSpc>
                <a:spcPct val="100000"/>
              </a:lnSpc>
            </a:pPr>
            <a:endParaRPr lang="en-US" sz="2000" b="0" strike="noStrike" spc="-1" dirty="0">
              <a:latin typeface="Arial"/>
            </a:endParaRPr>
          </a:p>
        </p:txBody>
      </p:sp>
      <p:sp>
        <p:nvSpPr>
          <p:cNvPr id="245" name="TextShape 3"/>
          <p:cNvSpPr txBox="1"/>
          <p:nvPr/>
        </p:nvSpPr>
        <p:spPr>
          <a:xfrm>
            <a:off x="4281480" y="10155240"/>
            <a:ext cx="3276360" cy="536040"/>
          </a:xfrm>
          <a:prstGeom prst="rect">
            <a:avLst/>
          </a:prstGeom>
          <a:noFill/>
          <a:ln>
            <a:noFill/>
          </a:ln>
        </p:spPr>
        <p:txBody>
          <a:bodyPr anchor="b">
            <a:noAutofit/>
          </a:bodyPr>
          <a:lstStyle/>
          <a:p>
            <a:pPr algn="r">
              <a:lnSpc>
                <a:spcPct val="100000"/>
              </a:lnSpc>
            </a:pPr>
            <a:fld id="{32A78C17-207D-4A12-ACD2-91E80B40F7AF}" type="slidenum">
              <a:rPr lang="de-DE" sz="1200" b="0" strike="noStrike" spc="-1">
                <a:solidFill>
                  <a:srgbClr val="000000"/>
                </a:solidFill>
                <a:latin typeface="+mn-lt"/>
                <a:ea typeface="+mn-ea"/>
              </a:rPr>
              <a:t>18</a:t>
            </a:fld>
            <a:endParaRPr lang="en-US" sz="12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573088" y="1336675"/>
            <a:ext cx="6413500" cy="3608388"/>
          </a:xfrm>
          <a:prstGeom prst="rect">
            <a:avLst/>
          </a:prstGeom>
        </p:spPr>
      </p:sp>
      <p:sp>
        <p:nvSpPr>
          <p:cNvPr id="244" name="PlaceHolder 2"/>
          <p:cNvSpPr>
            <a:spLocks noGrp="1"/>
          </p:cNvSpPr>
          <p:nvPr>
            <p:ph type="body"/>
          </p:nvPr>
        </p:nvSpPr>
        <p:spPr>
          <a:xfrm>
            <a:off x="755640" y="5145120"/>
            <a:ext cx="6048000" cy="4209840"/>
          </a:xfrm>
          <a:prstGeom prst="rect">
            <a:avLst/>
          </a:prstGeom>
        </p:spPr>
        <p:txBody>
          <a:bodyPr>
            <a:noAutofit/>
          </a:bodyPr>
          <a:lstStyle/>
          <a:p>
            <a:pPr marL="216000" indent="-216000">
              <a:lnSpc>
                <a:spcPct val="100000"/>
              </a:lnSpc>
            </a:pPr>
            <a:r>
              <a:rPr lang="en-US" sz="2000" b="0" strike="noStrike" spc="-1" dirty="0">
                <a:latin typeface="Arial"/>
              </a:rPr>
              <a:t> </a:t>
            </a:r>
          </a:p>
        </p:txBody>
      </p:sp>
      <p:sp>
        <p:nvSpPr>
          <p:cNvPr id="245" name="TextShape 3"/>
          <p:cNvSpPr txBox="1"/>
          <p:nvPr/>
        </p:nvSpPr>
        <p:spPr>
          <a:xfrm>
            <a:off x="4281480" y="10155240"/>
            <a:ext cx="3276360" cy="536040"/>
          </a:xfrm>
          <a:prstGeom prst="rect">
            <a:avLst/>
          </a:prstGeom>
          <a:noFill/>
          <a:ln>
            <a:noFill/>
          </a:ln>
        </p:spPr>
        <p:txBody>
          <a:bodyPr anchor="b">
            <a:noAutofit/>
          </a:bodyPr>
          <a:lstStyle/>
          <a:p>
            <a:pPr algn="r">
              <a:lnSpc>
                <a:spcPct val="100000"/>
              </a:lnSpc>
            </a:pPr>
            <a:fld id="{32A78C17-207D-4A12-ACD2-91E80B40F7AF}" type="slidenum">
              <a:rPr lang="de-DE" sz="1200" b="0" strike="noStrike" spc="-1">
                <a:solidFill>
                  <a:srgbClr val="000000"/>
                </a:solidFill>
                <a:latin typeface="+mn-lt"/>
                <a:ea typeface="+mn-ea"/>
              </a:rPr>
              <a:t>19</a:t>
            </a:fld>
            <a:endParaRPr lang="en-US" sz="1200" b="0" strike="noStrike" spc="-1">
              <a:latin typeface="Times New Roman"/>
            </a:endParaRPr>
          </a:p>
        </p:txBody>
      </p:sp>
    </p:spTree>
    <p:extLst>
      <p:ext uri="{BB962C8B-B14F-4D97-AF65-F5344CB8AC3E}">
        <p14:creationId xmlns:p14="http://schemas.microsoft.com/office/powerpoint/2010/main" val="2308626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17488" y="812800"/>
            <a:ext cx="7124700" cy="4008438"/>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p:nvPr>
        </p:nvSpPr>
        <p:spPr/>
        <p:txBody>
          <a:bodyPr/>
          <a:lstStyle/>
          <a:p>
            <a:pPr algn="r"/>
            <a:fld id="{4BF75F97-3E72-46EC-A158-D1016336B5E2}" type="slidenum">
              <a:rPr lang="en-US" sz="1400" b="0" strike="noStrike" spc="-1" smtClean="0">
                <a:latin typeface="Times New Roman"/>
              </a:rPr>
              <a:t>20</a:t>
            </a:fld>
            <a:endParaRPr lang="en-US" sz="1400" b="0" strike="noStrike" spc="-1">
              <a:latin typeface="Times New Roman"/>
            </a:endParaRPr>
          </a:p>
        </p:txBody>
      </p:sp>
    </p:spTree>
    <p:extLst>
      <p:ext uri="{BB962C8B-B14F-4D97-AF65-F5344CB8AC3E}">
        <p14:creationId xmlns:p14="http://schemas.microsoft.com/office/powerpoint/2010/main" val="870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17488" y="812800"/>
            <a:ext cx="7124700" cy="4008438"/>
          </a:xfrm>
        </p:spPr>
      </p:sp>
      <p:sp>
        <p:nvSpPr>
          <p:cNvPr id="3" name="Notizenplatzhalter 2"/>
          <p:cNvSpPr>
            <a:spLocks noGrp="1"/>
          </p:cNvSpPr>
          <p:nvPr>
            <p:ph type="body" idx="1"/>
          </p:nvPr>
        </p:nvSpPr>
        <p:spPr/>
        <p:txBody>
          <a:bodyPr/>
          <a:lstStyle/>
          <a:p>
            <a:r>
              <a:rPr lang="en-US" dirty="0"/>
              <a:t>1. </a:t>
            </a:r>
          </a:p>
        </p:txBody>
      </p:sp>
      <p:sp>
        <p:nvSpPr>
          <p:cNvPr id="4" name="Foliennummernplatzhalter 3"/>
          <p:cNvSpPr>
            <a:spLocks noGrp="1"/>
          </p:cNvSpPr>
          <p:nvPr>
            <p:ph type="sldNum"/>
          </p:nvPr>
        </p:nvSpPr>
        <p:spPr/>
        <p:txBody>
          <a:bodyPr/>
          <a:lstStyle/>
          <a:p>
            <a:pPr algn="r"/>
            <a:fld id="{4BF75F97-3E72-46EC-A158-D1016336B5E2}" type="slidenum">
              <a:rPr lang="en-US" sz="1400" b="0" strike="noStrike" spc="-1" smtClean="0">
                <a:latin typeface="Times New Roman"/>
              </a:rPr>
              <a:t>21</a:t>
            </a:fld>
            <a:endParaRPr lang="en-US" sz="1400" b="0" strike="noStrike" spc="-1">
              <a:latin typeface="Times New Roman"/>
            </a:endParaRPr>
          </a:p>
        </p:txBody>
      </p:sp>
    </p:spTree>
    <p:extLst>
      <p:ext uri="{BB962C8B-B14F-4D97-AF65-F5344CB8AC3E}">
        <p14:creationId xmlns:p14="http://schemas.microsoft.com/office/powerpoint/2010/main" val="499457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17488" y="812800"/>
            <a:ext cx="7124700" cy="4008438"/>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p:nvPr>
        </p:nvSpPr>
        <p:spPr/>
        <p:txBody>
          <a:bodyPr/>
          <a:lstStyle/>
          <a:p>
            <a:pPr algn="r"/>
            <a:fld id="{4BF75F97-3E72-46EC-A158-D1016336B5E2}" type="slidenum">
              <a:rPr lang="en-US" sz="1400" b="0" strike="noStrike" spc="-1" smtClean="0">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3114646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noRot="1" noChangeAspect="1"/>
          </p:cNvSpPr>
          <p:nvPr>
            <p:ph type="sldImg"/>
          </p:nvPr>
        </p:nvSpPr>
        <p:spPr>
          <a:xfrm>
            <a:off x="573088" y="1336675"/>
            <a:ext cx="6413500" cy="3608388"/>
          </a:xfrm>
          <a:prstGeom prst="rect">
            <a:avLst/>
          </a:prstGeom>
        </p:spPr>
      </p:sp>
      <p:sp>
        <p:nvSpPr>
          <p:cNvPr id="217" name="PlaceHolder 2"/>
          <p:cNvSpPr>
            <a:spLocks noGrp="1"/>
          </p:cNvSpPr>
          <p:nvPr>
            <p:ph type="body"/>
          </p:nvPr>
        </p:nvSpPr>
        <p:spPr>
          <a:xfrm>
            <a:off x="755640" y="5145120"/>
            <a:ext cx="6048000" cy="4209840"/>
          </a:xfrm>
          <a:prstGeom prst="rect">
            <a:avLst/>
          </a:prstGeom>
        </p:spPr>
        <p:txBody>
          <a:bodyPr>
            <a:noAutofit/>
          </a:bodyPr>
          <a:lstStyle/>
          <a:p>
            <a:pPr marL="216000" indent="-216000">
              <a:lnSpc>
                <a:spcPct val="100000"/>
              </a:lnSpc>
            </a:pPr>
            <a:endParaRPr lang="en-US" sz="2000" b="0" strike="noStrike" spc="-1" dirty="0">
              <a:latin typeface="Arial"/>
            </a:endParaRPr>
          </a:p>
        </p:txBody>
      </p:sp>
      <p:sp>
        <p:nvSpPr>
          <p:cNvPr id="218" name="TextShape 3"/>
          <p:cNvSpPr txBox="1"/>
          <p:nvPr/>
        </p:nvSpPr>
        <p:spPr>
          <a:xfrm>
            <a:off x="4281480" y="10155240"/>
            <a:ext cx="3276360" cy="536040"/>
          </a:xfrm>
          <a:prstGeom prst="rect">
            <a:avLst/>
          </a:prstGeom>
          <a:noFill/>
          <a:ln>
            <a:noFill/>
          </a:ln>
        </p:spPr>
        <p:txBody>
          <a:bodyPr anchor="b">
            <a:noAutofit/>
          </a:bodyPr>
          <a:lstStyle/>
          <a:p>
            <a:pPr algn="r">
              <a:lnSpc>
                <a:spcPct val="100000"/>
              </a:lnSpc>
            </a:pPr>
            <a:fld id="{D13B5ECE-3B6E-423F-9D24-050684064A42}" type="slidenum">
              <a:rPr lang="de-DE" sz="1200" b="0" strike="noStrike" spc="-1">
                <a:solidFill>
                  <a:srgbClr val="000000"/>
                </a:solidFill>
                <a:latin typeface="+mn-lt"/>
                <a:ea typeface="+mn-ea"/>
              </a:rPr>
              <a:t>4</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noRot="1" noChangeAspect="1"/>
          </p:cNvSpPr>
          <p:nvPr>
            <p:ph type="sldImg"/>
          </p:nvPr>
        </p:nvSpPr>
        <p:spPr>
          <a:xfrm>
            <a:off x="573088" y="1336675"/>
            <a:ext cx="6413500" cy="3608388"/>
          </a:xfrm>
          <a:prstGeom prst="rect">
            <a:avLst/>
          </a:prstGeom>
        </p:spPr>
      </p:sp>
      <p:sp>
        <p:nvSpPr>
          <p:cNvPr id="220" name="PlaceHolder 2"/>
          <p:cNvSpPr>
            <a:spLocks noGrp="1"/>
          </p:cNvSpPr>
          <p:nvPr>
            <p:ph type="body"/>
          </p:nvPr>
        </p:nvSpPr>
        <p:spPr>
          <a:xfrm>
            <a:off x="755640" y="5145120"/>
            <a:ext cx="6048000" cy="4209840"/>
          </a:xfrm>
          <a:prstGeom prst="rect">
            <a:avLst/>
          </a:prstGeom>
        </p:spPr>
        <p:txBody>
          <a:bodyPr>
            <a:noAutofit/>
          </a:bodyPr>
          <a:lstStyle/>
          <a:p>
            <a:pPr marL="216000" indent="-216000">
              <a:lnSpc>
                <a:spcPct val="100000"/>
              </a:lnSpc>
            </a:pPr>
            <a:endParaRPr lang="en-US" sz="2000" b="0" strike="noStrike" spc="-1" dirty="0">
              <a:latin typeface="Arial"/>
            </a:endParaRPr>
          </a:p>
        </p:txBody>
      </p:sp>
      <p:sp>
        <p:nvSpPr>
          <p:cNvPr id="221" name="TextShape 3"/>
          <p:cNvSpPr txBox="1"/>
          <p:nvPr/>
        </p:nvSpPr>
        <p:spPr>
          <a:xfrm>
            <a:off x="4281480" y="10155240"/>
            <a:ext cx="3276360" cy="536040"/>
          </a:xfrm>
          <a:prstGeom prst="rect">
            <a:avLst/>
          </a:prstGeom>
          <a:noFill/>
          <a:ln>
            <a:noFill/>
          </a:ln>
        </p:spPr>
        <p:txBody>
          <a:bodyPr anchor="b">
            <a:noAutofit/>
          </a:bodyPr>
          <a:lstStyle/>
          <a:p>
            <a:pPr algn="r">
              <a:lnSpc>
                <a:spcPct val="100000"/>
              </a:lnSpc>
            </a:pPr>
            <a:fld id="{CE64E6D4-935A-4E24-B1EE-EAAC4A35E6E7}" type="slidenum">
              <a:rPr lang="de-DE" sz="1200" b="0" strike="noStrike" spc="-1">
                <a:solidFill>
                  <a:srgbClr val="000000"/>
                </a:solidFill>
                <a:latin typeface="+mn-lt"/>
                <a:ea typeface="+mn-ea"/>
              </a:rPr>
              <a:t>5</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PlaceHolder 1"/>
          <p:cNvSpPr>
            <a:spLocks noGrp="1" noRot="1" noChangeAspect="1"/>
          </p:cNvSpPr>
          <p:nvPr>
            <p:ph type="sldImg"/>
          </p:nvPr>
        </p:nvSpPr>
        <p:spPr>
          <a:xfrm>
            <a:off x="573088" y="1336675"/>
            <a:ext cx="6413500" cy="3608388"/>
          </a:xfrm>
          <a:prstGeom prst="rect">
            <a:avLst/>
          </a:prstGeom>
        </p:spPr>
      </p:sp>
      <p:sp>
        <p:nvSpPr>
          <p:cNvPr id="223" name="PlaceHolder 2"/>
          <p:cNvSpPr>
            <a:spLocks noGrp="1"/>
          </p:cNvSpPr>
          <p:nvPr>
            <p:ph type="body"/>
          </p:nvPr>
        </p:nvSpPr>
        <p:spPr>
          <a:xfrm>
            <a:off x="755640" y="5145120"/>
            <a:ext cx="6048000" cy="4209840"/>
          </a:xfrm>
          <a:prstGeom prst="rect">
            <a:avLst/>
          </a:prstGeom>
        </p:spPr>
        <p:txBody>
          <a:bodyPr>
            <a:noAutofit/>
          </a:bodyPr>
          <a:lstStyle/>
          <a:p>
            <a:pPr marL="216000" indent="-216000">
              <a:lnSpc>
                <a:spcPct val="100000"/>
              </a:lnSpc>
            </a:pPr>
            <a:r>
              <a:rPr lang="tr-TR" sz="2000" b="0" strike="noStrike" spc="-1" dirty="0">
                <a:latin typeface="Arial"/>
              </a:rPr>
              <a:t>Since the source is really big file. Our computers were not able to run the code. So first we splitted 1 sdf file to 12 csv. And then  did mol2vec embedding. Also another difficulty was that when we creating the csv file, the code was running successfully done. But we could not see the csv file. Then with this comment on cmd </a:t>
            </a:r>
            <a:endParaRPr lang="en-US" sz="2000" b="0" strike="noStrike" spc="-1" dirty="0">
              <a:latin typeface="Arial"/>
            </a:endParaRPr>
          </a:p>
          <a:p>
            <a:pPr marL="216000" indent="-216000">
              <a:lnSpc>
                <a:spcPct val="100000"/>
              </a:lnSpc>
            </a:pPr>
            <a:r>
              <a:rPr lang="tr-TR" sz="2000" b="0" strike="noStrike" spc="-1" dirty="0">
                <a:latin typeface="Arial"/>
              </a:rPr>
              <a:t>‘</a:t>
            </a:r>
            <a:r>
              <a:rPr lang="en-US" sz="2000" b="0" strike="noStrike" spc="-1" dirty="0">
                <a:latin typeface="Arial"/>
              </a:rPr>
              <a:t>mol2vec </a:t>
            </a:r>
            <a:r>
              <a:rPr lang="en-US" sz="2000" b="0" strike="noStrike" spc="-1" dirty="0" err="1">
                <a:latin typeface="Arial"/>
              </a:rPr>
              <a:t>featurize</a:t>
            </a:r>
            <a:r>
              <a:rPr lang="en-US" sz="2000" b="0" strike="noStrike" spc="-1" dirty="0">
                <a:latin typeface="Arial"/>
              </a:rPr>
              <a:t> -</a:t>
            </a:r>
            <a:r>
              <a:rPr lang="en-US" sz="2000" b="0" strike="noStrike" spc="-1" dirty="0" err="1">
                <a:latin typeface="Arial"/>
              </a:rPr>
              <a:t>i</a:t>
            </a:r>
            <a:r>
              <a:rPr lang="en-US" sz="2000" b="0" strike="noStrike" spc="-1" dirty="0">
                <a:latin typeface="Arial"/>
              </a:rPr>
              <a:t> C:\\Users\\Ece\\Desktop\\MPML\\Compound_000000001_000500000.sdf -o C:\\Users\\Ece\\Desktop\\MPML\\mysdf2vec.csv -m C:\\Users\\Ece\\Desktop\\MPML\\model_300dim.pkl -r 1 --uncommon UNK</a:t>
            </a:r>
            <a:r>
              <a:rPr lang="tr-TR" sz="2000" b="0" strike="noStrike" spc="-1" dirty="0">
                <a:latin typeface="Arial"/>
              </a:rPr>
              <a:t>’</a:t>
            </a:r>
            <a:endParaRPr lang="en-US" sz="2000" b="0" strike="noStrike" spc="-1" dirty="0">
              <a:latin typeface="Arial"/>
            </a:endParaRPr>
          </a:p>
          <a:p>
            <a:pPr marL="216000" indent="-216000">
              <a:lnSpc>
                <a:spcPct val="100000"/>
              </a:lnSpc>
            </a:pPr>
            <a:endParaRPr lang="en-US" sz="2000" b="0" strike="noStrike" spc="-1" dirty="0">
              <a:latin typeface="Arial"/>
            </a:endParaRPr>
          </a:p>
          <a:p>
            <a:pPr marL="216000" indent="-216000">
              <a:lnSpc>
                <a:spcPct val="100000"/>
              </a:lnSpc>
            </a:pPr>
            <a:r>
              <a:rPr lang="tr-TR" sz="2000" b="0" strike="noStrike" spc="-1" dirty="0">
                <a:latin typeface="Arial"/>
              </a:rPr>
              <a:t>We were able to see the error in the back.</a:t>
            </a:r>
            <a:endParaRPr lang="en-US" sz="2000" b="0" strike="noStrike" spc="-1" dirty="0">
              <a:latin typeface="Arial"/>
            </a:endParaRPr>
          </a:p>
          <a:p>
            <a:pPr marL="216000" indent="-216000">
              <a:lnSpc>
                <a:spcPct val="100000"/>
              </a:lnSpc>
            </a:pPr>
            <a:endParaRPr lang="en-US" sz="2000" b="0" strike="noStrike" spc="-1" dirty="0">
              <a:latin typeface="Arial"/>
            </a:endParaRPr>
          </a:p>
          <a:p>
            <a:pPr marL="343080" indent="-342720">
              <a:lnSpc>
                <a:spcPct val="100000"/>
              </a:lnSpc>
              <a:buClr>
                <a:srgbClr val="000000"/>
              </a:buClr>
              <a:buFont typeface="StarSymbol"/>
              <a:buAutoNum type="arabicPeriod"/>
            </a:pPr>
            <a:r>
              <a:rPr lang="en-US" sz="2000" b="0" strike="noStrike" spc="-1" dirty="0">
                <a:latin typeface="Arial"/>
              </a:rPr>
              <a:t>Library dependencies with python version </a:t>
            </a:r>
          </a:p>
          <a:p>
            <a:pPr>
              <a:lnSpc>
                <a:spcPct val="100000"/>
              </a:lnSpc>
            </a:pPr>
            <a:r>
              <a:rPr lang="en-US" sz="2000" b="0" strike="noStrike" spc="-1" dirty="0">
                <a:latin typeface="Whitney"/>
              </a:rPr>
              <a:t>The Mol2Vec library have problem in recent Python/</a:t>
            </a:r>
            <a:r>
              <a:rPr lang="en-US" sz="2000" b="0" strike="noStrike" spc="-1" dirty="0" err="1">
                <a:latin typeface="Whitney"/>
              </a:rPr>
              <a:t>Numpy</a:t>
            </a:r>
            <a:r>
              <a:rPr lang="en-US" sz="2000" b="0" strike="noStrike" spc="-1" dirty="0">
                <a:latin typeface="Whitney"/>
              </a:rPr>
              <a:t> Setups (Python 3.8</a:t>
            </a:r>
            <a:r>
              <a:rPr lang="en-US" sz="2000" b="0" strike="noStrike" spc="-1" dirty="0">
                <a:solidFill>
                  <a:srgbClr val="DCDDDE"/>
                </a:solidFill>
                <a:latin typeface="Whitney"/>
              </a:rPr>
              <a:t>)</a:t>
            </a:r>
            <a:endParaRPr lang="en-US" sz="2000" b="0" strike="noStrike" spc="-1" dirty="0">
              <a:latin typeface="Arial"/>
            </a:endParaRPr>
          </a:p>
          <a:p>
            <a:pPr>
              <a:lnSpc>
                <a:spcPct val="100000"/>
              </a:lnSpc>
            </a:pPr>
            <a:r>
              <a:rPr lang="sv-SE" sz="2000" b="0" strike="noStrike" spc="-1" dirty="0">
                <a:solidFill>
                  <a:srgbClr val="666666"/>
                </a:solidFill>
                <a:latin typeface="Whitney"/>
              </a:rPr>
              <a:t>Solution :  pip install -Iv gensim==3.8.2</a:t>
            </a:r>
            <a:endParaRPr lang="en-US" sz="2000" b="0" strike="noStrike" spc="-1" dirty="0">
              <a:latin typeface="Arial"/>
            </a:endParaRPr>
          </a:p>
          <a:p>
            <a:pPr marL="343080" indent="-342720">
              <a:lnSpc>
                <a:spcPct val="100000"/>
              </a:lnSpc>
              <a:buClr>
                <a:srgbClr val="000000"/>
              </a:buClr>
              <a:buFont typeface="StarSymbol"/>
              <a:buAutoNum type="arabicPeriod"/>
            </a:pPr>
            <a:r>
              <a:rPr lang="en-US" sz="2000" b="0" strike="noStrike" spc="-1" dirty="0">
                <a:solidFill>
                  <a:srgbClr val="666666"/>
                </a:solidFill>
                <a:latin typeface="Whitney"/>
              </a:rPr>
              <a:t>Library dependencies with platform </a:t>
            </a:r>
            <a:endParaRPr lang="en-US" sz="2000" b="0" strike="noStrike" spc="-1" dirty="0">
              <a:latin typeface="Arial"/>
            </a:endParaRPr>
          </a:p>
          <a:p>
            <a:pPr>
              <a:lnSpc>
                <a:spcPct val="100000"/>
              </a:lnSpc>
            </a:pPr>
            <a:r>
              <a:rPr lang="en-US" sz="2000" b="0" strike="noStrike" spc="-1" dirty="0">
                <a:solidFill>
                  <a:srgbClr val="666666"/>
                </a:solidFill>
                <a:latin typeface="Whitney"/>
              </a:rPr>
              <a:t>Mol2Vec library has some problem with </a:t>
            </a:r>
            <a:r>
              <a:rPr lang="en-US" sz="2000" b="0" strike="noStrike" spc="-1" dirty="0" err="1">
                <a:solidFill>
                  <a:srgbClr val="666666"/>
                </a:solidFill>
                <a:latin typeface="Whitney"/>
              </a:rPr>
              <a:t>linux</a:t>
            </a:r>
            <a:r>
              <a:rPr lang="en-US" sz="2000" b="0" strike="noStrike" spc="-1" dirty="0">
                <a:solidFill>
                  <a:srgbClr val="666666"/>
                </a:solidFill>
                <a:latin typeface="Whitney"/>
              </a:rPr>
              <a:t> , work fine with windows</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de-DE" sz="1200" b="0" strike="noStrike" spc="-1" dirty="0" err="1">
                <a:solidFill>
                  <a:srgbClr val="000000"/>
                </a:solidFill>
                <a:latin typeface="Arial"/>
                <a:ea typeface="DejaVu Sans"/>
              </a:rPr>
              <a:t>Algorithm</a:t>
            </a:r>
            <a:r>
              <a:rPr lang="de-DE" sz="1200" b="0" strike="noStrike" spc="-1" dirty="0">
                <a:solidFill>
                  <a:srgbClr val="000000"/>
                </a:solidFill>
                <a:latin typeface="Arial"/>
                <a:ea typeface="DejaVu Sans"/>
              </a:rPr>
              <a:t> </a:t>
            </a:r>
            <a:r>
              <a:rPr lang="de-DE" sz="1200" b="0" strike="noStrike" spc="-1" dirty="0" err="1">
                <a:solidFill>
                  <a:srgbClr val="000000"/>
                </a:solidFill>
                <a:latin typeface="Arial"/>
                <a:ea typeface="DejaVu Sans"/>
              </a:rPr>
              <a:t>level</a:t>
            </a:r>
            <a:r>
              <a:rPr lang="tr-TR" sz="1200" b="0" strike="noStrike" spc="-1" dirty="0">
                <a:solidFill>
                  <a:srgbClr val="000000"/>
                </a:solidFill>
                <a:latin typeface="Arial"/>
                <a:ea typeface="DejaVu Sans"/>
              </a:rPr>
              <a:t>: To understand dendrogram, K medoid algotihms</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tabLst>
                <a:tab pos="0" algn="l"/>
              </a:tabLst>
            </a:pPr>
            <a:r>
              <a:rPr lang="tr-TR" sz="2000" b="0" strike="noStrike" spc="-1" dirty="0">
                <a:solidFill>
                  <a:srgbClr val="000000"/>
                </a:solidFill>
                <a:latin typeface="Arial"/>
                <a:ea typeface="DejaVu Sans"/>
              </a:rPr>
              <a:t>M</a:t>
            </a:r>
            <a:r>
              <a:rPr lang="en-US" sz="2000" b="0" strike="noStrike" spc="-1" dirty="0" err="1">
                <a:solidFill>
                  <a:srgbClr val="000000"/>
                </a:solidFill>
                <a:latin typeface="Arial"/>
                <a:ea typeface="DejaVu Sans"/>
              </a:rPr>
              <a:t>isunderstandings</a:t>
            </a:r>
            <a:r>
              <a:rPr lang="en-US" sz="2000" b="0" strike="noStrike" spc="-1" dirty="0">
                <a:solidFill>
                  <a:srgbClr val="000000"/>
                </a:solidFill>
                <a:latin typeface="Arial"/>
                <a:ea typeface="DejaVu Sans"/>
              </a:rPr>
              <a:t> within the group</a:t>
            </a:r>
            <a:r>
              <a:rPr lang="tr-TR" sz="2000" b="0" strike="noStrike" spc="-1" dirty="0">
                <a:solidFill>
                  <a:srgbClr val="000000"/>
                </a:solidFill>
                <a:latin typeface="Arial"/>
                <a:ea typeface="DejaVu Sans"/>
              </a:rPr>
              <a:t>: another challenge for us as a group, commınication with eachothers</a:t>
            </a:r>
            <a:endParaRPr lang="en-US" sz="2000" b="0" strike="noStrike" spc="-1" dirty="0">
              <a:latin typeface="Arial"/>
            </a:endParaRPr>
          </a:p>
          <a:p>
            <a:pPr>
              <a:lnSpc>
                <a:spcPct val="100000"/>
              </a:lnSpc>
              <a:tabLst>
                <a:tab pos="0" algn="l"/>
              </a:tabLst>
            </a:pPr>
            <a:endParaRPr lang="en-US" sz="2000" b="0" strike="noStrike" spc="-1" dirty="0">
              <a:latin typeface="Arial"/>
            </a:endParaRPr>
          </a:p>
        </p:txBody>
      </p:sp>
      <p:sp>
        <p:nvSpPr>
          <p:cNvPr id="224" name="TextShape 3"/>
          <p:cNvSpPr txBox="1"/>
          <p:nvPr/>
        </p:nvSpPr>
        <p:spPr>
          <a:xfrm>
            <a:off x="4281480" y="10155240"/>
            <a:ext cx="3276360" cy="536040"/>
          </a:xfrm>
          <a:prstGeom prst="rect">
            <a:avLst/>
          </a:prstGeom>
          <a:noFill/>
          <a:ln>
            <a:noFill/>
          </a:ln>
        </p:spPr>
        <p:txBody>
          <a:bodyPr anchor="b">
            <a:noAutofit/>
          </a:bodyPr>
          <a:lstStyle/>
          <a:p>
            <a:pPr algn="r">
              <a:lnSpc>
                <a:spcPct val="100000"/>
              </a:lnSpc>
            </a:pPr>
            <a:fld id="{022AC756-9A03-4041-97FB-1EC4857533A6}" type="slidenum">
              <a:rPr lang="de-DE" sz="1200" b="0" strike="noStrike" spc="-1">
                <a:latin typeface="Times New Roman"/>
              </a:rPr>
              <a:t>6</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noRot="1" noChangeAspect="1"/>
          </p:cNvSpPr>
          <p:nvPr>
            <p:ph type="sldImg"/>
          </p:nvPr>
        </p:nvSpPr>
        <p:spPr>
          <a:xfrm>
            <a:off x="573088" y="1336675"/>
            <a:ext cx="6413500" cy="3608388"/>
          </a:xfrm>
          <a:prstGeom prst="rect">
            <a:avLst/>
          </a:prstGeom>
        </p:spPr>
      </p:sp>
      <p:sp>
        <p:nvSpPr>
          <p:cNvPr id="226" name="PlaceHolder 2"/>
          <p:cNvSpPr>
            <a:spLocks noGrp="1"/>
          </p:cNvSpPr>
          <p:nvPr>
            <p:ph type="body"/>
          </p:nvPr>
        </p:nvSpPr>
        <p:spPr>
          <a:xfrm>
            <a:off x="755640" y="5145120"/>
            <a:ext cx="6048000" cy="4209840"/>
          </a:xfrm>
          <a:prstGeom prst="rect">
            <a:avLst/>
          </a:prstGeom>
        </p:spPr>
        <p:txBody>
          <a:bodyPr>
            <a:noAutofit/>
          </a:bodyPr>
          <a:lstStyle/>
          <a:p>
            <a:pPr marL="216000" indent="-216000">
              <a:lnSpc>
                <a:spcPct val="100000"/>
              </a:lnSpc>
            </a:pPr>
            <a:r>
              <a:rPr lang="en-US" sz="2000" b="0" strike="noStrike" spc="-1" dirty="0">
                <a:latin typeface="Arial"/>
              </a:rPr>
              <a:t> </a:t>
            </a:r>
          </a:p>
          <a:p>
            <a:pPr marL="216000" indent="-216000">
              <a:lnSpc>
                <a:spcPct val="100000"/>
              </a:lnSpc>
            </a:pPr>
            <a:endParaRPr lang="en-US" sz="2000" b="0" strike="noStrike" spc="-1" dirty="0">
              <a:latin typeface="Arial"/>
            </a:endParaRPr>
          </a:p>
          <a:p>
            <a:pPr marL="216000" indent="-216000">
              <a:lnSpc>
                <a:spcPct val="100000"/>
              </a:lnSpc>
            </a:pPr>
            <a:endParaRPr lang="en-US" sz="2000" b="0" strike="noStrike" spc="-1" dirty="0">
              <a:latin typeface="Arial"/>
            </a:endParaRPr>
          </a:p>
          <a:p>
            <a:pPr marL="216000" indent="-216000">
              <a:lnSpc>
                <a:spcPct val="100000"/>
              </a:lnSpc>
            </a:pPr>
            <a:endParaRPr lang="en-US" sz="2000" b="0" strike="noStrike" spc="-1" dirty="0">
              <a:latin typeface="Arial"/>
            </a:endParaRPr>
          </a:p>
        </p:txBody>
      </p:sp>
      <p:sp>
        <p:nvSpPr>
          <p:cNvPr id="227" name="TextShape 3"/>
          <p:cNvSpPr txBox="1"/>
          <p:nvPr/>
        </p:nvSpPr>
        <p:spPr>
          <a:xfrm>
            <a:off x="4281480" y="10155240"/>
            <a:ext cx="3276360" cy="536040"/>
          </a:xfrm>
          <a:prstGeom prst="rect">
            <a:avLst/>
          </a:prstGeom>
          <a:noFill/>
          <a:ln>
            <a:noFill/>
          </a:ln>
        </p:spPr>
        <p:txBody>
          <a:bodyPr anchor="b">
            <a:noAutofit/>
          </a:bodyPr>
          <a:lstStyle/>
          <a:p>
            <a:pPr algn="r">
              <a:lnSpc>
                <a:spcPct val="100000"/>
              </a:lnSpc>
            </a:pPr>
            <a:fld id="{3883BCA5-BB3B-4880-A0ED-F364F15E4838}" type="slidenum">
              <a:rPr lang="de-DE" sz="1200" b="0" strike="noStrike" spc="-1">
                <a:solidFill>
                  <a:srgbClr val="000000"/>
                </a:solidFill>
                <a:latin typeface="+mn-lt"/>
                <a:ea typeface="+mn-ea"/>
              </a:rPr>
              <a:t>7</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noRot="1" noChangeAspect="1"/>
          </p:cNvSpPr>
          <p:nvPr>
            <p:ph type="sldImg"/>
          </p:nvPr>
        </p:nvSpPr>
        <p:spPr>
          <a:xfrm>
            <a:off x="573088" y="1336675"/>
            <a:ext cx="6413500" cy="3608388"/>
          </a:xfrm>
          <a:prstGeom prst="rect">
            <a:avLst/>
          </a:prstGeom>
        </p:spPr>
      </p:sp>
      <p:sp>
        <p:nvSpPr>
          <p:cNvPr id="229" name="PlaceHolder 2"/>
          <p:cNvSpPr>
            <a:spLocks noGrp="1"/>
          </p:cNvSpPr>
          <p:nvPr>
            <p:ph type="body"/>
          </p:nvPr>
        </p:nvSpPr>
        <p:spPr>
          <a:xfrm>
            <a:off x="755640" y="5145120"/>
            <a:ext cx="6048000" cy="4209840"/>
          </a:xfrm>
          <a:prstGeom prst="rect">
            <a:avLst/>
          </a:prstGeom>
        </p:spPr>
        <p:txBody>
          <a:bodyPr>
            <a:noAutofit/>
          </a:bodyPr>
          <a:lstStyle/>
          <a:p>
            <a:pPr marL="216000" indent="-216000">
              <a:lnSpc>
                <a:spcPct val="100000"/>
              </a:lnSpc>
            </a:pPr>
            <a:r>
              <a:rPr lang="en-US" sz="2000" b="0" strike="noStrike" spc="-1" dirty="0">
                <a:latin typeface="Arial"/>
              </a:rPr>
              <a:t>From task 1 , we obtain </a:t>
            </a:r>
            <a:r>
              <a:rPr lang="en-US" sz="2000" b="0" strike="noStrike" spc="-1" dirty="0" err="1">
                <a:latin typeface="Arial"/>
              </a:rPr>
              <a:t>cvs</a:t>
            </a:r>
            <a:r>
              <a:rPr lang="en-US" sz="2000" b="0" strike="noStrike" spc="-1" dirty="0">
                <a:latin typeface="Arial"/>
              </a:rPr>
              <a:t> files, each csv file contain 300 </a:t>
            </a:r>
            <a:r>
              <a:rPr lang="en-US" sz="2000" b="0" strike="noStrike" spc="-1" dirty="0" err="1">
                <a:latin typeface="Arial"/>
              </a:rPr>
              <a:t>dimention</a:t>
            </a:r>
            <a:r>
              <a:rPr lang="en-US" sz="2000" b="0" strike="noStrike" spc="-1" dirty="0">
                <a:latin typeface="Arial"/>
              </a:rPr>
              <a:t> vector and some other information. We use that 300dimention vector as a dataset. Now we need to cluster the dataset. </a:t>
            </a:r>
          </a:p>
          <a:p>
            <a:pPr marL="216000" indent="-216000">
              <a:lnSpc>
                <a:spcPct val="100000"/>
              </a:lnSpc>
            </a:pPr>
            <a:r>
              <a:rPr lang="en-US" sz="3200" b="1" dirty="0"/>
              <a:t>Agglomerative clustering</a:t>
            </a:r>
            <a:r>
              <a:rPr lang="en-US" sz="3200" dirty="0"/>
              <a:t> , this uses a bottom-up approach, where at first  each data point consider as a </a:t>
            </a:r>
            <a:r>
              <a:rPr lang="en-US" sz="3200" b="1" dirty="0"/>
              <a:t>cluster</a:t>
            </a:r>
            <a:r>
              <a:rPr lang="en-US" sz="3200" dirty="0"/>
              <a:t>. Two most similar cluster merge together at each step.   </a:t>
            </a:r>
          </a:p>
          <a:p>
            <a:pPr marL="216000" indent="-216000">
              <a:lnSpc>
                <a:spcPct val="100000"/>
              </a:lnSpc>
            </a:pPr>
            <a:r>
              <a:rPr lang="en-US" sz="3200" b="0" strike="noStrike" spc="-1" dirty="0">
                <a:latin typeface="Arial"/>
              </a:rPr>
              <a:t>To represent </a:t>
            </a:r>
            <a:r>
              <a:rPr lang="en-US" sz="2000" dirty="0"/>
              <a:t>Hierarchical Clustering here used Dendrogram.</a:t>
            </a:r>
            <a:endParaRPr lang="en-US" sz="2000" b="0" strike="noStrike" spc="-1" dirty="0">
              <a:latin typeface="Arial"/>
            </a:endParaRPr>
          </a:p>
          <a:p>
            <a:pPr marL="216000" indent="-216000">
              <a:lnSpc>
                <a:spcPct val="100000"/>
              </a:lnSpc>
            </a:pPr>
            <a:endParaRPr lang="en-US" sz="2000" b="0" strike="noStrike" spc="-1" dirty="0">
              <a:latin typeface="Arial"/>
            </a:endParaRPr>
          </a:p>
        </p:txBody>
      </p:sp>
      <p:sp>
        <p:nvSpPr>
          <p:cNvPr id="230" name="TextShape 3"/>
          <p:cNvSpPr txBox="1"/>
          <p:nvPr/>
        </p:nvSpPr>
        <p:spPr>
          <a:xfrm>
            <a:off x="4281480" y="10155240"/>
            <a:ext cx="3276360" cy="536040"/>
          </a:xfrm>
          <a:prstGeom prst="rect">
            <a:avLst/>
          </a:prstGeom>
          <a:noFill/>
          <a:ln>
            <a:noFill/>
          </a:ln>
        </p:spPr>
        <p:txBody>
          <a:bodyPr anchor="b">
            <a:noAutofit/>
          </a:bodyPr>
          <a:lstStyle/>
          <a:p>
            <a:pPr algn="r">
              <a:lnSpc>
                <a:spcPct val="100000"/>
              </a:lnSpc>
            </a:pPr>
            <a:fld id="{87D9A35D-DBC8-4D1D-A273-810E77E08018}" type="slidenum">
              <a:rPr lang="de-DE" sz="1200" b="0" strike="noStrike" spc="-1">
                <a:solidFill>
                  <a:srgbClr val="000000"/>
                </a:solidFill>
                <a:latin typeface="+mn-lt"/>
                <a:ea typeface="+mn-ea"/>
              </a:rPr>
              <a:t>8</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noRot="1" noChangeAspect="1"/>
          </p:cNvSpPr>
          <p:nvPr>
            <p:ph type="sldImg"/>
          </p:nvPr>
        </p:nvSpPr>
        <p:spPr>
          <a:xfrm>
            <a:off x="573088" y="1336675"/>
            <a:ext cx="6413500" cy="3608388"/>
          </a:xfrm>
          <a:prstGeom prst="rect">
            <a:avLst/>
          </a:prstGeom>
        </p:spPr>
      </p:sp>
      <p:sp>
        <p:nvSpPr>
          <p:cNvPr id="232" name="PlaceHolder 2"/>
          <p:cNvSpPr>
            <a:spLocks noGrp="1"/>
          </p:cNvSpPr>
          <p:nvPr>
            <p:ph type="body"/>
          </p:nvPr>
        </p:nvSpPr>
        <p:spPr>
          <a:xfrm>
            <a:off x="755640" y="5145120"/>
            <a:ext cx="6048000" cy="4209840"/>
          </a:xfrm>
          <a:prstGeom prst="rect">
            <a:avLst/>
          </a:prstGeom>
        </p:spPr>
        <p:txBody>
          <a:bodyPr>
            <a:noAutofit/>
          </a:bodyPr>
          <a:lstStyle/>
          <a:p>
            <a:pPr marL="285840" indent="-285480">
              <a:lnSpc>
                <a:spcPct val="100000"/>
              </a:lnSpc>
              <a:spcBef>
                <a:spcPts val="1417"/>
              </a:spcBef>
              <a:buClr>
                <a:srgbClr val="000000"/>
              </a:buClr>
              <a:buSzPct val="45000"/>
              <a:buFont typeface="Arial"/>
              <a:buChar char="•"/>
            </a:pPr>
            <a:r>
              <a:rPr lang="de-DE" sz="1200" b="0" strike="noStrike" spc="-1" dirty="0">
                <a:latin typeface="Arial"/>
              </a:rPr>
              <a:t>This </a:t>
            </a:r>
            <a:r>
              <a:rPr lang="de-DE" sz="1200" b="0" strike="noStrike" spc="-1" dirty="0" err="1">
                <a:latin typeface="Arial"/>
              </a:rPr>
              <a:t>is</a:t>
            </a:r>
            <a:r>
              <a:rPr lang="de-DE" sz="1200" b="0" strike="noStrike" spc="-1" dirty="0">
                <a:latin typeface="Arial"/>
              </a:rPr>
              <a:t> </a:t>
            </a:r>
            <a:r>
              <a:rPr lang="de-DE" sz="1200" b="0" strike="noStrike" spc="-1" dirty="0" err="1">
                <a:latin typeface="Arial"/>
              </a:rPr>
              <a:t>the</a:t>
            </a:r>
            <a:r>
              <a:rPr lang="de-DE" sz="1200" b="0" strike="noStrike" spc="-1" dirty="0">
                <a:latin typeface="Arial"/>
              </a:rPr>
              <a:t> </a:t>
            </a:r>
            <a:r>
              <a:rPr lang="de-DE" sz="1200" b="0" strike="noStrike" spc="-1" dirty="0" err="1">
                <a:latin typeface="Arial"/>
              </a:rPr>
              <a:t>output</a:t>
            </a:r>
            <a:r>
              <a:rPr lang="de-DE" sz="1200" b="0" strike="noStrike" spc="-1" dirty="0">
                <a:latin typeface="Arial"/>
              </a:rPr>
              <a:t> </a:t>
            </a:r>
            <a:r>
              <a:rPr lang="de-DE" sz="1200" b="0" strike="noStrike" spc="-1" dirty="0" err="1">
                <a:latin typeface="Arial"/>
              </a:rPr>
              <a:t>from</a:t>
            </a:r>
            <a:r>
              <a:rPr lang="de-DE" sz="1200" b="0" strike="noStrike" spc="-1" dirty="0">
                <a:latin typeface="Arial"/>
              </a:rPr>
              <a:t> </a:t>
            </a:r>
            <a:r>
              <a:rPr lang="de-DE" sz="1200" b="0" strike="noStrike" spc="-1" dirty="0" err="1">
                <a:latin typeface="Arial"/>
              </a:rPr>
              <a:t>task</a:t>
            </a:r>
            <a:r>
              <a:rPr lang="de-DE" sz="1200" b="0" strike="noStrike" spc="-1" dirty="0">
                <a:latin typeface="Arial"/>
              </a:rPr>
              <a:t> 2, Here  5000 compounds </a:t>
            </a:r>
            <a:r>
              <a:rPr lang="de-DE" sz="1200" b="0" strike="noStrike" spc="-1" dirty="0" err="1">
                <a:latin typeface="Arial"/>
              </a:rPr>
              <a:t>use</a:t>
            </a:r>
            <a:r>
              <a:rPr lang="de-DE" sz="1200" b="0" strike="noStrike" spc="-1" dirty="0">
                <a:latin typeface="Arial"/>
              </a:rPr>
              <a:t> </a:t>
            </a:r>
            <a:endParaRPr lang="en-US" sz="1200" b="0" strike="noStrike" spc="-1" dirty="0">
              <a:latin typeface="Arial"/>
            </a:endParaRPr>
          </a:p>
        </p:txBody>
      </p:sp>
      <p:sp>
        <p:nvSpPr>
          <p:cNvPr id="233" name="TextShape 3"/>
          <p:cNvSpPr txBox="1"/>
          <p:nvPr/>
        </p:nvSpPr>
        <p:spPr>
          <a:xfrm>
            <a:off x="4281480" y="10155240"/>
            <a:ext cx="3276360" cy="536040"/>
          </a:xfrm>
          <a:prstGeom prst="rect">
            <a:avLst/>
          </a:prstGeom>
          <a:noFill/>
          <a:ln>
            <a:noFill/>
          </a:ln>
        </p:spPr>
        <p:txBody>
          <a:bodyPr anchor="b">
            <a:noAutofit/>
          </a:bodyPr>
          <a:lstStyle/>
          <a:p>
            <a:pPr algn="r">
              <a:lnSpc>
                <a:spcPct val="100000"/>
              </a:lnSpc>
            </a:pPr>
            <a:fld id="{4BA01324-74E1-4B6D-A6B6-46D39C759C4E}" type="slidenum">
              <a:rPr lang="de-DE" sz="1200" b="0" strike="noStrike" spc="-1">
                <a:solidFill>
                  <a:srgbClr val="000000"/>
                </a:solidFill>
                <a:latin typeface="+mn-lt"/>
                <a:ea typeface="+mn-ea"/>
              </a:rPr>
              <a:t>9</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17488" y="812800"/>
            <a:ext cx="7124700" cy="4008438"/>
          </a:xfrm>
        </p:spPr>
      </p:sp>
      <p:sp>
        <p:nvSpPr>
          <p:cNvPr id="3" name="Notizenplatzhalter 2"/>
          <p:cNvSpPr>
            <a:spLocks noGrp="1"/>
          </p:cNvSpPr>
          <p:nvPr>
            <p:ph type="body" idx="1"/>
          </p:nvPr>
        </p:nvSpPr>
        <p:spPr/>
        <p:txBody>
          <a:bodyPr/>
          <a:lstStyle/>
          <a:p>
            <a:r>
              <a:rPr lang="en-US" dirty="0"/>
              <a:t>Now we have dendrogram, we have to find medoid for faster search. First we thought that will be very easy, when we get cluster item, using distance matrix we will find medoid. But reality is not like that. This task has 4 subtask. </a:t>
            </a:r>
          </a:p>
          <a:p>
            <a:r>
              <a:rPr lang="en-US" dirty="0"/>
              <a:t>Now to having a tree, are we done yet? We need not compare with all. We will compare with representative. That is medoid. </a:t>
            </a:r>
          </a:p>
          <a:p>
            <a:pPr marL="228600" indent="-228600">
              <a:buAutoNum type="arabicPeriod"/>
            </a:pPr>
            <a:r>
              <a:rPr lang="en-US" dirty="0"/>
              <a:t>Cut the dendrogram at some distance level, </a:t>
            </a:r>
          </a:p>
          <a:p>
            <a:pPr marL="0" indent="0">
              <a:buNone/>
            </a:pPr>
            <a:r>
              <a:rPr lang="en-US" dirty="0"/>
              <a:t>	- visually we can cut the dendrogram, challenge was how to implement it</a:t>
            </a:r>
          </a:p>
          <a:p>
            <a:pPr marL="0" indent="0">
              <a:buNone/>
            </a:pPr>
            <a:r>
              <a:rPr lang="en-US" dirty="0"/>
              <a:t>-	- then  found linkage matrix is our input</a:t>
            </a:r>
          </a:p>
          <a:p>
            <a:pPr marL="0" indent="0">
              <a:buNone/>
            </a:pPr>
            <a:r>
              <a:rPr lang="en-US" dirty="0"/>
              <a:t>	- linkage matrix – which contain information of children node used for cluster, at which distance point and how many compound available in this cluster</a:t>
            </a:r>
          </a:p>
          <a:p>
            <a:pPr marL="0" indent="0">
              <a:buNone/>
            </a:pPr>
            <a:r>
              <a:rPr lang="en-US" dirty="0"/>
              <a:t>	- we decide to cut it at joining point</a:t>
            </a:r>
          </a:p>
          <a:p>
            <a:pPr marL="228600" indent="-228600">
              <a:buAutoNum type="arabicPeriod"/>
            </a:pPr>
            <a:r>
              <a:rPr lang="en-US" dirty="0"/>
              <a:t>Retrieve clusters from each cut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We cut the dendrogram from bottom to top, so same cluster found in many cut. We calculate medoid for one cluster one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when we have only two compound, we skip medoid calculation for that cluster also</a:t>
            </a:r>
          </a:p>
          <a:p>
            <a:pPr marL="685800" lvl="1" indent="-228600">
              <a:buAutoNum type="arabicPeriod"/>
            </a:pPr>
            <a:endParaRPr lang="en-US" dirty="0"/>
          </a:p>
          <a:p>
            <a:pPr marL="228600" indent="-228600">
              <a:buAutoNum type="arabicPeriod"/>
            </a:pPr>
            <a:r>
              <a:rPr lang="en-US" dirty="0"/>
              <a:t>Find the medoid of the cluster</a:t>
            </a:r>
          </a:p>
          <a:p>
            <a:r>
              <a:rPr lang="en-US" dirty="0"/>
              <a:t>	Now what is medoid? – In a cluster we have multiple points. it has the smallest average dissimilarity to all other points in that cluster .</a:t>
            </a:r>
          </a:p>
          <a:p>
            <a:r>
              <a:rPr lang="tr-TR" sz="1200" b="0" strike="noStrike" spc="-1" dirty="0">
                <a:latin typeface="Arial"/>
              </a:rPr>
              <a:t>We used euclidean distance. </a:t>
            </a:r>
            <a:endParaRPr lang="en-US" dirty="0"/>
          </a:p>
          <a:p>
            <a:pPr marL="228600" indent="-228600">
              <a:buAutoNum type="arabicPeriod"/>
            </a:pPr>
            <a:endParaRPr lang="en-US" dirty="0"/>
          </a:p>
          <a:p>
            <a:pPr marL="228600" indent="-228600">
              <a:buAutoNum type="arabicPeriod"/>
            </a:pPr>
            <a:r>
              <a:rPr lang="en-US" dirty="0"/>
              <a:t>Construct a Tree as dendrogram </a:t>
            </a:r>
            <a:r>
              <a:rPr lang="en-US" sz="1200" dirty="0"/>
              <a:t>Hierarchy, where node value is medoid</a:t>
            </a:r>
            <a:endParaRPr lang="en-US" dirty="0"/>
          </a:p>
          <a:p>
            <a:pPr marL="228600" indent="-228600">
              <a:buAutoNum type="arabicPeriod"/>
            </a:pPr>
            <a:endParaRPr lang="en-US" dirty="0"/>
          </a:p>
        </p:txBody>
      </p:sp>
      <p:sp>
        <p:nvSpPr>
          <p:cNvPr id="4" name="Foliennummernplatzhalter 3"/>
          <p:cNvSpPr>
            <a:spLocks noGrp="1"/>
          </p:cNvSpPr>
          <p:nvPr>
            <p:ph type="sldNum"/>
          </p:nvPr>
        </p:nvSpPr>
        <p:spPr/>
        <p:txBody>
          <a:bodyPr/>
          <a:lstStyle/>
          <a:p>
            <a:pPr algn="r"/>
            <a:fld id="{4BF75F97-3E72-46EC-A158-D1016336B5E2}" type="slidenum">
              <a:rPr lang="en-US" sz="1400" b="0" strike="noStrike" spc="-1" smtClean="0">
                <a:latin typeface="Times New Roman"/>
              </a:rPr>
              <a:t>10</a:t>
            </a:fld>
            <a:endParaRPr lang="en-US" sz="1400" b="0" strike="noStrike" spc="-1">
              <a:latin typeface="Times New Roman"/>
            </a:endParaRPr>
          </a:p>
        </p:txBody>
      </p:sp>
    </p:spTree>
    <p:extLst>
      <p:ext uri="{BB962C8B-B14F-4D97-AF65-F5344CB8AC3E}">
        <p14:creationId xmlns:p14="http://schemas.microsoft.com/office/powerpoint/2010/main" val="4116021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26" name="PlaceHolder 2"/>
          <p:cNvSpPr>
            <a:spLocks noGrp="1"/>
          </p:cNvSpPr>
          <p:nvPr>
            <p:ph type="body"/>
          </p:nvPr>
        </p:nvSpPr>
        <p:spPr>
          <a:xfrm>
            <a:off x="576000" y="1516320"/>
            <a:ext cx="505872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27" name="PlaceHolder 3"/>
          <p:cNvSpPr>
            <a:spLocks noGrp="1"/>
          </p:cNvSpPr>
          <p:nvPr>
            <p:ph type="body"/>
          </p:nvPr>
        </p:nvSpPr>
        <p:spPr>
          <a:xfrm>
            <a:off x="576000" y="3479040"/>
            <a:ext cx="5058720" cy="179208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29" name="PlaceHolder 2"/>
          <p:cNvSpPr>
            <a:spLocks noGrp="1"/>
          </p:cNvSpPr>
          <p:nvPr>
            <p:ph type="body"/>
          </p:nvPr>
        </p:nvSpPr>
        <p:spPr>
          <a:xfrm>
            <a:off x="576000" y="151632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0" name="PlaceHolder 3"/>
          <p:cNvSpPr>
            <a:spLocks noGrp="1"/>
          </p:cNvSpPr>
          <p:nvPr>
            <p:ph type="body"/>
          </p:nvPr>
        </p:nvSpPr>
        <p:spPr>
          <a:xfrm>
            <a:off x="3168360" y="151632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1" name="PlaceHolder 4"/>
          <p:cNvSpPr>
            <a:spLocks noGrp="1"/>
          </p:cNvSpPr>
          <p:nvPr>
            <p:ph type="body"/>
          </p:nvPr>
        </p:nvSpPr>
        <p:spPr>
          <a:xfrm>
            <a:off x="576000" y="347904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2" name="PlaceHolder 5"/>
          <p:cNvSpPr>
            <a:spLocks noGrp="1"/>
          </p:cNvSpPr>
          <p:nvPr>
            <p:ph type="body"/>
          </p:nvPr>
        </p:nvSpPr>
        <p:spPr>
          <a:xfrm>
            <a:off x="3168360" y="347904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34" name="PlaceHolder 2"/>
          <p:cNvSpPr>
            <a:spLocks noGrp="1"/>
          </p:cNvSpPr>
          <p:nvPr>
            <p:ph type="body"/>
          </p:nvPr>
        </p:nvSpPr>
        <p:spPr>
          <a:xfrm>
            <a:off x="576000" y="1516320"/>
            <a:ext cx="162864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5" name="PlaceHolder 3"/>
          <p:cNvSpPr>
            <a:spLocks noGrp="1"/>
          </p:cNvSpPr>
          <p:nvPr>
            <p:ph type="body"/>
          </p:nvPr>
        </p:nvSpPr>
        <p:spPr>
          <a:xfrm>
            <a:off x="2286360" y="1516320"/>
            <a:ext cx="162864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6" name="PlaceHolder 4"/>
          <p:cNvSpPr>
            <a:spLocks noGrp="1"/>
          </p:cNvSpPr>
          <p:nvPr>
            <p:ph type="body"/>
          </p:nvPr>
        </p:nvSpPr>
        <p:spPr>
          <a:xfrm>
            <a:off x="3997080" y="1516320"/>
            <a:ext cx="162864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7" name="PlaceHolder 5"/>
          <p:cNvSpPr>
            <a:spLocks noGrp="1"/>
          </p:cNvSpPr>
          <p:nvPr>
            <p:ph type="body"/>
          </p:nvPr>
        </p:nvSpPr>
        <p:spPr>
          <a:xfrm>
            <a:off x="576000" y="3479040"/>
            <a:ext cx="162864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8" name="PlaceHolder 6"/>
          <p:cNvSpPr>
            <a:spLocks noGrp="1"/>
          </p:cNvSpPr>
          <p:nvPr>
            <p:ph type="body"/>
          </p:nvPr>
        </p:nvSpPr>
        <p:spPr>
          <a:xfrm>
            <a:off x="2286360" y="3479040"/>
            <a:ext cx="162864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39" name="PlaceHolder 7"/>
          <p:cNvSpPr>
            <a:spLocks noGrp="1"/>
          </p:cNvSpPr>
          <p:nvPr>
            <p:ph type="body"/>
          </p:nvPr>
        </p:nvSpPr>
        <p:spPr>
          <a:xfrm>
            <a:off x="3997080" y="3479040"/>
            <a:ext cx="1628640" cy="179208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46" name="PlaceHolder 2"/>
          <p:cNvSpPr>
            <a:spLocks noGrp="1"/>
          </p:cNvSpPr>
          <p:nvPr>
            <p:ph type="subTitle"/>
          </p:nvPr>
        </p:nvSpPr>
        <p:spPr>
          <a:xfrm>
            <a:off x="576000" y="1516320"/>
            <a:ext cx="5058720" cy="37576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48" name="PlaceHolder 2"/>
          <p:cNvSpPr>
            <a:spLocks noGrp="1"/>
          </p:cNvSpPr>
          <p:nvPr>
            <p:ph type="body"/>
          </p:nvPr>
        </p:nvSpPr>
        <p:spPr>
          <a:xfrm>
            <a:off x="576000" y="1516320"/>
            <a:ext cx="5058720" cy="375768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50" name="PlaceHolder 2"/>
          <p:cNvSpPr>
            <a:spLocks noGrp="1"/>
          </p:cNvSpPr>
          <p:nvPr>
            <p:ph type="body"/>
          </p:nvPr>
        </p:nvSpPr>
        <p:spPr>
          <a:xfrm>
            <a:off x="576000" y="1516320"/>
            <a:ext cx="2468520" cy="37576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51" name="PlaceHolder 3"/>
          <p:cNvSpPr>
            <a:spLocks noGrp="1"/>
          </p:cNvSpPr>
          <p:nvPr>
            <p:ph type="body"/>
          </p:nvPr>
        </p:nvSpPr>
        <p:spPr>
          <a:xfrm>
            <a:off x="3168360" y="1516320"/>
            <a:ext cx="2468520" cy="375768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76000" y="258480"/>
            <a:ext cx="10367280" cy="50140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55" name="PlaceHolder 2"/>
          <p:cNvSpPr>
            <a:spLocks noGrp="1"/>
          </p:cNvSpPr>
          <p:nvPr>
            <p:ph type="body"/>
          </p:nvPr>
        </p:nvSpPr>
        <p:spPr>
          <a:xfrm>
            <a:off x="576000" y="151632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56" name="PlaceHolder 3"/>
          <p:cNvSpPr>
            <a:spLocks noGrp="1"/>
          </p:cNvSpPr>
          <p:nvPr>
            <p:ph type="body"/>
          </p:nvPr>
        </p:nvSpPr>
        <p:spPr>
          <a:xfrm>
            <a:off x="3168360" y="1516320"/>
            <a:ext cx="2468520" cy="37576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57" name="PlaceHolder 4"/>
          <p:cNvSpPr>
            <a:spLocks noGrp="1"/>
          </p:cNvSpPr>
          <p:nvPr>
            <p:ph type="body"/>
          </p:nvPr>
        </p:nvSpPr>
        <p:spPr>
          <a:xfrm>
            <a:off x="576000" y="347904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5" name="PlaceHolder 2"/>
          <p:cNvSpPr>
            <a:spLocks noGrp="1"/>
          </p:cNvSpPr>
          <p:nvPr>
            <p:ph type="subTitle"/>
          </p:nvPr>
        </p:nvSpPr>
        <p:spPr>
          <a:xfrm>
            <a:off x="576000" y="1516320"/>
            <a:ext cx="5058720" cy="37576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59" name="PlaceHolder 2"/>
          <p:cNvSpPr>
            <a:spLocks noGrp="1"/>
          </p:cNvSpPr>
          <p:nvPr>
            <p:ph type="body"/>
          </p:nvPr>
        </p:nvSpPr>
        <p:spPr>
          <a:xfrm>
            <a:off x="576000" y="1516320"/>
            <a:ext cx="2468520" cy="37576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0" name="PlaceHolder 3"/>
          <p:cNvSpPr>
            <a:spLocks noGrp="1"/>
          </p:cNvSpPr>
          <p:nvPr>
            <p:ph type="body"/>
          </p:nvPr>
        </p:nvSpPr>
        <p:spPr>
          <a:xfrm>
            <a:off x="3168360" y="151632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1" name="PlaceHolder 4"/>
          <p:cNvSpPr>
            <a:spLocks noGrp="1"/>
          </p:cNvSpPr>
          <p:nvPr>
            <p:ph type="body"/>
          </p:nvPr>
        </p:nvSpPr>
        <p:spPr>
          <a:xfrm>
            <a:off x="3168360" y="347904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63" name="PlaceHolder 2"/>
          <p:cNvSpPr>
            <a:spLocks noGrp="1"/>
          </p:cNvSpPr>
          <p:nvPr>
            <p:ph type="body"/>
          </p:nvPr>
        </p:nvSpPr>
        <p:spPr>
          <a:xfrm>
            <a:off x="576000" y="151632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4" name="PlaceHolder 3"/>
          <p:cNvSpPr>
            <a:spLocks noGrp="1"/>
          </p:cNvSpPr>
          <p:nvPr>
            <p:ph type="body"/>
          </p:nvPr>
        </p:nvSpPr>
        <p:spPr>
          <a:xfrm>
            <a:off x="3168360" y="151632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5" name="PlaceHolder 4"/>
          <p:cNvSpPr>
            <a:spLocks noGrp="1"/>
          </p:cNvSpPr>
          <p:nvPr>
            <p:ph type="body"/>
          </p:nvPr>
        </p:nvSpPr>
        <p:spPr>
          <a:xfrm>
            <a:off x="576000" y="3479040"/>
            <a:ext cx="5058720" cy="179208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67" name="PlaceHolder 2"/>
          <p:cNvSpPr>
            <a:spLocks noGrp="1"/>
          </p:cNvSpPr>
          <p:nvPr>
            <p:ph type="body"/>
          </p:nvPr>
        </p:nvSpPr>
        <p:spPr>
          <a:xfrm>
            <a:off x="576000" y="1516320"/>
            <a:ext cx="505872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68" name="PlaceHolder 3"/>
          <p:cNvSpPr>
            <a:spLocks noGrp="1"/>
          </p:cNvSpPr>
          <p:nvPr>
            <p:ph type="body"/>
          </p:nvPr>
        </p:nvSpPr>
        <p:spPr>
          <a:xfrm>
            <a:off x="576000" y="3479040"/>
            <a:ext cx="5058720" cy="179208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70" name="PlaceHolder 2"/>
          <p:cNvSpPr>
            <a:spLocks noGrp="1"/>
          </p:cNvSpPr>
          <p:nvPr>
            <p:ph type="body"/>
          </p:nvPr>
        </p:nvSpPr>
        <p:spPr>
          <a:xfrm>
            <a:off x="576000" y="151632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1" name="PlaceHolder 3"/>
          <p:cNvSpPr>
            <a:spLocks noGrp="1"/>
          </p:cNvSpPr>
          <p:nvPr>
            <p:ph type="body"/>
          </p:nvPr>
        </p:nvSpPr>
        <p:spPr>
          <a:xfrm>
            <a:off x="3168360" y="151632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2" name="PlaceHolder 4"/>
          <p:cNvSpPr>
            <a:spLocks noGrp="1"/>
          </p:cNvSpPr>
          <p:nvPr>
            <p:ph type="body"/>
          </p:nvPr>
        </p:nvSpPr>
        <p:spPr>
          <a:xfrm>
            <a:off x="576000" y="347904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3" name="PlaceHolder 5"/>
          <p:cNvSpPr>
            <a:spLocks noGrp="1"/>
          </p:cNvSpPr>
          <p:nvPr>
            <p:ph type="body"/>
          </p:nvPr>
        </p:nvSpPr>
        <p:spPr>
          <a:xfrm>
            <a:off x="3168360" y="347904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75" name="PlaceHolder 2"/>
          <p:cNvSpPr>
            <a:spLocks noGrp="1"/>
          </p:cNvSpPr>
          <p:nvPr>
            <p:ph type="body"/>
          </p:nvPr>
        </p:nvSpPr>
        <p:spPr>
          <a:xfrm>
            <a:off x="576000" y="1516320"/>
            <a:ext cx="162864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6" name="PlaceHolder 3"/>
          <p:cNvSpPr>
            <a:spLocks noGrp="1"/>
          </p:cNvSpPr>
          <p:nvPr>
            <p:ph type="body"/>
          </p:nvPr>
        </p:nvSpPr>
        <p:spPr>
          <a:xfrm>
            <a:off x="2286360" y="1516320"/>
            <a:ext cx="162864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7" name="PlaceHolder 4"/>
          <p:cNvSpPr>
            <a:spLocks noGrp="1"/>
          </p:cNvSpPr>
          <p:nvPr>
            <p:ph type="body"/>
          </p:nvPr>
        </p:nvSpPr>
        <p:spPr>
          <a:xfrm>
            <a:off x="3997080" y="1516320"/>
            <a:ext cx="162864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8" name="PlaceHolder 5"/>
          <p:cNvSpPr>
            <a:spLocks noGrp="1"/>
          </p:cNvSpPr>
          <p:nvPr>
            <p:ph type="body"/>
          </p:nvPr>
        </p:nvSpPr>
        <p:spPr>
          <a:xfrm>
            <a:off x="576000" y="3479040"/>
            <a:ext cx="162864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79" name="PlaceHolder 6"/>
          <p:cNvSpPr>
            <a:spLocks noGrp="1"/>
          </p:cNvSpPr>
          <p:nvPr>
            <p:ph type="body"/>
          </p:nvPr>
        </p:nvSpPr>
        <p:spPr>
          <a:xfrm>
            <a:off x="2286360" y="3479040"/>
            <a:ext cx="162864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80" name="PlaceHolder 7"/>
          <p:cNvSpPr>
            <a:spLocks noGrp="1"/>
          </p:cNvSpPr>
          <p:nvPr>
            <p:ph type="body"/>
          </p:nvPr>
        </p:nvSpPr>
        <p:spPr>
          <a:xfrm>
            <a:off x="3997080" y="3479040"/>
            <a:ext cx="1628640" cy="179208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86" name="PlaceHolder 2"/>
          <p:cNvSpPr>
            <a:spLocks noGrp="1"/>
          </p:cNvSpPr>
          <p:nvPr>
            <p:ph type="subTitle"/>
          </p:nvPr>
        </p:nvSpPr>
        <p:spPr>
          <a:xfrm>
            <a:off x="576000" y="1516320"/>
            <a:ext cx="5058720" cy="37576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88" name="PlaceHolder 2"/>
          <p:cNvSpPr>
            <a:spLocks noGrp="1"/>
          </p:cNvSpPr>
          <p:nvPr>
            <p:ph type="body"/>
          </p:nvPr>
        </p:nvSpPr>
        <p:spPr>
          <a:xfrm>
            <a:off x="576000" y="1516320"/>
            <a:ext cx="5058720" cy="375768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90" name="PlaceHolder 2"/>
          <p:cNvSpPr>
            <a:spLocks noGrp="1"/>
          </p:cNvSpPr>
          <p:nvPr>
            <p:ph type="body"/>
          </p:nvPr>
        </p:nvSpPr>
        <p:spPr>
          <a:xfrm>
            <a:off x="576000" y="1516320"/>
            <a:ext cx="2468520" cy="37576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91" name="PlaceHolder 3"/>
          <p:cNvSpPr>
            <a:spLocks noGrp="1"/>
          </p:cNvSpPr>
          <p:nvPr>
            <p:ph type="body"/>
          </p:nvPr>
        </p:nvSpPr>
        <p:spPr>
          <a:xfrm>
            <a:off x="3168360" y="1516320"/>
            <a:ext cx="2468520" cy="375768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7" name="PlaceHolder 2"/>
          <p:cNvSpPr>
            <a:spLocks noGrp="1"/>
          </p:cNvSpPr>
          <p:nvPr>
            <p:ph type="body"/>
          </p:nvPr>
        </p:nvSpPr>
        <p:spPr>
          <a:xfrm>
            <a:off x="576000" y="1516320"/>
            <a:ext cx="5058720" cy="375768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576000" y="258480"/>
            <a:ext cx="10367280" cy="50140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95" name="PlaceHolder 2"/>
          <p:cNvSpPr>
            <a:spLocks noGrp="1"/>
          </p:cNvSpPr>
          <p:nvPr>
            <p:ph type="body"/>
          </p:nvPr>
        </p:nvSpPr>
        <p:spPr>
          <a:xfrm>
            <a:off x="576000" y="151632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96" name="PlaceHolder 3"/>
          <p:cNvSpPr>
            <a:spLocks noGrp="1"/>
          </p:cNvSpPr>
          <p:nvPr>
            <p:ph type="body"/>
          </p:nvPr>
        </p:nvSpPr>
        <p:spPr>
          <a:xfrm>
            <a:off x="3168360" y="1516320"/>
            <a:ext cx="2468520" cy="37576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97" name="PlaceHolder 4"/>
          <p:cNvSpPr>
            <a:spLocks noGrp="1"/>
          </p:cNvSpPr>
          <p:nvPr>
            <p:ph type="body"/>
          </p:nvPr>
        </p:nvSpPr>
        <p:spPr>
          <a:xfrm>
            <a:off x="576000" y="347904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99" name="PlaceHolder 2"/>
          <p:cNvSpPr>
            <a:spLocks noGrp="1"/>
          </p:cNvSpPr>
          <p:nvPr>
            <p:ph type="body"/>
          </p:nvPr>
        </p:nvSpPr>
        <p:spPr>
          <a:xfrm>
            <a:off x="576000" y="1516320"/>
            <a:ext cx="2468520" cy="37576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00" name="PlaceHolder 3"/>
          <p:cNvSpPr>
            <a:spLocks noGrp="1"/>
          </p:cNvSpPr>
          <p:nvPr>
            <p:ph type="body"/>
          </p:nvPr>
        </p:nvSpPr>
        <p:spPr>
          <a:xfrm>
            <a:off x="3168360" y="151632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01" name="PlaceHolder 4"/>
          <p:cNvSpPr>
            <a:spLocks noGrp="1"/>
          </p:cNvSpPr>
          <p:nvPr>
            <p:ph type="body"/>
          </p:nvPr>
        </p:nvSpPr>
        <p:spPr>
          <a:xfrm>
            <a:off x="3168360" y="347904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103" name="PlaceHolder 2"/>
          <p:cNvSpPr>
            <a:spLocks noGrp="1"/>
          </p:cNvSpPr>
          <p:nvPr>
            <p:ph type="body"/>
          </p:nvPr>
        </p:nvSpPr>
        <p:spPr>
          <a:xfrm>
            <a:off x="576000" y="151632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04" name="PlaceHolder 3"/>
          <p:cNvSpPr>
            <a:spLocks noGrp="1"/>
          </p:cNvSpPr>
          <p:nvPr>
            <p:ph type="body"/>
          </p:nvPr>
        </p:nvSpPr>
        <p:spPr>
          <a:xfrm>
            <a:off x="3168360" y="151632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05" name="PlaceHolder 4"/>
          <p:cNvSpPr>
            <a:spLocks noGrp="1"/>
          </p:cNvSpPr>
          <p:nvPr>
            <p:ph type="body"/>
          </p:nvPr>
        </p:nvSpPr>
        <p:spPr>
          <a:xfrm>
            <a:off x="576000" y="3479040"/>
            <a:ext cx="5058720" cy="179208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107" name="PlaceHolder 2"/>
          <p:cNvSpPr>
            <a:spLocks noGrp="1"/>
          </p:cNvSpPr>
          <p:nvPr>
            <p:ph type="body"/>
          </p:nvPr>
        </p:nvSpPr>
        <p:spPr>
          <a:xfrm>
            <a:off x="576000" y="1516320"/>
            <a:ext cx="505872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08" name="PlaceHolder 3"/>
          <p:cNvSpPr>
            <a:spLocks noGrp="1"/>
          </p:cNvSpPr>
          <p:nvPr>
            <p:ph type="body"/>
          </p:nvPr>
        </p:nvSpPr>
        <p:spPr>
          <a:xfrm>
            <a:off x="576000" y="3479040"/>
            <a:ext cx="5058720" cy="179208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110" name="PlaceHolder 2"/>
          <p:cNvSpPr>
            <a:spLocks noGrp="1"/>
          </p:cNvSpPr>
          <p:nvPr>
            <p:ph type="body"/>
          </p:nvPr>
        </p:nvSpPr>
        <p:spPr>
          <a:xfrm>
            <a:off x="576000" y="151632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11" name="PlaceHolder 3"/>
          <p:cNvSpPr>
            <a:spLocks noGrp="1"/>
          </p:cNvSpPr>
          <p:nvPr>
            <p:ph type="body"/>
          </p:nvPr>
        </p:nvSpPr>
        <p:spPr>
          <a:xfrm>
            <a:off x="3168360" y="151632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12" name="PlaceHolder 4"/>
          <p:cNvSpPr>
            <a:spLocks noGrp="1"/>
          </p:cNvSpPr>
          <p:nvPr>
            <p:ph type="body"/>
          </p:nvPr>
        </p:nvSpPr>
        <p:spPr>
          <a:xfrm>
            <a:off x="576000" y="347904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13" name="PlaceHolder 5"/>
          <p:cNvSpPr>
            <a:spLocks noGrp="1"/>
          </p:cNvSpPr>
          <p:nvPr>
            <p:ph type="body"/>
          </p:nvPr>
        </p:nvSpPr>
        <p:spPr>
          <a:xfrm>
            <a:off x="3168360" y="347904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115" name="PlaceHolder 2"/>
          <p:cNvSpPr>
            <a:spLocks noGrp="1"/>
          </p:cNvSpPr>
          <p:nvPr>
            <p:ph type="body"/>
          </p:nvPr>
        </p:nvSpPr>
        <p:spPr>
          <a:xfrm>
            <a:off x="576000" y="1516320"/>
            <a:ext cx="162864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16" name="PlaceHolder 3"/>
          <p:cNvSpPr>
            <a:spLocks noGrp="1"/>
          </p:cNvSpPr>
          <p:nvPr>
            <p:ph type="body"/>
          </p:nvPr>
        </p:nvSpPr>
        <p:spPr>
          <a:xfrm>
            <a:off x="2286360" y="1516320"/>
            <a:ext cx="162864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17" name="PlaceHolder 4"/>
          <p:cNvSpPr>
            <a:spLocks noGrp="1"/>
          </p:cNvSpPr>
          <p:nvPr>
            <p:ph type="body"/>
          </p:nvPr>
        </p:nvSpPr>
        <p:spPr>
          <a:xfrm>
            <a:off x="3997080" y="1516320"/>
            <a:ext cx="162864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18" name="PlaceHolder 5"/>
          <p:cNvSpPr>
            <a:spLocks noGrp="1"/>
          </p:cNvSpPr>
          <p:nvPr>
            <p:ph type="body"/>
          </p:nvPr>
        </p:nvSpPr>
        <p:spPr>
          <a:xfrm>
            <a:off x="576000" y="3479040"/>
            <a:ext cx="162864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19" name="PlaceHolder 6"/>
          <p:cNvSpPr>
            <a:spLocks noGrp="1"/>
          </p:cNvSpPr>
          <p:nvPr>
            <p:ph type="body"/>
          </p:nvPr>
        </p:nvSpPr>
        <p:spPr>
          <a:xfrm>
            <a:off x="2286360" y="3479040"/>
            <a:ext cx="162864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20" name="PlaceHolder 7"/>
          <p:cNvSpPr>
            <a:spLocks noGrp="1"/>
          </p:cNvSpPr>
          <p:nvPr>
            <p:ph type="body"/>
          </p:nvPr>
        </p:nvSpPr>
        <p:spPr>
          <a:xfrm>
            <a:off x="3997080" y="3479040"/>
            <a:ext cx="1628640" cy="179208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9" name="PlaceHolder 2"/>
          <p:cNvSpPr>
            <a:spLocks noGrp="1"/>
          </p:cNvSpPr>
          <p:nvPr>
            <p:ph type="body"/>
          </p:nvPr>
        </p:nvSpPr>
        <p:spPr>
          <a:xfrm>
            <a:off x="576000" y="1516320"/>
            <a:ext cx="2468520" cy="37576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0" name="PlaceHolder 3"/>
          <p:cNvSpPr>
            <a:spLocks noGrp="1"/>
          </p:cNvSpPr>
          <p:nvPr>
            <p:ph type="body"/>
          </p:nvPr>
        </p:nvSpPr>
        <p:spPr>
          <a:xfrm>
            <a:off x="3168360" y="1516320"/>
            <a:ext cx="2468520" cy="375768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76000" y="258480"/>
            <a:ext cx="10367280" cy="50140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14" name="PlaceHolder 2"/>
          <p:cNvSpPr>
            <a:spLocks noGrp="1"/>
          </p:cNvSpPr>
          <p:nvPr>
            <p:ph type="body"/>
          </p:nvPr>
        </p:nvSpPr>
        <p:spPr>
          <a:xfrm>
            <a:off x="576000" y="151632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5" name="PlaceHolder 3"/>
          <p:cNvSpPr>
            <a:spLocks noGrp="1"/>
          </p:cNvSpPr>
          <p:nvPr>
            <p:ph type="body"/>
          </p:nvPr>
        </p:nvSpPr>
        <p:spPr>
          <a:xfrm>
            <a:off x="3168360" y="1516320"/>
            <a:ext cx="2468520" cy="37576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6" name="PlaceHolder 4"/>
          <p:cNvSpPr>
            <a:spLocks noGrp="1"/>
          </p:cNvSpPr>
          <p:nvPr>
            <p:ph type="body"/>
          </p:nvPr>
        </p:nvSpPr>
        <p:spPr>
          <a:xfrm>
            <a:off x="576000" y="347904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18" name="PlaceHolder 2"/>
          <p:cNvSpPr>
            <a:spLocks noGrp="1"/>
          </p:cNvSpPr>
          <p:nvPr>
            <p:ph type="body"/>
          </p:nvPr>
        </p:nvSpPr>
        <p:spPr>
          <a:xfrm>
            <a:off x="576000" y="1516320"/>
            <a:ext cx="2468520" cy="37576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19" name="PlaceHolder 3"/>
          <p:cNvSpPr>
            <a:spLocks noGrp="1"/>
          </p:cNvSpPr>
          <p:nvPr>
            <p:ph type="body"/>
          </p:nvPr>
        </p:nvSpPr>
        <p:spPr>
          <a:xfrm>
            <a:off x="3168360" y="151632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20" name="PlaceHolder 4"/>
          <p:cNvSpPr>
            <a:spLocks noGrp="1"/>
          </p:cNvSpPr>
          <p:nvPr>
            <p:ph type="body"/>
          </p:nvPr>
        </p:nvSpPr>
        <p:spPr>
          <a:xfrm>
            <a:off x="3168360" y="347904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76000" y="258480"/>
            <a:ext cx="10367280" cy="1081440"/>
          </a:xfrm>
          <a:prstGeom prst="rect">
            <a:avLst/>
          </a:prstGeom>
        </p:spPr>
        <p:txBody>
          <a:bodyPr lIns="0" tIns="0" rIns="0" bIns="0" anchor="ctr">
            <a:noAutofit/>
          </a:bodyPr>
          <a:lstStyle/>
          <a:p>
            <a:endParaRPr lang="de-DE" sz="1800" b="0" strike="noStrike" spc="-1">
              <a:solidFill>
                <a:srgbClr val="000000"/>
              </a:solidFill>
              <a:latin typeface="Arial"/>
            </a:endParaRPr>
          </a:p>
        </p:txBody>
      </p:sp>
      <p:sp>
        <p:nvSpPr>
          <p:cNvPr id="22" name="PlaceHolder 2"/>
          <p:cNvSpPr>
            <a:spLocks noGrp="1"/>
          </p:cNvSpPr>
          <p:nvPr>
            <p:ph type="body"/>
          </p:nvPr>
        </p:nvSpPr>
        <p:spPr>
          <a:xfrm>
            <a:off x="576000" y="151632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23" name="PlaceHolder 3"/>
          <p:cNvSpPr>
            <a:spLocks noGrp="1"/>
          </p:cNvSpPr>
          <p:nvPr>
            <p:ph type="body"/>
          </p:nvPr>
        </p:nvSpPr>
        <p:spPr>
          <a:xfrm>
            <a:off x="3168360" y="1516320"/>
            <a:ext cx="2468520" cy="1792080"/>
          </a:xfrm>
          <a:prstGeom prst="rect">
            <a:avLst/>
          </a:prstGeom>
        </p:spPr>
        <p:txBody>
          <a:bodyPr lIns="0" tIns="0" rIns="0" bIns="0">
            <a:normAutofit/>
          </a:bodyPr>
          <a:lstStyle/>
          <a:p>
            <a:endParaRPr lang="de-DE" sz="2800" b="0" strike="noStrike" spc="-1">
              <a:solidFill>
                <a:srgbClr val="000000"/>
              </a:solidFill>
              <a:latin typeface="Arial"/>
            </a:endParaRPr>
          </a:p>
        </p:txBody>
      </p:sp>
      <p:sp>
        <p:nvSpPr>
          <p:cNvPr id="24" name="PlaceHolder 4"/>
          <p:cNvSpPr>
            <a:spLocks noGrp="1"/>
          </p:cNvSpPr>
          <p:nvPr>
            <p:ph type="body"/>
          </p:nvPr>
        </p:nvSpPr>
        <p:spPr>
          <a:xfrm>
            <a:off x="576000" y="3479040"/>
            <a:ext cx="5058720" cy="1792080"/>
          </a:xfrm>
          <a:prstGeom prst="rect">
            <a:avLst/>
          </a:prstGeom>
        </p:spPr>
        <p:txBody>
          <a:bodyPr lIns="0" tIns="0" rIns="0" bIns="0">
            <a:normAutofit/>
          </a:bodyPr>
          <a:lstStyle/>
          <a:p>
            <a:endParaRPr lang="de-DE"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CustomShape 1"/>
          <p:cNvSpPr/>
          <p:nvPr/>
        </p:nvSpPr>
        <p:spPr>
          <a:xfrm>
            <a:off x="11196720" y="5864400"/>
            <a:ext cx="357120" cy="109440"/>
          </a:xfrm>
          <a:prstGeom prst="rect">
            <a:avLst/>
          </a:prstGeom>
          <a:solidFill>
            <a:srgbClr val="003D86"/>
          </a:solidFill>
          <a:ln>
            <a:noFill/>
          </a:ln>
        </p:spPr>
        <p:style>
          <a:lnRef idx="0">
            <a:scrgbClr r="0" g="0" b="0"/>
          </a:lnRef>
          <a:fillRef idx="0">
            <a:scrgbClr r="0" g="0" b="0"/>
          </a:fillRef>
          <a:effectRef idx="0">
            <a:scrgbClr r="0" g="0" b="0"/>
          </a:effectRef>
          <a:fontRef idx="minor"/>
        </p:style>
      </p:sp>
      <p:pic>
        <p:nvPicPr>
          <p:cNvPr id="5" name="Grafik 1"/>
          <p:cNvPicPr/>
          <p:nvPr/>
        </p:nvPicPr>
        <p:blipFill>
          <a:blip r:embed="rId14"/>
          <a:stretch/>
        </p:blipFill>
        <p:spPr>
          <a:xfrm>
            <a:off x="-36000" y="-72000"/>
            <a:ext cx="11591640" cy="1439640"/>
          </a:xfrm>
          <a:prstGeom prst="rect">
            <a:avLst/>
          </a:prstGeom>
          <a:ln>
            <a:noFill/>
          </a:ln>
        </p:spPr>
      </p:pic>
      <p:sp>
        <p:nvSpPr>
          <p:cNvPr id="2" name="PlaceHolder 2"/>
          <p:cNvSpPr>
            <a:spLocks noGrp="1"/>
          </p:cNvSpPr>
          <p:nvPr>
            <p:ph type="title"/>
          </p:nvPr>
        </p:nvSpPr>
        <p:spPr>
          <a:xfrm>
            <a:off x="576000" y="258480"/>
            <a:ext cx="10367640" cy="1081800"/>
          </a:xfrm>
          <a:prstGeom prst="rect">
            <a:avLst/>
          </a:prstGeom>
        </p:spPr>
        <p:txBody>
          <a:bodyPr lIns="0" tIns="0" rIns="0" bIns="0" anchor="ctr">
            <a:noAutofit/>
          </a:bodyPr>
          <a:lstStyle/>
          <a:p>
            <a:r>
              <a:rPr lang="de-DE" sz="1800" b="0" strike="noStrike" spc="-1">
                <a:solidFill>
                  <a:srgbClr val="000000"/>
                </a:solidFill>
                <a:latin typeface="Arial"/>
              </a:rPr>
              <a:t>Click to edit the title text format</a:t>
            </a:r>
          </a:p>
        </p:txBody>
      </p:sp>
      <p:sp>
        <p:nvSpPr>
          <p:cNvPr id="3" name="PlaceHolder 3"/>
          <p:cNvSpPr>
            <a:spLocks noGrp="1"/>
          </p:cNvSpPr>
          <p:nvPr>
            <p:ph type="body"/>
          </p:nvPr>
        </p:nvSpPr>
        <p:spPr>
          <a:xfrm>
            <a:off x="576000" y="1516320"/>
            <a:ext cx="10367640" cy="37580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de-DE"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de-DE"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de-DE"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de-DE"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de-DE"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de-DE"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11196720" y="5864400"/>
            <a:ext cx="357120" cy="109440"/>
          </a:xfrm>
          <a:prstGeom prst="rect">
            <a:avLst/>
          </a:prstGeom>
          <a:solidFill>
            <a:srgbClr val="003D86"/>
          </a:solidFill>
          <a:ln>
            <a:noFill/>
          </a:ln>
        </p:spPr>
        <p:style>
          <a:lnRef idx="0">
            <a:scrgbClr r="0" g="0" b="0"/>
          </a:lnRef>
          <a:fillRef idx="0">
            <a:scrgbClr r="0" g="0" b="0"/>
          </a:fillRef>
          <a:effectRef idx="0">
            <a:scrgbClr r="0" g="0" b="0"/>
          </a:effectRef>
          <a:fontRef idx="minor"/>
        </p:style>
      </p:sp>
      <p:pic>
        <p:nvPicPr>
          <p:cNvPr id="41" name="Grafik 1"/>
          <p:cNvPicPr/>
          <p:nvPr/>
        </p:nvPicPr>
        <p:blipFill>
          <a:blip r:embed="rId14"/>
          <a:stretch/>
        </p:blipFill>
        <p:spPr>
          <a:xfrm>
            <a:off x="-36000" y="-72000"/>
            <a:ext cx="11591640" cy="1439640"/>
          </a:xfrm>
          <a:prstGeom prst="rect">
            <a:avLst/>
          </a:prstGeom>
          <a:ln>
            <a:noFill/>
          </a:ln>
        </p:spPr>
      </p:pic>
      <p:sp>
        <p:nvSpPr>
          <p:cNvPr id="42" name="PlaceHolder 2"/>
          <p:cNvSpPr>
            <a:spLocks noGrp="1"/>
          </p:cNvSpPr>
          <p:nvPr>
            <p:ph type="title"/>
          </p:nvPr>
        </p:nvSpPr>
        <p:spPr>
          <a:xfrm>
            <a:off x="576000" y="258480"/>
            <a:ext cx="10367280" cy="1081440"/>
          </a:xfrm>
          <a:prstGeom prst="rect">
            <a:avLst/>
          </a:prstGeom>
        </p:spPr>
        <p:txBody>
          <a:bodyPr lIns="0" tIns="0" rIns="0" bIns="0" anchor="ctr">
            <a:noAutofit/>
          </a:bodyPr>
          <a:lstStyle/>
          <a:p>
            <a:r>
              <a:rPr lang="de-DE" sz="4000" b="0" strike="noStrike" spc="-1">
                <a:solidFill>
                  <a:srgbClr val="000000"/>
                </a:solidFill>
                <a:latin typeface="Arial"/>
              </a:rPr>
              <a:t>Click to edit the title text format</a:t>
            </a:r>
          </a:p>
        </p:txBody>
      </p:sp>
      <p:sp>
        <p:nvSpPr>
          <p:cNvPr id="43" name="PlaceHolder 3"/>
          <p:cNvSpPr>
            <a:spLocks noGrp="1"/>
          </p:cNvSpPr>
          <p:nvPr>
            <p:ph type="body"/>
          </p:nvPr>
        </p:nvSpPr>
        <p:spPr>
          <a:xfrm>
            <a:off x="576000" y="1516320"/>
            <a:ext cx="5058720" cy="3757680"/>
          </a:xfrm>
          <a:prstGeom prst="rect">
            <a:avLst/>
          </a:prstGeom>
        </p:spPr>
        <p:txBody>
          <a:bodyPr lIns="0" tIns="0" rIns="0" bIns="0">
            <a:normAutofit fontScale="78000"/>
          </a:bodyPr>
          <a:lstStyle/>
          <a:p>
            <a:pPr marL="432000" indent="-324000">
              <a:spcBef>
                <a:spcPts val="1417"/>
              </a:spcBef>
              <a:buClr>
                <a:srgbClr val="000000"/>
              </a:buClr>
              <a:buSzPct val="45000"/>
              <a:buFont typeface="Wingdings" charset="2"/>
              <a:buChar char=""/>
            </a:pPr>
            <a:r>
              <a:rPr lang="de-DE"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de-DE"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de-DE"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de-DE"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de-DE"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de-DE"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de-DE" sz="2800" b="0" strike="noStrike" spc="-1">
                <a:solidFill>
                  <a:srgbClr val="000000"/>
                </a:solidFill>
                <a:latin typeface="Arial"/>
              </a:rPr>
              <a:t>Seventh Outline Level</a:t>
            </a:r>
          </a:p>
        </p:txBody>
      </p:sp>
      <p:sp>
        <p:nvSpPr>
          <p:cNvPr id="44" name="PlaceHolder 4"/>
          <p:cNvSpPr>
            <a:spLocks noGrp="1"/>
          </p:cNvSpPr>
          <p:nvPr>
            <p:ph type="body"/>
          </p:nvPr>
        </p:nvSpPr>
        <p:spPr>
          <a:xfrm>
            <a:off x="5888520" y="1516320"/>
            <a:ext cx="5058720" cy="3757680"/>
          </a:xfrm>
          <a:prstGeom prst="rect">
            <a:avLst/>
          </a:prstGeom>
        </p:spPr>
        <p:txBody>
          <a:bodyPr lIns="0" tIns="0" rIns="0" bIns="0">
            <a:normAutofit fontScale="78000"/>
          </a:bodyPr>
          <a:lstStyle/>
          <a:p>
            <a:pPr marL="432000" indent="-324000">
              <a:spcBef>
                <a:spcPts val="1417"/>
              </a:spcBef>
              <a:buClr>
                <a:srgbClr val="000000"/>
              </a:buClr>
              <a:buSzPct val="45000"/>
              <a:buFont typeface="Wingdings" charset="2"/>
              <a:buChar char=""/>
            </a:pPr>
            <a:r>
              <a:rPr lang="de-DE"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de-DE"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de-DE"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de-DE"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de-DE"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de-DE"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de-DE"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11196720" y="5864400"/>
            <a:ext cx="357120" cy="109440"/>
          </a:xfrm>
          <a:prstGeom prst="rect">
            <a:avLst/>
          </a:prstGeom>
          <a:solidFill>
            <a:srgbClr val="003D86"/>
          </a:solidFill>
          <a:ln>
            <a:noFill/>
          </a:ln>
        </p:spPr>
        <p:style>
          <a:lnRef idx="0">
            <a:scrgbClr r="0" g="0" b="0"/>
          </a:lnRef>
          <a:fillRef idx="0">
            <a:scrgbClr r="0" g="0" b="0"/>
          </a:fillRef>
          <a:effectRef idx="0">
            <a:scrgbClr r="0" g="0" b="0"/>
          </a:effectRef>
          <a:fontRef idx="minor"/>
        </p:style>
      </p:sp>
      <p:pic>
        <p:nvPicPr>
          <p:cNvPr id="82" name="Grafik 1"/>
          <p:cNvPicPr/>
          <p:nvPr/>
        </p:nvPicPr>
        <p:blipFill>
          <a:blip r:embed="rId14"/>
          <a:stretch/>
        </p:blipFill>
        <p:spPr>
          <a:xfrm>
            <a:off x="-36000" y="-72000"/>
            <a:ext cx="11591640" cy="1079640"/>
          </a:xfrm>
          <a:prstGeom prst="rect">
            <a:avLst/>
          </a:prstGeom>
          <a:ln>
            <a:noFill/>
          </a:ln>
        </p:spPr>
      </p:pic>
      <p:sp>
        <p:nvSpPr>
          <p:cNvPr id="83" name="PlaceHolder 2"/>
          <p:cNvSpPr>
            <a:spLocks noGrp="1"/>
          </p:cNvSpPr>
          <p:nvPr>
            <p:ph type="title"/>
          </p:nvPr>
        </p:nvSpPr>
        <p:spPr>
          <a:xfrm>
            <a:off x="576000" y="258480"/>
            <a:ext cx="10367640" cy="1081800"/>
          </a:xfrm>
          <a:prstGeom prst="rect">
            <a:avLst/>
          </a:prstGeom>
        </p:spPr>
        <p:txBody>
          <a:bodyPr lIns="0" tIns="0" rIns="0" bIns="0" anchor="ctr">
            <a:noAutofit/>
          </a:bodyPr>
          <a:lstStyle/>
          <a:p>
            <a:r>
              <a:rPr lang="de-DE" sz="1800" b="0" strike="noStrike" spc="-1">
                <a:solidFill>
                  <a:srgbClr val="000000"/>
                </a:solidFill>
                <a:latin typeface="Arial"/>
              </a:rPr>
              <a:t>Click to edit the title text format</a:t>
            </a:r>
          </a:p>
        </p:txBody>
      </p:sp>
      <p:sp>
        <p:nvSpPr>
          <p:cNvPr id="84" name="PlaceHolder 3"/>
          <p:cNvSpPr>
            <a:spLocks noGrp="1"/>
          </p:cNvSpPr>
          <p:nvPr>
            <p:ph type="body"/>
          </p:nvPr>
        </p:nvSpPr>
        <p:spPr>
          <a:xfrm>
            <a:off x="576000" y="1516320"/>
            <a:ext cx="10367640" cy="37580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de-DE"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de-DE"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de-DE"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de-DE"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de-DE"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de-DE"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2.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24.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540000" y="4035240"/>
            <a:ext cx="10079280" cy="14367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50000"/>
              </a:lnSpc>
              <a:tabLst>
                <a:tab pos="0" algn="l"/>
              </a:tabLst>
            </a:pPr>
            <a:r>
              <a:rPr lang="de-DE" sz="2400" b="0" strike="noStrike" spc="-1">
                <a:solidFill>
                  <a:srgbClr val="000000"/>
                </a:solidFill>
                <a:latin typeface="Candara"/>
                <a:ea typeface="DejaVu Sans"/>
              </a:rPr>
              <a:t>Rahima Akter -  Sana Ghaffar -  Muhammed Muzamil – Ece Özdemir </a:t>
            </a:r>
            <a:endParaRPr lang="en-US" sz="2400" b="0" strike="noStrike" spc="-1">
              <a:latin typeface="Arial"/>
            </a:endParaRPr>
          </a:p>
          <a:p>
            <a:pPr algn="ctr">
              <a:lnSpc>
                <a:spcPct val="150000"/>
              </a:lnSpc>
              <a:tabLst>
                <a:tab pos="0" algn="l"/>
              </a:tabLst>
            </a:pPr>
            <a:endParaRPr lang="en-US" sz="2400" b="0" strike="noStrike" spc="-1">
              <a:latin typeface="Arial"/>
            </a:endParaRPr>
          </a:p>
          <a:p>
            <a:pPr algn="ctr">
              <a:lnSpc>
                <a:spcPct val="150000"/>
              </a:lnSpc>
              <a:tabLst>
                <a:tab pos="0" algn="l"/>
              </a:tabLst>
            </a:pPr>
            <a:r>
              <a:rPr lang="de-DE" sz="2400" b="0" strike="noStrike" spc="-1">
                <a:solidFill>
                  <a:srgbClr val="000000"/>
                </a:solidFill>
                <a:latin typeface="Candara"/>
                <a:ea typeface="DejaVu Sans"/>
              </a:rPr>
              <a:t>Supervisor: Daniyal Kazempour</a:t>
            </a:r>
            <a:endParaRPr lang="en-US" sz="2400" b="0" strike="noStrike" spc="-1">
              <a:latin typeface="Arial"/>
            </a:endParaRPr>
          </a:p>
        </p:txBody>
      </p:sp>
      <p:sp>
        <p:nvSpPr>
          <p:cNvPr id="128" name="CustomShape 2"/>
          <p:cNvSpPr/>
          <p:nvPr/>
        </p:nvSpPr>
        <p:spPr>
          <a:xfrm>
            <a:off x="540000" y="5976000"/>
            <a:ext cx="10439280" cy="287280"/>
          </a:xfrm>
          <a:prstGeom prst="rect">
            <a:avLst/>
          </a:prstGeom>
          <a:noFill/>
          <a:ln>
            <a:noFill/>
          </a:ln>
        </p:spPr>
        <p:style>
          <a:lnRef idx="0">
            <a:scrgbClr r="0" g="0" b="0"/>
          </a:lnRef>
          <a:fillRef idx="0">
            <a:scrgbClr r="0" g="0" b="0"/>
          </a:fillRef>
          <a:effectRef idx="0">
            <a:scrgbClr r="0" g="0" b="0"/>
          </a:effectRef>
          <a:fontRef idx="minor"/>
        </p:style>
      </p:sp>
      <p:sp>
        <p:nvSpPr>
          <p:cNvPr id="129" name="CustomShape 3"/>
          <p:cNvSpPr/>
          <p:nvPr/>
        </p:nvSpPr>
        <p:spPr>
          <a:xfrm>
            <a:off x="540000" y="1260000"/>
            <a:ext cx="10289880" cy="647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50000"/>
              </a:lnSpc>
            </a:pPr>
            <a:r>
              <a:rPr lang="en-US" sz="3200" b="0" strike="noStrike" spc="-1">
                <a:solidFill>
                  <a:srgbClr val="000000"/>
                </a:solidFill>
                <a:latin typeface="Candara"/>
                <a:ea typeface="DejaVu Sans"/>
              </a:rPr>
              <a:t>Project C</a:t>
            </a:r>
            <a:br/>
            <a:r>
              <a:rPr lang="en-US" sz="3600" b="1" strike="noStrike" spc="-1">
                <a:solidFill>
                  <a:srgbClr val="000000"/>
                </a:solidFill>
                <a:latin typeface="Candara"/>
                <a:ea typeface="DejaVu Sans"/>
              </a:rPr>
              <a:t>On Generating Cluster Hierarchies Based on Mol2Vec Embeddings of Compounds</a:t>
            </a:r>
            <a:endParaRPr lang="en-US" sz="3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69B0E0B8-0918-4710-8968-59EE2B150850}"/>
              </a:ext>
            </a:extLst>
          </p:cNvPr>
          <p:cNvSpPr>
            <a:spLocks noGrp="1"/>
          </p:cNvSpPr>
          <p:nvPr>
            <p:ph type="body"/>
          </p:nvPr>
        </p:nvSpPr>
        <p:spPr>
          <a:xfrm>
            <a:off x="457200" y="1802166"/>
            <a:ext cx="10478862" cy="4385787"/>
          </a:xfrm>
        </p:spPr>
        <p:txBody>
          <a:bodyPr>
            <a:normAutofit/>
          </a:bodyPr>
          <a:lstStyle/>
          <a:p>
            <a:r>
              <a:rPr lang="en-US" sz="1100" dirty="0"/>
              <a:t>c2</a:t>
            </a:r>
          </a:p>
          <a:p>
            <a:endParaRPr lang="en-US" sz="2400" dirty="0"/>
          </a:p>
        </p:txBody>
      </p:sp>
      <p:sp>
        <p:nvSpPr>
          <p:cNvPr id="6" name="CustomShape 1">
            <a:extLst>
              <a:ext uri="{FF2B5EF4-FFF2-40B4-BE49-F238E27FC236}">
                <a16:creationId xmlns:a16="http://schemas.microsoft.com/office/drawing/2014/main" id="{FA1E1261-71C6-4DD4-B6F8-0A2D06086AF5}"/>
              </a:ext>
            </a:extLst>
          </p:cNvPr>
          <p:cNvSpPr/>
          <p:nvPr/>
        </p:nvSpPr>
        <p:spPr>
          <a:xfrm>
            <a:off x="368424" y="510683"/>
            <a:ext cx="10365120" cy="107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r>
              <a:rPr lang="tr-TR" sz="2400" b="1" dirty="0"/>
              <a:t>Task </a:t>
            </a:r>
            <a:r>
              <a:rPr lang="en-US" sz="2400" b="1" dirty="0"/>
              <a:t>3</a:t>
            </a:r>
            <a:r>
              <a:rPr lang="tr-TR" sz="2400" b="1" dirty="0"/>
              <a:t> - </a:t>
            </a:r>
            <a:r>
              <a:rPr lang="en-US" sz="2400" b="1" dirty="0"/>
              <a:t>Computation of medoid</a:t>
            </a:r>
          </a:p>
        </p:txBody>
      </p:sp>
      <p:pic>
        <p:nvPicPr>
          <p:cNvPr id="7" name="Grafik 6">
            <a:extLst>
              <a:ext uri="{FF2B5EF4-FFF2-40B4-BE49-F238E27FC236}">
                <a16:creationId xmlns:a16="http://schemas.microsoft.com/office/drawing/2014/main" id="{75873076-5245-49A5-99CE-3868B9FCF2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902240"/>
            <a:ext cx="6190476" cy="4285714"/>
          </a:xfrm>
          <a:prstGeom prst="rect">
            <a:avLst/>
          </a:prstGeom>
        </p:spPr>
      </p:pic>
      <p:cxnSp>
        <p:nvCxnSpPr>
          <p:cNvPr id="8" name="Gerader Verbinder 7">
            <a:extLst>
              <a:ext uri="{FF2B5EF4-FFF2-40B4-BE49-F238E27FC236}">
                <a16:creationId xmlns:a16="http://schemas.microsoft.com/office/drawing/2014/main" id="{5D2F9FF5-ECBA-42C6-BE56-306D203B9647}"/>
              </a:ext>
            </a:extLst>
          </p:cNvPr>
          <p:cNvCxnSpPr/>
          <p:nvPr/>
        </p:nvCxnSpPr>
        <p:spPr>
          <a:xfrm>
            <a:off x="994299" y="5566299"/>
            <a:ext cx="5653377" cy="0"/>
          </a:xfrm>
          <a:prstGeom prst="line">
            <a:avLst/>
          </a:prstGeom>
        </p:spPr>
        <p:style>
          <a:lnRef idx="1">
            <a:schemeClr val="dk1"/>
          </a:lnRef>
          <a:fillRef idx="0">
            <a:schemeClr val="dk1"/>
          </a:fillRef>
          <a:effectRef idx="0">
            <a:schemeClr val="dk1"/>
          </a:effectRef>
          <a:fontRef idx="minor">
            <a:schemeClr val="tx1"/>
          </a:fontRef>
        </p:style>
      </p:cxnSp>
      <p:cxnSp>
        <p:nvCxnSpPr>
          <p:cNvPr id="9" name="Gerader Verbinder 8">
            <a:extLst>
              <a:ext uri="{FF2B5EF4-FFF2-40B4-BE49-F238E27FC236}">
                <a16:creationId xmlns:a16="http://schemas.microsoft.com/office/drawing/2014/main" id="{4E064A75-8FEB-42DC-92C9-0CD6CAED1AB6}"/>
              </a:ext>
            </a:extLst>
          </p:cNvPr>
          <p:cNvCxnSpPr>
            <a:cxnSpLocks/>
          </p:cNvCxnSpPr>
          <p:nvPr/>
        </p:nvCxnSpPr>
        <p:spPr>
          <a:xfrm>
            <a:off x="994298" y="4785064"/>
            <a:ext cx="5653377" cy="0"/>
          </a:xfrm>
          <a:prstGeom prst="line">
            <a:avLst/>
          </a:prstGeom>
        </p:spPr>
        <p:style>
          <a:lnRef idx="1">
            <a:schemeClr val="dk1"/>
          </a:lnRef>
          <a:fillRef idx="0">
            <a:schemeClr val="dk1"/>
          </a:fillRef>
          <a:effectRef idx="0">
            <a:schemeClr val="dk1"/>
          </a:effectRef>
          <a:fontRef idx="minor">
            <a:schemeClr val="tx1"/>
          </a:fontRef>
        </p:style>
      </p:cxnSp>
      <p:cxnSp>
        <p:nvCxnSpPr>
          <p:cNvPr id="10" name="Gerader Verbinder 9">
            <a:extLst>
              <a:ext uri="{FF2B5EF4-FFF2-40B4-BE49-F238E27FC236}">
                <a16:creationId xmlns:a16="http://schemas.microsoft.com/office/drawing/2014/main" id="{CF5DAE04-8BFC-47CD-8EF2-62AA666EF5B0}"/>
              </a:ext>
            </a:extLst>
          </p:cNvPr>
          <p:cNvCxnSpPr>
            <a:cxnSpLocks/>
          </p:cNvCxnSpPr>
          <p:nvPr/>
        </p:nvCxnSpPr>
        <p:spPr>
          <a:xfrm>
            <a:off x="994298" y="4447713"/>
            <a:ext cx="5653377" cy="0"/>
          </a:xfrm>
          <a:prstGeom prst="line">
            <a:avLst/>
          </a:prstGeom>
        </p:spPr>
        <p:style>
          <a:lnRef idx="1">
            <a:schemeClr val="dk1"/>
          </a:lnRef>
          <a:fillRef idx="0">
            <a:schemeClr val="dk1"/>
          </a:fillRef>
          <a:effectRef idx="0">
            <a:schemeClr val="dk1"/>
          </a:effectRef>
          <a:fontRef idx="minor">
            <a:schemeClr val="tx1"/>
          </a:fontRef>
        </p:style>
      </p:cxnSp>
      <p:sp>
        <p:nvSpPr>
          <p:cNvPr id="11" name="Textfeld 10">
            <a:extLst>
              <a:ext uri="{FF2B5EF4-FFF2-40B4-BE49-F238E27FC236}">
                <a16:creationId xmlns:a16="http://schemas.microsoft.com/office/drawing/2014/main" id="{4306F74C-730D-4F05-9A27-D6AC34F8429F}"/>
              </a:ext>
            </a:extLst>
          </p:cNvPr>
          <p:cNvSpPr txBox="1"/>
          <p:nvPr/>
        </p:nvSpPr>
        <p:spPr>
          <a:xfrm>
            <a:off x="7692813" y="4785064"/>
            <a:ext cx="2599814" cy="1200329"/>
          </a:xfrm>
          <a:prstGeom prst="rect">
            <a:avLst/>
          </a:prstGeom>
          <a:noFill/>
        </p:spPr>
        <p:txBody>
          <a:bodyPr wrap="none" rtlCol="0">
            <a:spAutoFit/>
          </a:bodyPr>
          <a:lstStyle/>
          <a:p>
            <a:pPr marL="342900" indent="-342900">
              <a:buAutoNum type="arabicPeriod"/>
            </a:pPr>
            <a:r>
              <a:rPr lang="en-US" dirty="0"/>
              <a:t>Obtain cluster </a:t>
            </a:r>
          </a:p>
          <a:p>
            <a:pPr marL="342900" indent="-342900">
              <a:buAutoNum type="arabicPeriod"/>
            </a:pPr>
            <a:r>
              <a:rPr lang="en-US" dirty="0"/>
              <a:t>Cut the dendrogram</a:t>
            </a:r>
          </a:p>
          <a:p>
            <a:pPr marL="342900" indent="-342900">
              <a:buAutoNum type="arabicPeriod"/>
            </a:pPr>
            <a:r>
              <a:rPr lang="en-US" dirty="0"/>
              <a:t>Find medoid </a:t>
            </a:r>
          </a:p>
          <a:p>
            <a:pPr marL="342900" indent="-342900">
              <a:buAutoNum type="arabicPeriod"/>
            </a:pPr>
            <a:r>
              <a:rPr lang="en-US" dirty="0"/>
              <a:t>Tree representation </a:t>
            </a:r>
          </a:p>
        </p:txBody>
      </p:sp>
      <p:sp>
        <p:nvSpPr>
          <p:cNvPr id="12" name="Textfeld 11">
            <a:extLst>
              <a:ext uri="{FF2B5EF4-FFF2-40B4-BE49-F238E27FC236}">
                <a16:creationId xmlns:a16="http://schemas.microsoft.com/office/drawing/2014/main" id="{0F055F20-D3C2-4630-88E4-58E903E8642E}"/>
              </a:ext>
            </a:extLst>
          </p:cNvPr>
          <p:cNvSpPr txBox="1"/>
          <p:nvPr/>
        </p:nvSpPr>
        <p:spPr>
          <a:xfrm>
            <a:off x="3606825" y="2453211"/>
            <a:ext cx="428322" cy="369332"/>
          </a:xfrm>
          <a:prstGeom prst="rect">
            <a:avLst/>
          </a:prstGeom>
          <a:noFill/>
        </p:spPr>
        <p:txBody>
          <a:bodyPr wrap="none" rtlCol="0">
            <a:spAutoFit/>
          </a:bodyPr>
          <a:lstStyle/>
          <a:p>
            <a:r>
              <a:rPr lang="en-US" dirty="0"/>
              <a:t>c1</a:t>
            </a:r>
          </a:p>
        </p:txBody>
      </p:sp>
      <p:sp>
        <p:nvSpPr>
          <p:cNvPr id="13" name="Textfeld 12">
            <a:extLst>
              <a:ext uri="{FF2B5EF4-FFF2-40B4-BE49-F238E27FC236}">
                <a16:creationId xmlns:a16="http://schemas.microsoft.com/office/drawing/2014/main" id="{CD0DE3FB-CFC0-424D-B4BD-BD3D5AAFB150}"/>
              </a:ext>
            </a:extLst>
          </p:cNvPr>
          <p:cNvSpPr txBox="1"/>
          <p:nvPr/>
        </p:nvSpPr>
        <p:spPr>
          <a:xfrm>
            <a:off x="2182368" y="3158078"/>
            <a:ext cx="428322" cy="369332"/>
          </a:xfrm>
          <a:prstGeom prst="rect">
            <a:avLst/>
          </a:prstGeom>
          <a:noFill/>
        </p:spPr>
        <p:txBody>
          <a:bodyPr wrap="none" rtlCol="0">
            <a:spAutoFit/>
          </a:bodyPr>
          <a:lstStyle/>
          <a:p>
            <a:r>
              <a:rPr lang="en-US" dirty="0"/>
              <a:t>c2</a:t>
            </a:r>
          </a:p>
        </p:txBody>
      </p:sp>
      <p:sp>
        <p:nvSpPr>
          <p:cNvPr id="14" name="Textfeld 13">
            <a:extLst>
              <a:ext uri="{FF2B5EF4-FFF2-40B4-BE49-F238E27FC236}">
                <a16:creationId xmlns:a16="http://schemas.microsoft.com/office/drawing/2014/main" id="{F69934C0-A8A7-4D00-946F-F893A572824B}"/>
              </a:ext>
            </a:extLst>
          </p:cNvPr>
          <p:cNvSpPr txBox="1"/>
          <p:nvPr/>
        </p:nvSpPr>
        <p:spPr>
          <a:xfrm>
            <a:off x="4601842" y="3180271"/>
            <a:ext cx="428322" cy="369332"/>
          </a:xfrm>
          <a:prstGeom prst="rect">
            <a:avLst/>
          </a:prstGeom>
          <a:noFill/>
        </p:spPr>
        <p:txBody>
          <a:bodyPr wrap="square">
            <a:spAutoFit/>
          </a:bodyPr>
          <a:lstStyle/>
          <a:p>
            <a:r>
              <a:rPr lang="en-US" dirty="0"/>
              <a:t>c3</a:t>
            </a:r>
          </a:p>
        </p:txBody>
      </p:sp>
      <p:sp>
        <p:nvSpPr>
          <p:cNvPr id="15" name="Textfeld 14">
            <a:extLst>
              <a:ext uri="{FF2B5EF4-FFF2-40B4-BE49-F238E27FC236}">
                <a16:creationId xmlns:a16="http://schemas.microsoft.com/office/drawing/2014/main" id="{E8401F8F-3A04-4314-9A27-B88AA6B84D07}"/>
              </a:ext>
            </a:extLst>
          </p:cNvPr>
          <p:cNvSpPr txBox="1"/>
          <p:nvPr/>
        </p:nvSpPr>
        <p:spPr>
          <a:xfrm>
            <a:off x="2741112" y="3933605"/>
            <a:ext cx="526344" cy="369332"/>
          </a:xfrm>
          <a:prstGeom prst="rect">
            <a:avLst/>
          </a:prstGeom>
          <a:noFill/>
        </p:spPr>
        <p:txBody>
          <a:bodyPr wrap="square">
            <a:spAutoFit/>
          </a:bodyPr>
          <a:lstStyle/>
          <a:p>
            <a:r>
              <a:rPr lang="en-US" dirty="0"/>
              <a:t>c4</a:t>
            </a:r>
          </a:p>
        </p:txBody>
      </p:sp>
      <p:sp>
        <p:nvSpPr>
          <p:cNvPr id="16" name="Textfeld 15">
            <a:extLst>
              <a:ext uri="{FF2B5EF4-FFF2-40B4-BE49-F238E27FC236}">
                <a16:creationId xmlns:a16="http://schemas.microsoft.com/office/drawing/2014/main" id="{57AB42FD-D2C9-4799-9322-25642BAAFCC5}"/>
              </a:ext>
            </a:extLst>
          </p:cNvPr>
          <p:cNvSpPr txBox="1"/>
          <p:nvPr/>
        </p:nvSpPr>
        <p:spPr>
          <a:xfrm>
            <a:off x="1437240" y="4041106"/>
            <a:ext cx="526344" cy="369331"/>
          </a:xfrm>
          <a:prstGeom prst="rect">
            <a:avLst/>
          </a:prstGeom>
          <a:noFill/>
        </p:spPr>
        <p:txBody>
          <a:bodyPr wrap="square">
            <a:spAutoFit/>
          </a:bodyPr>
          <a:lstStyle/>
          <a:p>
            <a:r>
              <a:rPr lang="en-US" dirty="0"/>
              <a:t>c5</a:t>
            </a:r>
          </a:p>
        </p:txBody>
      </p:sp>
      <p:sp>
        <p:nvSpPr>
          <p:cNvPr id="17" name="Textfeld 16">
            <a:extLst>
              <a:ext uri="{FF2B5EF4-FFF2-40B4-BE49-F238E27FC236}">
                <a16:creationId xmlns:a16="http://schemas.microsoft.com/office/drawing/2014/main" id="{0351A432-E991-4930-BD38-E9EDD8B6758A}"/>
              </a:ext>
            </a:extLst>
          </p:cNvPr>
          <p:cNvSpPr txBox="1"/>
          <p:nvPr/>
        </p:nvSpPr>
        <p:spPr>
          <a:xfrm>
            <a:off x="4327440" y="4078381"/>
            <a:ext cx="5797296" cy="369332"/>
          </a:xfrm>
          <a:prstGeom prst="rect">
            <a:avLst/>
          </a:prstGeom>
          <a:noFill/>
        </p:spPr>
        <p:txBody>
          <a:bodyPr wrap="square">
            <a:spAutoFit/>
          </a:bodyPr>
          <a:lstStyle/>
          <a:p>
            <a:r>
              <a:rPr lang="en-US" dirty="0"/>
              <a:t>c6</a:t>
            </a:r>
          </a:p>
        </p:txBody>
      </p:sp>
      <p:sp>
        <p:nvSpPr>
          <p:cNvPr id="18" name="Textfeld 17">
            <a:extLst>
              <a:ext uri="{FF2B5EF4-FFF2-40B4-BE49-F238E27FC236}">
                <a16:creationId xmlns:a16="http://schemas.microsoft.com/office/drawing/2014/main" id="{0CBDCC01-49C8-4BBA-89DB-AB5F7FF96F69}"/>
              </a:ext>
            </a:extLst>
          </p:cNvPr>
          <p:cNvSpPr txBox="1"/>
          <p:nvPr/>
        </p:nvSpPr>
        <p:spPr>
          <a:xfrm>
            <a:off x="5723192" y="4231068"/>
            <a:ext cx="5797296" cy="369332"/>
          </a:xfrm>
          <a:prstGeom prst="rect">
            <a:avLst/>
          </a:prstGeom>
          <a:noFill/>
        </p:spPr>
        <p:txBody>
          <a:bodyPr wrap="square">
            <a:spAutoFit/>
          </a:bodyPr>
          <a:lstStyle/>
          <a:p>
            <a:r>
              <a:rPr lang="en-US" dirty="0"/>
              <a:t>c7</a:t>
            </a:r>
          </a:p>
        </p:txBody>
      </p:sp>
      <p:sp>
        <p:nvSpPr>
          <p:cNvPr id="19" name="Textfeld 18">
            <a:extLst>
              <a:ext uri="{FF2B5EF4-FFF2-40B4-BE49-F238E27FC236}">
                <a16:creationId xmlns:a16="http://schemas.microsoft.com/office/drawing/2014/main" id="{20B46959-A360-444C-8430-22857EC9BA06}"/>
              </a:ext>
            </a:extLst>
          </p:cNvPr>
          <p:cNvSpPr txBox="1"/>
          <p:nvPr/>
        </p:nvSpPr>
        <p:spPr>
          <a:xfrm>
            <a:off x="1703194" y="4898683"/>
            <a:ext cx="5797296" cy="369332"/>
          </a:xfrm>
          <a:prstGeom prst="rect">
            <a:avLst/>
          </a:prstGeom>
          <a:noFill/>
        </p:spPr>
        <p:txBody>
          <a:bodyPr wrap="square">
            <a:spAutoFit/>
          </a:bodyPr>
          <a:lstStyle/>
          <a:p>
            <a:r>
              <a:rPr lang="en-US" dirty="0"/>
              <a:t>c8</a:t>
            </a:r>
          </a:p>
        </p:txBody>
      </p:sp>
      <p:sp>
        <p:nvSpPr>
          <p:cNvPr id="20" name="Textfeld 19">
            <a:extLst>
              <a:ext uri="{FF2B5EF4-FFF2-40B4-BE49-F238E27FC236}">
                <a16:creationId xmlns:a16="http://schemas.microsoft.com/office/drawing/2014/main" id="{EB49CC72-3596-451B-94FB-8A8FFD281CE7}"/>
              </a:ext>
            </a:extLst>
          </p:cNvPr>
          <p:cNvSpPr txBox="1"/>
          <p:nvPr/>
        </p:nvSpPr>
        <p:spPr>
          <a:xfrm>
            <a:off x="2469681" y="4607159"/>
            <a:ext cx="5797296" cy="369332"/>
          </a:xfrm>
          <a:prstGeom prst="rect">
            <a:avLst/>
          </a:prstGeom>
          <a:noFill/>
        </p:spPr>
        <p:txBody>
          <a:bodyPr wrap="square">
            <a:spAutoFit/>
          </a:bodyPr>
          <a:lstStyle/>
          <a:p>
            <a:r>
              <a:rPr lang="en-US" dirty="0"/>
              <a:t>c9</a:t>
            </a:r>
          </a:p>
        </p:txBody>
      </p:sp>
      <p:sp>
        <p:nvSpPr>
          <p:cNvPr id="21" name="Textfeld 20">
            <a:extLst>
              <a:ext uri="{FF2B5EF4-FFF2-40B4-BE49-F238E27FC236}">
                <a16:creationId xmlns:a16="http://schemas.microsoft.com/office/drawing/2014/main" id="{1A051ACC-7BFC-4FFC-A150-D63EEC0BD30C}"/>
              </a:ext>
            </a:extLst>
          </p:cNvPr>
          <p:cNvSpPr txBox="1"/>
          <p:nvPr/>
        </p:nvSpPr>
        <p:spPr>
          <a:xfrm>
            <a:off x="3154680" y="5009944"/>
            <a:ext cx="5797296" cy="369332"/>
          </a:xfrm>
          <a:prstGeom prst="rect">
            <a:avLst/>
          </a:prstGeom>
          <a:noFill/>
        </p:spPr>
        <p:txBody>
          <a:bodyPr wrap="square">
            <a:spAutoFit/>
          </a:bodyPr>
          <a:lstStyle/>
          <a:p>
            <a:r>
              <a:rPr lang="en-US" dirty="0"/>
              <a:t>c10</a:t>
            </a:r>
          </a:p>
        </p:txBody>
      </p:sp>
      <p:sp>
        <p:nvSpPr>
          <p:cNvPr id="22" name="Textfeld 21">
            <a:extLst>
              <a:ext uri="{FF2B5EF4-FFF2-40B4-BE49-F238E27FC236}">
                <a16:creationId xmlns:a16="http://schemas.microsoft.com/office/drawing/2014/main" id="{41F75190-5CC1-44EA-A418-3B61D66E1DCE}"/>
              </a:ext>
            </a:extLst>
          </p:cNvPr>
          <p:cNvSpPr txBox="1"/>
          <p:nvPr/>
        </p:nvSpPr>
        <p:spPr>
          <a:xfrm>
            <a:off x="3901996" y="5242253"/>
            <a:ext cx="5797296" cy="369332"/>
          </a:xfrm>
          <a:prstGeom prst="rect">
            <a:avLst/>
          </a:prstGeom>
          <a:noFill/>
        </p:spPr>
        <p:txBody>
          <a:bodyPr wrap="square">
            <a:spAutoFit/>
          </a:bodyPr>
          <a:lstStyle/>
          <a:p>
            <a:r>
              <a:rPr lang="en-US" dirty="0"/>
              <a:t>c11</a:t>
            </a:r>
          </a:p>
        </p:txBody>
      </p:sp>
      <p:sp>
        <p:nvSpPr>
          <p:cNvPr id="23" name="Textfeld 22">
            <a:extLst>
              <a:ext uri="{FF2B5EF4-FFF2-40B4-BE49-F238E27FC236}">
                <a16:creationId xmlns:a16="http://schemas.microsoft.com/office/drawing/2014/main" id="{2BB4BD62-F501-4030-B894-5C80C2DDA88B}"/>
              </a:ext>
            </a:extLst>
          </p:cNvPr>
          <p:cNvSpPr txBox="1"/>
          <p:nvPr/>
        </p:nvSpPr>
        <p:spPr>
          <a:xfrm>
            <a:off x="4606166" y="4920006"/>
            <a:ext cx="5797296" cy="369332"/>
          </a:xfrm>
          <a:prstGeom prst="rect">
            <a:avLst/>
          </a:prstGeom>
          <a:noFill/>
        </p:spPr>
        <p:txBody>
          <a:bodyPr wrap="square">
            <a:spAutoFit/>
          </a:bodyPr>
          <a:lstStyle/>
          <a:p>
            <a:r>
              <a:rPr lang="en-US" dirty="0"/>
              <a:t>c12</a:t>
            </a:r>
          </a:p>
        </p:txBody>
      </p:sp>
      <p:sp>
        <p:nvSpPr>
          <p:cNvPr id="24" name="Textfeld 23">
            <a:extLst>
              <a:ext uri="{FF2B5EF4-FFF2-40B4-BE49-F238E27FC236}">
                <a16:creationId xmlns:a16="http://schemas.microsoft.com/office/drawing/2014/main" id="{EB1CFDC3-BAAD-45E9-9DC4-8A48306A659F}"/>
              </a:ext>
            </a:extLst>
          </p:cNvPr>
          <p:cNvSpPr txBox="1"/>
          <p:nvPr/>
        </p:nvSpPr>
        <p:spPr>
          <a:xfrm>
            <a:off x="5368329" y="5020220"/>
            <a:ext cx="5797296" cy="369332"/>
          </a:xfrm>
          <a:prstGeom prst="rect">
            <a:avLst/>
          </a:prstGeom>
          <a:noFill/>
        </p:spPr>
        <p:txBody>
          <a:bodyPr wrap="square">
            <a:spAutoFit/>
          </a:bodyPr>
          <a:lstStyle/>
          <a:p>
            <a:r>
              <a:rPr lang="en-US" dirty="0"/>
              <a:t>c13</a:t>
            </a:r>
          </a:p>
        </p:txBody>
      </p:sp>
      <p:sp>
        <p:nvSpPr>
          <p:cNvPr id="25" name="Textfeld 24">
            <a:extLst>
              <a:ext uri="{FF2B5EF4-FFF2-40B4-BE49-F238E27FC236}">
                <a16:creationId xmlns:a16="http://schemas.microsoft.com/office/drawing/2014/main" id="{4AE52171-BCC2-4926-82FB-49F21A53C7CD}"/>
              </a:ext>
            </a:extLst>
          </p:cNvPr>
          <p:cNvSpPr txBox="1"/>
          <p:nvPr/>
        </p:nvSpPr>
        <p:spPr>
          <a:xfrm>
            <a:off x="6089495" y="4495898"/>
            <a:ext cx="5797296" cy="369332"/>
          </a:xfrm>
          <a:prstGeom prst="rect">
            <a:avLst/>
          </a:prstGeom>
          <a:noFill/>
        </p:spPr>
        <p:txBody>
          <a:bodyPr wrap="square">
            <a:spAutoFit/>
          </a:bodyPr>
          <a:lstStyle/>
          <a:p>
            <a:r>
              <a:rPr lang="en-US" dirty="0"/>
              <a:t>c14</a:t>
            </a:r>
          </a:p>
        </p:txBody>
      </p:sp>
      <p:pic>
        <p:nvPicPr>
          <p:cNvPr id="26" name="Grafik 25">
            <a:extLst>
              <a:ext uri="{FF2B5EF4-FFF2-40B4-BE49-F238E27FC236}">
                <a16:creationId xmlns:a16="http://schemas.microsoft.com/office/drawing/2014/main" id="{039F6902-A260-4689-B714-063E92F899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7654" y="1467251"/>
            <a:ext cx="3688400" cy="2758679"/>
          </a:xfrm>
          <a:prstGeom prst="rect">
            <a:avLst/>
          </a:prstGeom>
        </p:spPr>
      </p:pic>
    </p:spTree>
    <p:extLst>
      <p:ext uri="{BB962C8B-B14F-4D97-AF65-F5344CB8AC3E}">
        <p14:creationId xmlns:p14="http://schemas.microsoft.com/office/powerpoint/2010/main" val="35114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1DD396FE-0867-4DC4-AA20-C304682409EB}"/>
              </a:ext>
            </a:extLst>
          </p:cNvPr>
          <p:cNvSpPr>
            <a:spLocks noGrp="1"/>
          </p:cNvSpPr>
          <p:nvPr>
            <p:ph type="body"/>
          </p:nvPr>
        </p:nvSpPr>
        <p:spPr>
          <a:xfrm>
            <a:off x="457200" y="1802166"/>
            <a:ext cx="9003792" cy="4385787"/>
          </a:xfrm>
        </p:spPr>
        <p:txBody>
          <a:bodyPr>
            <a:normAutofit/>
          </a:bodyPr>
          <a:lstStyle/>
          <a:p>
            <a:r>
              <a:rPr lang="en-US" sz="1100" dirty="0"/>
              <a:t>cC0A2</a:t>
            </a:r>
          </a:p>
          <a:p>
            <a:endParaRPr lang="en-US" sz="2400" dirty="0"/>
          </a:p>
        </p:txBody>
      </p:sp>
      <p:sp>
        <p:nvSpPr>
          <p:cNvPr id="5" name="CustomShape 1">
            <a:extLst>
              <a:ext uri="{FF2B5EF4-FFF2-40B4-BE49-F238E27FC236}">
                <a16:creationId xmlns:a16="http://schemas.microsoft.com/office/drawing/2014/main" id="{57A509B1-1A9C-47CA-A597-0F063FE645E2}"/>
              </a:ext>
            </a:extLst>
          </p:cNvPr>
          <p:cNvSpPr/>
          <p:nvPr/>
        </p:nvSpPr>
        <p:spPr>
          <a:xfrm>
            <a:off x="579368" y="443674"/>
            <a:ext cx="10365120" cy="107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r>
              <a:rPr lang="tr-TR" sz="2400" b="1" dirty="0"/>
              <a:t>Task </a:t>
            </a:r>
            <a:r>
              <a:rPr lang="en-US" sz="2400" b="1" dirty="0"/>
              <a:t>3</a:t>
            </a:r>
            <a:r>
              <a:rPr lang="tr-TR" sz="2400" b="1" dirty="0"/>
              <a:t> - </a:t>
            </a:r>
            <a:r>
              <a:rPr lang="en-US" sz="2400" b="1" dirty="0"/>
              <a:t>Computation of medoid cont.</a:t>
            </a:r>
          </a:p>
        </p:txBody>
      </p:sp>
      <p:pic>
        <p:nvPicPr>
          <p:cNvPr id="6" name="Grafik 5">
            <a:extLst>
              <a:ext uri="{FF2B5EF4-FFF2-40B4-BE49-F238E27FC236}">
                <a16:creationId xmlns:a16="http://schemas.microsoft.com/office/drawing/2014/main" id="{A076BF9C-B96E-4124-9002-A66983425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22954"/>
            <a:ext cx="6738334" cy="4665000"/>
          </a:xfrm>
          <a:prstGeom prst="rect">
            <a:avLst/>
          </a:prstGeom>
        </p:spPr>
      </p:pic>
      <p:sp>
        <p:nvSpPr>
          <p:cNvPr id="7" name="Textfeld 6">
            <a:extLst>
              <a:ext uri="{FF2B5EF4-FFF2-40B4-BE49-F238E27FC236}">
                <a16:creationId xmlns:a16="http://schemas.microsoft.com/office/drawing/2014/main" id="{4DEEFEC3-A74F-4DDB-BC0A-1818A8CC74F8}"/>
              </a:ext>
            </a:extLst>
          </p:cNvPr>
          <p:cNvSpPr txBox="1"/>
          <p:nvPr/>
        </p:nvSpPr>
        <p:spPr>
          <a:xfrm>
            <a:off x="3606825" y="2453211"/>
            <a:ext cx="428322" cy="369332"/>
          </a:xfrm>
          <a:prstGeom prst="rect">
            <a:avLst/>
          </a:prstGeom>
          <a:noFill/>
        </p:spPr>
        <p:txBody>
          <a:bodyPr wrap="none" rtlCol="0">
            <a:spAutoFit/>
          </a:bodyPr>
          <a:lstStyle/>
          <a:p>
            <a:r>
              <a:rPr lang="en-US" dirty="0"/>
              <a:t>c1</a:t>
            </a:r>
          </a:p>
        </p:txBody>
      </p:sp>
      <p:sp>
        <p:nvSpPr>
          <p:cNvPr id="8" name="Textfeld 7">
            <a:extLst>
              <a:ext uri="{FF2B5EF4-FFF2-40B4-BE49-F238E27FC236}">
                <a16:creationId xmlns:a16="http://schemas.microsoft.com/office/drawing/2014/main" id="{5A4A03C8-EAD2-4163-B86E-3CC20E686279}"/>
              </a:ext>
            </a:extLst>
          </p:cNvPr>
          <p:cNvSpPr txBox="1"/>
          <p:nvPr/>
        </p:nvSpPr>
        <p:spPr>
          <a:xfrm>
            <a:off x="2182368" y="3158078"/>
            <a:ext cx="428322" cy="369332"/>
          </a:xfrm>
          <a:prstGeom prst="rect">
            <a:avLst/>
          </a:prstGeom>
          <a:noFill/>
        </p:spPr>
        <p:txBody>
          <a:bodyPr wrap="none" rtlCol="0">
            <a:spAutoFit/>
          </a:bodyPr>
          <a:lstStyle/>
          <a:p>
            <a:r>
              <a:rPr lang="en-US" dirty="0"/>
              <a:t>c2</a:t>
            </a:r>
          </a:p>
        </p:txBody>
      </p:sp>
      <p:sp>
        <p:nvSpPr>
          <p:cNvPr id="9" name="Textfeld 8">
            <a:extLst>
              <a:ext uri="{FF2B5EF4-FFF2-40B4-BE49-F238E27FC236}">
                <a16:creationId xmlns:a16="http://schemas.microsoft.com/office/drawing/2014/main" id="{E538F4F5-36EE-4B12-B5D5-CAB03CB114B3}"/>
              </a:ext>
            </a:extLst>
          </p:cNvPr>
          <p:cNvSpPr txBox="1"/>
          <p:nvPr/>
        </p:nvSpPr>
        <p:spPr>
          <a:xfrm>
            <a:off x="4601842" y="3180271"/>
            <a:ext cx="428322" cy="369332"/>
          </a:xfrm>
          <a:prstGeom prst="rect">
            <a:avLst/>
          </a:prstGeom>
          <a:noFill/>
        </p:spPr>
        <p:txBody>
          <a:bodyPr wrap="square">
            <a:spAutoFit/>
          </a:bodyPr>
          <a:lstStyle/>
          <a:p>
            <a:r>
              <a:rPr lang="en-US" dirty="0"/>
              <a:t>c3</a:t>
            </a:r>
          </a:p>
        </p:txBody>
      </p:sp>
      <p:sp>
        <p:nvSpPr>
          <p:cNvPr id="10" name="Textfeld 9">
            <a:extLst>
              <a:ext uri="{FF2B5EF4-FFF2-40B4-BE49-F238E27FC236}">
                <a16:creationId xmlns:a16="http://schemas.microsoft.com/office/drawing/2014/main" id="{4C14C899-019D-4E01-B065-02D8120239BF}"/>
              </a:ext>
            </a:extLst>
          </p:cNvPr>
          <p:cNvSpPr txBox="1"/>
          <p:nvPr/>
        </p:nvSpPr>
        <p:spPr>
          <a:xfrm>
            <a:off x="2678966" y="3809316"/>
            <a:ext cx="526344" cy="369332"/>
          </a:xfrm>
          <a:prstGeom prst="rect">
            <a:avLst/>
          </a:prstGeom>
          <a:noFill/>
        </p:spPr>
        <p:txBody>
          <a:bodyPr wrap="square">
            <a:spAutoFit/>
          </a:bodyPr>
          <a:lstStyle/>
          <a:p>
            <a:r>
              <a:rPr lang="en-US" dirty="0"/>
              <a:t>c4</a:t>
            </a:r>
          </a:p>
        </p:txBody>
      </p:sp>
      <p:sp>
        <p:nvSpPr>
          <p:cNvPr id="11" name="Textfeld 10">
            <a:extLst>
              <a:ext uri="{FF2B5EF4-FFF2-40B4-BE49-F238E27FC236}">
                <a16:creationId xmlns:a16="http://schemas.microsoft.com/office/drawing/2014/main" id="{47BAB2B7-BF57-4C70-A735-6314764D159B}"/>
              </a:ext>
            </a:extLst>
          </p:cNvPr>
          <p:cNvSpPr txBox="1"/>
          <p:nvPr/>
        </p:nvSpPr>
        <p:spPr>
          <a:xfrm>
            <a:off x="1437240" y="4041106"/>
            <a:ext cx="526344" cy="369331"/>
          </a:xfrm>
          <a:prstGeom prst="rect">
            <a:avLst/>
          </a:prstGeom>
          <a:noFill/>
        </p:spPr>
        <p:txBody>
          <a:bodyPr wrap="square">
            <a:spAutoFit/>
          </a:bodyPr>
          <a:lstStyle/>
          <a:p>
            <a:r>
              <a:rPr lang="en-US" dirty="0"/>
              <a:t>c5</a:t>
            </a:r>
          </a:p>
        </p:txBody>
      </p:sp>
      <p:sp>
        <p:nvSpPr>
          <p:cNvPr id="12" name="Textfeld 11">
            <a:extLst>
              <a:ext uri="{FF2B5EF4-FFF2-40B4-BE49-F238E27FC236}">
                <a16:creationId xmlns:a16="http://schemas.microsoft.com/office/drawing/2014/main" id="{035CC0D1-213F-449D-9AB3-397EE056FFFA}"/>
              </a:ext>
            </a:extLst>
          </p:cNvPr>
          <p:cNvSpPr txBox="1"/>
          <p:nvPr/>
        </p:nvSpPr>
        <p:spPr>
          <a:xfrm>
            <a:off x="4291928" y="4007357"/>
            <a:ext cx="5797296" cy="369332"/>
          </a:xfrm>
          <a:prstGeom prst="rect">
            <a:avLst/>
          </a:prstGeom>
          <a:noFill/>
        </p:spPr>
        <p:txBody>
          <a:bodyPr wrap="square">
            <a:spAutoFit/>
          </a:bodyPr>
          <a:lstStyle/>
          <a:p>
            <a:r>
              <a:rPr lang="en-US" dirty="0"/>
              <a:t>c6</a:t>
            </a:r>
          </a:p>
        </p:txBody>
      </p:sp>
      <p:sp>
        <p:nvSpPr>
          <p:cNvPr id="13" name="Textfeld 12">
            <a:extLst>
              <a:ext uri="{FF2B5EF4-FFF2-40B4-BE49-F238E27FC236}">
                <a16:creationId xmlns:a16="http://schemas.microsoft.com/office/drawing/2014/main" id="{D7767AAA-FAB1-4ECC-A392-0EC6C2A4829B}"/>
              </a:ext>
            </a:extLst>
          </p:cNvPr>
          <p:cNvSpPr txBox="1"/>
          <p:nvPr/>
        </p:nvSpPr>
        <p:spPr>
          <a:xfrm>
            <a:off x="5875978" y="4062974"/>
            <a:ext cx="1098409" cy="369332"/>
          </a:xfrm>
          <a:prstGeom prst="rect">
            <a:avLst/>
          </a:prstGeom>
          <a:noFill/>
        </p:spPr>
        <p:txBody>
          <a:bodyPr wrap="square">
            <a:spAutoFit/>
          </a:bodyPr>
          <a:lstStyle/>
          <a:p>
            <a:r>
              <a:rPr lang="en-US" dirty="0"/>
              <a:t>c7</a:t>
            </a:r>
          </a:p>
        </p:txBody>
      </p:sp>
      <p:sp>
        <p:nvSpPr>
          <p:cNvPr id="14" name="Textfeld 13">
            <a:extLst>
              <a:ext uri="{FF2B5EF4-FFF2-40B4-BE49-F238E27FC236}">
                <a16:creationId xmlns:a16="http://schemas.microsoft.com/office/drawing/2014/main" id="{3F3ABA30-A453-4FC6-A784-10A76614B6A3}"/>
              </a:ext>
            </a:extLst>
          </p:cNvPr>
          <p:cNvSpPr txBox="1"/>
          <p:nvPr/>
        </p:nvSpPr>
        <p:spPr>
          <a:xfrm>
            <a:off x="1703194" y="4898683"/>
            <a:ext cx="5797296" cy="369332"/>
          </a:xfrm>
          <a:prstGeom prst="rect">
            <a:avLst/>
          </a:prstGeom>
          <a:noFill/>
        </p:spPr>
        <p:txBody>
          <a:bodyPr wrap="square">
            <a:spAutoFit/>
          </a:bodyPr>
          <a:lstStyle/>
          <a:p>
            <a:r>
              <a:rPr lang="en-US" dirty="0"/>
              <a:t>c8</a:t>
            </a:r>
          </a:p>
        </p:txBody>
      </p:sp>
      <p:sp>
        <p:nvSpPr>
          <p:cNvPr id="15" name="Textfeld 14">
            <a:extLst>
              <a:ext uri="{FF2B5EF4-FFF2-40B4-BE49-F238E27FC236}">
                <a16:creationId xmlns:a16="http://schemas.microsoft.com/office/drawing/2014/main" id="{BC00E0DC-0BD7-4A33-BD82-F6623E62085A}"/>
              </a:ext>
            </a:extLst>
          </p:cNvPr>
          <p:cNvSpPr txBox="1"/>
          <p:nvPr/>
        </p:nvSpPr>
        <p:spPr>
          <a:xfrm>
            <a:off x="2309877" y="4527257"/>
            <a:ext cx="827047" cy="369332"/>
          </a:xfrm>
          <a:prstGeom prst="rect">
            <a:avLst/>
          </a:prstGeom>
          <a:noFill/>
        </p:spPr>
        <p:txBody>
          <a:bodyPr wrap="square">
            <a:spAutoFit/>
          </a:bodyPr>
          <a:lstStyle/>
          <a:p>
            <a:r>
              <a:rPr lang="en-US" dirty="0"/>
              <a:t>c9</a:t>
            </a:r>
          </a:p>
        </p:txBody>
      </p:sp>
      <p:sp>
        <p:nvSpPr>
          <p:cNvPr id="16" name="Textfeld 15">
            <a:extLst>
              <a:ext uri="{FF2B5EF4-FFF2-40B4-BE49-F238E27FC236}">
                <a16:creationId xmlns:a16="http://schemas.microsoft.com/office/drawing/2014/main" id="{458BBF9B-03C9-4658-914A-70F05FC2DDFB}"/>
              </a:ext>
            </a:extLst>
          </p:cNvPr>
          <p:cNvSpPr txBox="1"/>
          <p:nvPr/>
        </p:nvSpPr>
        <p:spPr>
          <a:xfrm>
            <a:off x="3154680" y="5009944"/>
            <a:ext cx="5797296" cy="369332"/>
          </a:xfrm>
          <a:prstGeom prst="rect">
            <a:avLst/>
          </a:prstGeom>
          <a:noFill/>
        </p:spPr>
        <p:txBody>
          <a:bodyPr wrap="square">
            <a:spAutoFit/>
          </a:bodyPr>
          <a:lstStyle/>
          <a:p>
            <a:r>
              <a:rPr lang="en-US" dirty="0"/>
              <a:t>c10</a:t>
            </a:r>
          </a:p>
        </p:txBody>
      </p:sp>
      <p:sp>
        <p:nvSpPr>
          <p:cNvPr id="17" name="Textfeld 16">
            <a:extLst>
              <a:ext uri="{FF2B5EF4-FFF2-40B4-BE49-F238E27FC236}">
                <a16:creationId xmlns:a16="http://schemas.microsoft.com/office/drawing/2014/main" id="{BD560671-BD34-4938-BC67-7EE711AC8FEE}"/>
              </a:ext>
            </a:extLst>
          </p:cNvPr>
          <p:cNvSpPr txBox="1"/>
          <p:nvPr/>
        </p:nvSpPr>
        <p:spPr>
          <a:xfrm>
            <a:off x="3901996" y="5242253"/>
            <a:ext cx="5797296" cy="369332"/>
          </a:xfrm>
          <a:prstGeom prst="rect">
            <a:avLst/>
          </a:prstGeom>
          <a:noFill/>
        </p:spPr>
        <p:txBody>
          <a:bodyPr wrap="square">
            <a:spAutoFit/>
          </a:bodyPr>
          <a:lstStyle/>
          <a:p>
            <a:r>
              <a:rPr lang="en-US" dirty="0"/>
              <a:t>c11</a:t>
            </a:r>
          </a:p>
        </p:txBody>
      </p:sp>
      <p:sp>
        <p:nvSpPr>
          <p:cNvPr id="18" name="Textfeld 17">
            <a:extLst>
              <a:ext uri="{FF2B5EF4-FFF2-40B4-BE49-F238E27FC236}">
                <a16:creationId xmlns:a16="http://schemas.microsoft.com/office/drawing/2014/main" id="{219DBAC3-A24F-4805-8070-1B5A5F177910}"/>
              </a:ext>
            </a:extLst>
          </p:cNvPr>
          <p:cNvSpPr txBox="1"/>
          <p:nvPr/>
        </p:nvSpPr>
        <p:spPr>
          <a:xfrm>
            <a:off x="4588410" y="4848982"/>
            <a:ext cx="1412894" cy="369332"/>
          </a:xfrm>
          <a:prstGeom prst="rect">
            <a:avLst/>
          </a:prstGeom>
          <a:noFill/>
        </p:spPr>
        <p:txBody>
          <a:bodyPr wrap="square">
            <a:spAutoFit/>
          </a:bodyPr>
          <a:lstStyle/>
          <a:p>
            <a:r>
              <a:rPr lang="en-US" dirty="0"/>
              <a:t>c12</a:t>
            </a:r>
          </a:p>
        </p:txBody>
      </p:sp>
      <p:sp>
        <p:nvSpPr>
          <p:cNvPr id="19" name="Textfeld 18">
            <a:extLst>
              <a:ext uri="{FF2B5EF4-FFF2-40B4-BE49-F238E27FC236}">
                <a16:creationId xmlns:a16="http://schemas.microsoft.com/office/drawing/2014/main" id="{2F0F2911-F4EC-434D-AA75-AC4A8948DC87}"/>
              </a:ext>
            </a:extLst>
          </p:cNvPr>
          <p:cNvSpPr txBox="1"/>
          <p:nvPr/>
        </p:nvSpPr>
        <p:spPr>
          <a:xfrm>
            <a:off x="5368329" y="4984708"/>
            <a:ext cx="1819575" cy="369332"/>
          </a:xfrm>
          <a:prstGeom prst="rect">
            <a:avLst/>
          </a:prstGeom>
          <a:noFill/>
        </p:spPr>
        <p:txBody>
          <a:bodyPr wrap="square">
            <a:spAutoFit/>
          </a:bodyPr>
          <a:lstStyle/>
          <a:p>
            <a:r>
              <a:rPr lang="en-US" dirty="0"/>
              <a:t>c13</a:t>
            </a:r>
          </a:p>
        </p:txBody>
      </p:sp>
      <p:sp>
        <p:nvSpPr>
          <p:cNvPr id="20" name="Textfeld 19">
            <a:extLst>
              <a:ext uri="{FF2B5EF4-FFF2-40B4-BE49-F238E27FC236}">
                <a16:creationId xmlns:a16="http://schemas.microsoft.com/office/drawing/2014/main" id="{F482E42B-BFA4-448F-A2FB-C91D0AF1CF05}"/>
              </a:ext>
            </a:extLst>
          </p:cNvPr>
          <p:cNvSpPr txBox="1"/>
          <p:nvPr/>
        </p:nvSpPr>
        <p:spPr>
          <a:xfrm>
            <a:off x="6575237" y="4363738"/>
            <a:ext cx="657534" cy="369332"/>
          </a:xfrm>
          <a:prstGeom prst="rect">
            <a:avLst/>
          </a:prstGeom>
          <a:noFill/>
        </p:spPr>
        <p:txBody>
          <a:bodyPr wrap="square">
            <a:spAutoFit/>
          </a:bodyPr>
          <a:lstStyle/>
          <a:p>
            <a:r>
              <a:rPr lang="en-US" dirty="0"/>
              <a:t>c14</a:t>
            </a:r>
          </a:p>
        </p:txBody>
      </p:sp>
      <p:graphicFrame>
        <p:nvGraphicFramePr>
          <p:cNvPr id="3" name="Tabelle 21">
            <a:extLst>
              <a:ext uri="{FF2B5EF4-FFF2-40B4-BE49-F238E27FC236}">
                <a16:creationId xmlns:a16="http://schemas.microsoft.com/office/drawing/2014/main" id="{212B5F17-0830-48C1-9CA0-38FB2C924C0B}"/>
              </a:ext>
            </a:extLst>
          </p:cNvPr>
          <p:cNvGraphicFramePr>
            <a:graphicFrameLocks noGrp="1"/>
          </p:cNvGraphicFramePr>
          <p:nvPr>
            <p:extLst>
              <p:ext uri="{D42A27DB-BD31-4B8C-83A1-F6EECF244321}">
                <p14:modId xmlns:p14="http://schemas.microsoft.com/office/powerpoint/2010/main" val="1918410531"/>
              </p:ext>
            </p:extLst>
          </p:nvPr>
        </p:nvGraphicFramePr>
        <p:xfrm>
          <a:off x="7021316" y="2558049"/>
          <a:ext cx="4318859" cy="1212427"/>
        </p:xfrm>
        <a:graphic>
          <a:graphicData uri="http://schemas.openxmlformats.org/drawingml/2006/table">
            <a:tbl>
              <a:tblPr firstRow="1" bandRow="1">
                <a:tableStyleId>{5C22544A-7EE6-4342-B048-85BDC9FD1C3A}</a:tableStyleId>
              </a:tblPr>
              <a:tblGrid>
                <a:gridCol w="689197">
                  <a:extLst>
                    <a:ext uri="{9D8B030D-6E8A-4147-A177-3AD203B41FA5}">
                      <a16:colId xmlns:a16="http://schemas.microsoft.com/office/drawing/2014/main" val="3898409054"/>
                    </a:ext>
                  </a:extLst>
                </a:gridCol>
                <a:gridCol w="725933">
                  <a:extLst>
                    <a:ext uri="{9D8B030D-6E8A-4147-A177-3AD203B41FA5}">
                      <a16:colId xmlns:a16="http://schemas.microsoft.com/office/drawing/2014/main" val="688579539"/>
                    </a:ext>
                  </a:extLst>
                </a:gridCol>
                <a:gridCol w="1360697">
                  <a:extLst>
                    <a:ext uri="{9D8B030D-6E8A-4147-A177-3AD203B41FA5}">
                      <a16:colId xmlns:a16="http://schemas.microsoft.com/office/drawing/2014/main" val="2790822714"/>
                    </a:ext>
                  </a:extLst>
                </a:gridCol>
                <a:gridCol w="634481">
                  <a:extLst>
                    <a:ext uri="{9D8B030D-6E8A-4147-A177-3AD203B41FA5}">
                      <a16:colId xmlns:a16="http://schemas.microsoft.com/office/drawing/2014/main" val="2762587999"/>
                    </a:ext>
                  </a:extLst>
                </a:gridCol>
                <a:gridCol w="908551">
                  <a:extLst>
                    <a:ext uri="{9D8B030D-6E8A-4147-A177-3AD203B41FA5}">
                      <a16:colId xmlns:a16="http://schemas.microsoft.com/office/drawing/2014/main" val="627190381"/>
                    </a:ext>
                  </a:extLst>
                </a:gridCol>
              </a:tblGrid>
              <a:tr h="435187">
                <a:tc>
                  <a:txBody>
                    <a:bodyPr/>
                    <a:lstStyle/>
                    <a:p>
                      <a:r>
                        <a:rPr lang="en-US" sz="1100" dirty="0"/>
                        <a:t>cluster</a:t>
                      </a:r>
                    </a:p>
                  </a:txBody>
                  <a:tcPr/>
                </a:tc>
                <a:tc>
                  <a:txBody>
                    <a:bodyPr/>
                    <a:lstStyle/>
                    <a:p>
                      <a:r>
                        <a:rPr lang="en-US" sz="1100" dirty="0"/>
                        <a:t>medoid</a:t>
                      </a:r>
                    </a:p>
                  </a:txBody>
                  <a:tcPr/>
                </a:tc>
                <a:tc>
                  <a:txBody>
                    <a:bodyPr/>
                    <a:lstStyle/>
                    <a:p>
                      <a:r>
                        <a:rPr lang="en-US" sz="1100" dirty="0"/>
                        <a:t>Cluster members</a:t>
                      </a:r>
                    </a:p>
                  </a:txBody>
                  <a:tcPr/>
                </a:tc>
                <a:tc>
                  <a:txBody>
                    <a:bodyPr/>
                    <a:lstStyle/>
                    <a:p>
                      <a:r>
                        <a:rPr lang="en-US" sz="1100" dirty="0"/>
                        <a:t>parent</a:t>
                      </a:r>
                    </a:p>
                  </a:txBody>
                  <a:tcPr/>
                </a:tc>
                <a:tc>
                  <a:txBody>
                    <a:bodyPr/>
                    <a:lstStyle/>
                    <a:p>
                      <a:r>
                        <a:rPr lang="en-US" sz="1100" dirty="0"/>
                        <a:t>direction</a:t>
                      </a:r>
                    </a:p>
                  </a:txBody>
                  <a:tcPr/>
                </a:tc>
                <a:extLst>
                  <a:ext uri="{0D108BD9-81ED-4DB2-BD59-A6C34878D82A}">
                    <a16:rowId xmlns:a16="http://schemas.microsoft.com/office/drawing/2014/main" val="1405635564"/>
                  </a:ext>
                </a:extLst>
              </a:tr>
              <a:tr h="252132">
                <a:tc>
                  <a:txBody>
                    <a:bodyPr/>
                    <a:lstStyle/>
                    <a:p>
                      <a:r>
                        <a:rPr lang="en-US" sz="1100" dirty="0"/>
                        <a:t>C13</a:t>
                      </a:r>
                    </a:p>
                  </a:txBody>
                  <a:tcPr/>
                </a:tc>
                <a:tc>
                  <a:txBody>
                    <a:bodyPr/>
                    <a:lstStyle/>
                    <a:p>
                      <a:r>
                        <a:rPr lang="en-US" sz="1100" dirty="0"/>
                        <a:t>none</a:t>
                      </a:r>
                    </a:p>
                  </a:txBody>
                  <a:tcPr/>
                </a:tc>
                <a:tc>
                  <a:txBody>
                    <a:bodyPr/>
                    <a:lstStyle/>
                    <a:p>
                      <a:r>
                        <a:rPr lang="en-US" sz="1100" dirty="0"/>
                        <a:t>9,12</a:t>
                      </a:r>
                    </a:p>
                  </a:txBody>
                  <a:tcPr/>
                </a:tc>
                <a:tc>
                  <a:txBody>
                    <a:bodyPr/>
                    <a:lstStyle/>
                    <a:p>
                      <a:r>
                        <a:rPr lang="en-US" sz="1100" dirty="0"/>
                        <a:t>C7</a:t>
                      </a:r>
                    </a:p>
                  </a:txBody>
                  <a:tcPr/>
                </a:tc>
                <a:tc>
                  <a:txBody>
                    <a:bodyPr/>
                    <a:lstStyle/>
                    <a:p>
                      <a:r>
                        <a:rPr lang="en-US" sz="1100" dirty="0"/>
                        <a:t>left</a:t>
                      </a:r>
                    </a:p>
                  </a:txBody>
                  <a:tcPr/>
                </a:tc>
                <a:extLst>
                  <a:ext uri="{0D108BD9-81ED-4DB2-BD59-A6C34878D82A}">
                    <a16:rowId xmlns:a16="http://schemas.microsoft.com/office/drawing/2014/main" val="41109164"/>
                  </a:ext>
                </a:extLst>
              </a:tr>
              <a:tr h="252132">
                <a:tc>
                  <a:txBody>
                    <a:bodyPr/>
                    <a:lstStyle/>
                    <a:p>
                      <a:r>
                        <a:rPr lang="en-US" sz="1100" dirty="0"/>
                        <a:t>C14</a:t>
                      </a:r>
                    </a:p>
                  </a:txBody>
                  <a:tcPr/>
                </a:tc>
                <a:tc>
                  <a:txBody>
                    <a:bodyPr/>
                    <a:lstStyle/>
                    <a:p>
                      <a:r>
                        <a:rPr lang="en-US" sz="1100" dirty="0"/>
                        <a:t>none</a:t>
                      </a:r>
                    </a:p>
                  </a:txBody>
                  <a:tcPr/>
                </a:tc>
                <a:tc>
                  <a:txBody>
                    <a:bodyPr/>
                    <a:lstStyle/>
                    <a:p>
                      <a:r>
                        <a:rPr lang="en-US" sz="1100" dirty="0"/>
                        <a:t>7,18</a:t>
                      </a:r>
                    </a:p>
                  </a:txBody>
                  <a:tcPr/>
                </a:tc>
                <a:tc>
                  <a:txBody>
                    <a:bodyPr/>
                    <a:lstStyle/>
                    <a:p>
                      <a:r>
                        <a:rPr lang="en-US" sz="1100" dirty="0"/>
                        <a:t>C7</a:t>
                      </a:r>
                    </a:p>
                  </a:txBody>
                  <a:tcPr/>
                </a:tc>
                <a:tc>
                  <a:txBody>
                    <a:bodyPr/>
                    <a:lstStyle/>
                    <a:p>
                      <a:r>
                        <a:rPr lang="en-US" sz="1100" dirty="0"/>
                        <a:t>right</a:t>
                      </a:r>
                    </a:p>
                  </a:txBody>
                  <a:tcPr/>
                </a:tc>
                <a:extLst>
                  <a:ext uri="{0D108BD9-81ED-4DB2-BD59-A6C34878D82A}">
                    <a16:rowId xmlns:a16="http://schemas.microsoft.com/office/drawing/2014/main" val="2478221728"/>
                  </a:ext>
                </a:extLst>
              </a:tr>
              <a:tr h="252132">
                <a:tc>
                  <a:txBody>
                    <a:bodyPr/>
                    <a:lstStyle/>
                    <a:p>
                      <a:r>
                        <a:rPr lang="en-US" sz="1100" dirty="0"/>
                        <a:t>C7</a:t>
                      </a:r>
                    </a:p>
                  </a:txBody>
                  <a:tcPr/>
                </a:tc>
                <a:tc>
                  <a:txBody>
                    <a:bodyPr/>
                    <a:lstStyle/>
                    <a:p>
                      <a:r>
                        <a:rPr lang="en-US" sz="1100" dirty="0"/>
                        <a:t>12</a:t>
                      </a:r>
                    </a:p>
                  </a:txBody>
                  <a:tcPr/>
                </a:tc>
                <a:tc>
                  <a:txBody>
                    <a:bodyPr/>
                    <a:lstStyle/>
                    <a:p>
                      <a:r>
                        <a:rPr lang="en-US" sz="1100" dirty="0"/>
                        <a:t>7,9,12,18</a:t>
                      </a:r>
                    </a:p>
                  </a:txBody>
                  <a:tcPr/>
                </a:tc>
                <a:tc>
                  <a:txBody>
                    <a:bodyPr/>
                    <a:lstStyle/>
                    <a:p>
                      <a:r>
                        <a:rPr lang="en-US" sz="1100" dirty="0"/>
                        <a:t>C3</a:t>
                      </a:r>
                    </a:p>
                  </a:txBody>
                  <a:tcPr/>
                </a:tc>
                <a:tc>
                  <a:txBody>
                    <a:bodyPr/>
                    <a:lstStyle/>
                    <a:p>
                      <a:r>
                        <a:rPr lang="en-US" sz="1100" dirty="0"/>
                        <a:t>right</a:t>
                      </a:r>
                    </a:p>
                  </a:txBody>
                  <a:tcPr/>
                </a:tc>
                <a:extLst>
                  <a:ext uri="{0D108BD9-81ED-4DB2-BD59-A6C34878D82A}">
                    <a16:rowId xmlns:a16="http://schemas.microsoft.com/office/drawing/2014/main" val="118411755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1DD396FE-0867-4DC4-AA20-C304682409EB}"/>
              </a:ext>
            </a:extLst>
          </p:cNvPr>
          <p:cNvSpPr>
            <a:spLocks noGrp="1"/>
          </p:cNvSpPr>
          <p:nvPr>
            <p:ph type="body"/>
          </p:nvPr>
        </p:nvSpPr>
        <p:spPr>
          <a:xfrm>
            <a:off x="457200" y="1802166"/>
            <a:ext cx="9003792" cy="4385787"/>
          </a:xfrm>
        </p:spPr>
        <p:txBody>
          <a:bodyPr>
            <a:normAutofit/>
          </a:bodyPr>
          <a:lstStyle/>
          <a:p>
            <a:r>
              <a:rPr lang="en-US" sz="1100" dirty="0"/>
              <a:t>cC0A2</a:t>
            </a:r>
          </a:p>
          <a:p>
            <a:endParaRPr lang="en-US" sz="2400" dirty="0"/>
          </a:p>
        </p:txBody>
      </p:sp>
      <p:sp>
        <p:nvSpPr>
          <p:cNvPr id="5" name="CustomShape 1">
            <a:extLst>
              <a:ext uri="{FF2B5EF4-FFF2-40B4-BE49-F238E27FC236}">
                <a16:creationId xmlns:a16="http://schemas.microsoft.com/office/drawing/2014/main" id="{57A509B1-1A9C-47CA-A597-0F063FE645E2}"/>
              </a:ext>
            </a:extLst>
          </p:cNvPr>
          <p:cNvSpPr/>
          <p:nvPr/>
        </p:nvSpPr>
        <p:spPr>
          <a:xfrm>
            <a:off x="579368" y="443674"/>
            <a:ext cx="10365120" cy="107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r>
              <a:rPr lang="en-US" sz="2400" b="1" dirty="0"/>
              <a:t>Search </a:t>
            </a:r>
          </a:p>
        </p:txBody>
      </p:sp>
      <p:pic>
        <p:nvPicPr>
          <p:cNvPr id="6" name="Grafik 5">
            <a:extLst>
              <a:ext uri="{FF2B5EF4-FFF2-40B4-BE49-F238E27FC236}">
                <a16:creationId xmlns:a16="http://schemas.microsoft.com/office/drawing/2014/main" id="{A076BF9C-B96E-4124-9002-A66983425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437" y="1552420"/>
            <a:ext cx="6738334" cy="4665000"/>
          </a:xfrm>
          <a:prstGeom prst="rect">
            <a:avLst/>
          </a:prstGeom>
        </p:spPr>
      </p:pic>
      <p:sp>
        <p:nvSpPr>
          <p:cNvPr id="7" name="Textfeld 6">
            <a:extLst>
              <a:ext uri="{FF2B5EF4-FFF2-40B4-BE49-F238E27FC236}">
                <a16:creationId xmlns:a16="http://schemas.microsoft.com/office/drawing/2014/main" id="{4DEEFEC3-A74F-4DDB-BC0A-1818A8CC74F8}"/>
              </a:ext>
            </a:extLst>
          </p:cNvPr>
          <p:cNvSpPr txBox="1"/>
          <p:nvPr/>
        </p:nvSpPr>
        <p:spPr>
          <a:xfrm>
            <a:off x="3606825" y="2453211"/>
            <a:ext cx="428322" cy="369332"/>
          </a:xfrm>
          <a:prstGeom prst="rect">
            <a:avLst/>
          </a:prstGeom>
          <a:noFill/>
        </p:spPr>
        <p:txBody>
          <a:bodyPr wrap="none" rtlCol="0">
            <a:spAutoFit/>
          </a:bodyPr>
          <a:lstStyle/>
          <a:p>
            <a:r>
              <a:rPr lang="en-US" dirty="0"/>
              <a:t>c1</a:t>
            </a:r>
          </a:p>
        </p:txBody>
      </p:sp>
      <p:sp>
        <p:nvSpPr>
          <p:cNvPr id="8" name="Textfeld 7">
            <a:extLst>
              <a:ext uri="{FF2B5EF4-FFF2-40B4-BE49-F238E27FC236}">
                <a16:creationId xmlns:a16="http://schemas.microsoft.com/office/drawing/2014/main" id="{5A4A03C8-EAD2-4163-B86E-3CC20E686279}"/>
              </a:ext>
            </a:extLst>
          </p:cNvPr>
          <p:cNvSpPr txBox="1"/>
          <p:nvPr/>
        </p:nvSpPr>
        <p:spPr>
          <a:xfrm>
            <a:off x="2182368" y="3158078"/>
            <a:ext cx="428322" cy="369332"/>
          </a:xfrm>
          <a:prstGeom prst="rect">
            <a:avLst/>
          </a:prstGeom>
          <a:noFill/>
        </p:spPr>
        <p:txBody>
          <a:bodyPr wrap="none" rtlCol="0">
            <a:spAutoFit/>
          </a:bodyPr>
          <a:lstStyle/>
          <a:p>
            <a:r>
              <a:rPr lang="en-US" dirty="0"/>
              <a:t>c2</a:t>
            </a:r>
          </a:p>
        </p:txBody>
      </p:sp>
      <p:sp>
        <p:nvSpPr>
          <p:cNvPr id="9" name="Textfeld 8">
            <a:extLst>
              <a:ext uri="{FF2B5EF4-FFF2-40B4-BE49-F238E27FC236}">
                <a16:creationId xmlns:a16="http://schemas.microsoft.com/office/drawing/2014/main" id="{E538F4F5-36EE-4B12-B5D5-CAB03CB114B3}"/>
              </a:ext>
            </a:extLst>
          </p:cNvPr>
          <p:cNvSpPr txBox="1"/>
          <p:nvPr/>
        </p:nvSpPr>
        <p:spPr>
          <a:xfrm>
            <a:off x="4601842" y="3180271"/>
            <a:ext cx="428322" cy="369332"/>
          </a:xfrm>
          <a:prstGeom prst="rect">
            <a:avLst/>
          </a:prstGeom>
          <a:noFill/>
        </p:spPr>
        <p:txBody>
          <a:bodyPr wrap="square">
            <a:spAutoFit/>
          </a:bodyPr>
          <a:lstStyle/>
          <a:p>
            <a:r>
              <a:rPr lang="en-US" dirty="0"/>
              <a:t>c3</a:t>
            </a:r>
          </a:p>
        </p:txBody>
      </p:sp>
      <p:sp>
        <p:nvSpPr>
          <p:cNvPr id="10" name="Textfeld 9">
            <a:extLst>
              <a:ext uri="{FF2B5EF4-FFF2-40B4-BE49-F238E27FC236}">
                <a16:creationId xmlns:a16="http://schemas.microsoft.com/office/drawing/2014/main" id="{4C14C899-019D-4E01-B065-02D8120239BF}"/>
              </a:ext>
            </a:extLst>
          </p:cNvPr>
          <p:cNvSpPr txBox="1"/>
          <p:nvPr/>
        </p:nvSpPr>
        <p:spPr>
          <a:xfrm>
            <a:off x="2678966" y="3809316"/>
            <a:ext cx="526344" cy="369332"/>
          </a:xfrm>
          <a:prstGeom prst="rect">
            <a:avLst/>
          </a:prstGeom>
          <a:noFill/>
        </p:spPr>
        <p:txBody>
          <a:bodyPr wrap="square">
            <a:spAutoFit/>
          </a:bodyPr>
          <a:lstStyle/>
          <a:p>
            <a:r>
              <a:rPr lang="en-US" dirty="0"/>
              <a:t>c4</a:t>
            </a:r>
          </a:p>
        </p:txBody>
      </p:sp>
      <p:sp>
        <p:nvSpPr>
          <p:cNvPr id="11" name="Textfeld 10">
            <a:extLst>
              <a:ext uri="{FF2B5EF4-FFF2-40B4-BE49-F238E27FC236}">
                <a16:creationId xmlns:a16="http://schemas.microsoft.com/office/drawing/2014/main" id="{47BAB2B7-BF57-4C70-A735-6314764D159B}"/>
              </a:ext>
            </a:extLst>
          </p:cNvPr>
          <p:cNvSpPr txBox="1"/>
          <p:nvPr/>
        </p:nvSpPr>
        <p:spPr>
          <a:xfrm>
            <a:off x="1437240" y="4041106"/>
            <a:ext cx="526344" cy="369331"/>
          </a:xfrm>
          <a:prstGeom prst="rect">
            <a:avLst/>
          </a:prstGeom>
          <a:noFill/>
        </p:spPr>
        <p:txBody>
          <a:bodyPr wrap="square">
            <a:spAutoFit/>
          </a:bodyPr>
          <a:lstStyle/>
          <a:p>
            <a:r>
              <a:rPr lang="en-US" dirty="0"/>
              <a:t>c5</a:t>
            </a:r>
          </a:p>
        </p:txBody>
      </p:sp>
      <p:sp>
        <p:nvSpPr>
          <p:cNvPr id="12" name="Textfeld 11">
            <a:extLst>
              <a:ext uri="{FF2B5EF4-FFF2-40B4-BE49-F238E27FC236}">
                <a16:creationId xmlns:a16="http://schemas.microsoft.com/office/drawing/2014/main" id="{035CC0D1-213F-449D-9AB3-397EE056FFFA}"/>
              </a:ext>
            </a:extLst>
          </p:cNvPr>
          <p:cNvSpPr txBox="1"/>
          <p:nvPr/>
        </p:nvSpPr>
        <p:spPr>
          <a:xfrm>
            <a:off x="4285952" y="3976949"/>
            <a:ext cx="5797296" cy="369332"/>
          </a:xfrm>
          <a:prstGeom prst="rect">
            <a:avLst/>
          </a:prstGeom>
          <a:noFill/>
        </p:spPr>
        <p:txBody>
          <a:bodyPr wrap="square">
            <a:spAutoFit/>
          </a:bodyPr>
          <a:lstStyle/>
          <a:p>
            <a:r>
              <a:rPr lang="en-US" dirty="0"/>
              <a:t>c6</a:t>
            </a:r>
          </a:p>
        </p:txBody>
      </p:sp>
      <p:sp>
        <p:nvSpPr>
          <p:cNvPr id="13" name="Textfeld 12">
            <a:extLst>
              <a:ext uri="{FF2B5EF4-FFF2-40B4-BE49-F238E27FC236}">
                <a16:creationId xmlns:a16="http://schemas.microsoft.com/office/drawing/2014/main" id="{D7767AAA-FAB1-4ECC-A392-0EC6C2A4829B}"/>
              </a:ext>
            </a:extLst>
          </p:cNvPr>
          <p:cNvSpPr txBox="1"/>
          <p:nvPr/>
        </p:nvSpPr>
        <p:spPr>
          <a:xfrm>
            <a:off x="5875978" y="4062974"/>
            <a:ext cx="1098409" cy="369332"/>
          </a:xfrm>
          <a:prstGeom prst="rect">
            <a:avLst/>
          </a:prstGeom>
          <a:noFill/>
        </p:spPr>
        <p:txBody>
          <a:bodyPr wrap="square">
            <a:spAutoFit/>
          </a:bodyPr>
          <a:lstStyle/>
          <a:p>
            <a:r>
              <a:rPr lang="en-US" dirty="0"/>
              <a:t>c7</a:t>
            </a:r>
          </a:p>
        </p:txBody>
      </p:sp>
      <p:sp>
        <p:nvSpPr>
          <p:cNvPr id="14" name="Textfeld 13">
            <a:extLst>
              <a:ext uri="{FF2B5EF4-FFF2-40B4-BE49-F238E27FC236}">
                <a16:creationId xmlns:a16="http://schemas.microsoft.com/office/drawing/2014/main" id="{3F3ABA30-A453-4FC6-A784-10A76614B6A3}"/>
              </a:ext>
            </a:extLst>
          </p:cNvPr>
          <p:cNvSpPr txBox="1"/>
          <p:nvPr/>
        </p:nvSpPr>
        <p:spPr>
          <a:xfrm>
            <a:off x="1703194" y="4898683"/>
            <a:ext cx="5797296" cy="369332"/>
          </a:xfrm>
          <a:prstGeom prst="rect">
            <a:avLst/>
          </a:prstGeom>
          <a:noFill/>
        </p:spPr>
        <p:txBody>
          <a:bodyPr wrap="square">
            <a:spAutoFit/>
          </a:bodyPr>
          <a:lstStyle/>
          <a:p>
            <a:r>
              <a:rPr lang="en-US" dirty="0"/>
              <a:t>c8</a:t>
            </a:r>
          </a:p>
        </p:txBody>
      </p:sp>
      <p:sp>
        <p:nvSpPr>
          <p:cNvPr id="15" name="Textfeld 14">
            <a:extLst>
              <a:ext uri="{FF2B5EF4-FFF2-40B4-BE49-F238E27FC236}">
                <a16:creationId xmlns:a16="http://schemas.microsoft.com/office/drawing/2014/main" id="{BC00E0DC-0BD7-4A33-BD82-F6623E62085A}"/>
              </a:ext>
            </a:extLst>
          </p:cNvPr>
          <p:cNvSpPr txBox="1"/>
          <p:nvPr/>
        </p:nvSpPr>
        <p:spPr>
          <a:xfrm>
            <a:off x="2309877" y="4527257"/>
            <a:ext cx="827047" cy="369332"/>
          </a:xfrm>
          <a:prstGeom prst="rect">
            <a:avLst/>
          </a:prstGeom>
          <a:noFill/>
        </p:spPr>
        <p:txBody>
          <a:bodyPr wrap="square">
            <a:spAutoFit/>
          </a:bodyPr>
          <a:lstStyle/>
          <a:p>
            <a:r>
              <a:rPr lang="en-US" dirty="0"/>
              <a:t>c9</a:t>
            </a:r>
          </a:p>
        </p:txBody>
      </p:sp>
      <p:sp>
        <p:nvSpPr>
          <p:cNvPr id="16" name="Textfeld 15">
            <a:extLst>
              <a:ext uri="{FF2B5EF4-FFF2-40B4-BE49-F238E27FC236}">
                <a16:creationId xmlns:a16="http://schemas.microsoft.com/office/drawing/2014/main" id="{458BBF9B-03C9-4658-914A-70F05FC2DDFB}"/>
              </a:ext>
            </a:extLst>
          </p:cNvPr>
          <p:cNvSpPr txBox="1"/>
          <p:nvPr/>
        </p:nvSpPr>
        <p:spPr>
          <a:xfrm>
            <a:off x="3154680" y="5009944"/>
            <a:ext cx="5797296" cy="369332"/>
          </a:xfrm>
          <a:prstGeom prst="rect">
            <a:avLst/>
          </a:prstGeom>
          <a:noFill/>
        </p:spPr>
        <p:txBody>
          <a:bodyPr wrap="square">
            <a:spAutoFit/>
          </a:bodyPr>
          <a:lstStyle/>
          <a:p>
            <a:r>
              <a:rPr lang="en-US" dirty="0"/>
              <a:t>c10</a:t>
            </a:r>
          </a:p>
        </p:txBody>
      </p:sp>
      <p:sp>
        <p:nvSpPr>
          <p:cNvPr id="17" name="Textfeld 16">
            <a:extLst>
              <a:ext uri="{FF2B5EF4-FFF2-40B4-BE49-F238E27FC236}">
                <a16:creationId xmlns:a16="http://schemas.microsoft.com/office/drawing/2014/main" id="{BD560671-BD34-4938-BC67-7EE711AC8FEE}"/>
              </a:ext>
            </a:extLst>
          </p:cNvPr>
          <p:cNvSpPr txBox="1"/>
          <p:nvPr/>
        </p:nvSpPr>
        <p:spPr>
          <a:xfrm>
            <a:off x="3901996" y="5242253"/>
            <a:ext cx="5797296" cy="369332"/>
          </a:xfrm>
          <a:prstGeom prst="rect">
            <a:avLst/>
          </a:prstGeom>
          <a:noFill/>
        </p:spPr>
        <p:txBody>
          <a:bodyPr wrap="square">
            <a:spAutoFit/>
          </a:bodyPr>
          <a:lstStyle/>
          <a:p>
            <a:r>
              <a:rPr lang="en-US" dirty="0"/>
              <a:t>c11</a:t>
            </a:r>
          </a:p>
        </p:txBody>
      </p:sp>
      <p:sp>
        <p:nvSpPr>
          <p:cNvPr id="18" name="Textfeld 17">
            <a:extLst>
              <a:ext uri="{FF2B5EF4-FFF2-40B4-BE49-F238E27FC236}">
                <a16:creationId xmlns:a16="http://schemas.microsoft.com/office/drawing/2014/main" id="{219DBAC3-A24F-4805-8070-1B5A5F177910}"/>
              </a:ext>
            </a:extLst>
          </p:cNvPr>
          <p:cNvSpPr txBox="1"/>
          <p:nvPr/>
        </p:nvSpPr>
        <p:spPr>
          <a:xfrm>
            <a:off x="4588410" y="4848982"/>
            <a:ext cx="1412894" cy="369332"/>
          </a:xfrm>
          <a:prstGeom prst="rect">
            <a:avLst/>
          </a:prstGeom>
          <a:noFill/>
        </p:spPr>
        <p:txBody>
          <a:bodyPr wrap="square">
            <a:spAutoFit/>
          </a:bodyPr>
          <a:lstStyle/>
          <a:p>
            <a:r>
              <a:rPr lang="en-US" dirty="0"/>
              <a:t>c12</a:t>
            </a:r>
          </a:p>
        </p:txBody>
      </p:sp>
      <p:sp>
        <p:nvSpPr>
          <p:cNvPr id="19" name="Textfeld 18">
            <a:extLst>
              <a:ext uri="{FF2B5EF4-FFF2-40B4-BE49-F238E27FC236}">
                <a16:creationId xmlns:a16="http://schemas.microsoft.com/office/drawing/2014/main" id="{2F0F2911-F4EC-434D-AA75-AC4A8948DC87}"/>
              </a:ext>
            </a:extLst>
          </p:cNvPr>
          <p:cNvSpPr txBox="1"/>
          <p:nvPr/>
        </p:nvSpPr>
        <p:spPr>
          <a:xfrm>
            <a:off x="5368329" y="4984708"/>
            <a:ext cx="1819575" cy="369332"/>
          </a:xfrm>
          <a:prstGeom prst="rect">
            <a:avLst/>
          </a:prstGeom>
          <a:noFill/>
        </p:spPr>
        <p:txBody>
          <a:bodyPr wrap="square">
            <a:spAutoFit/>
          </a:bodyPr>
          <a:lstStyle/>
          <a:p>
            <a:r>
              <a:rPr lang="en-US" dirty="0"/>
              <a:t>c13</a:t>
            </a:r>
          </a:p>
        </p:txBody>
      </p:sp>
      <p:sp>
        <p:nvSpPr>
          <p:cNvPr id="20" name="Textfeld 19">
            <a:extLst>
              <a:ext uri="{FF2B5EF4-FFF2-40B4-BE49-F238E27FC236}">
                <a16:creationId xmlns:a16="http://schemas.microsoft.com/office/drawing/2014/main" id="{F482E42B-BFA4-448F-A2FB-C91D0AF1CF05}"/>
              </a:ext>
            </a:extLst>
          </p:cNvPr>
          <p:cNvSpPr txBox="1"/>
          <p:nvPr/>
        </p:nvSpPr>
        <p:spPr>
          <a:xfrm>
            <a:off x="6575237" y="4363738"/>
            <a:ext cx="657534" cy="369332"/>
          </a:xfrm>
          <a:prstGeom prst="rect">
            <a:avLst/>
          </a:prstGeom>
          <a:noFill/>
        </p:spPr>
        <p:txBody>
          <a:bodyPr wrap="square">
            <a:spAutoFit/>
          </a:bodyPr>
          <a:lstStyle/>
          <a:p>
            <a:r>
              <a:rPr lang="en-US" dirty="0"/>
              <a:t>c14</a:t>
            </a:r>
          </a:p>
        </p:txBody>
      </p:sp>
      <p:sp>
        <p:nvSpPr>
          <p:cNvPr id="2" name="Verbotsymbol 1">
            <a:extLst>
              <a:ext uri="{FF2B5EF4-FFF2-40B4-BE49-F238E27FC236}">
                <a16:creationId xmlns:a16="http://schemas.microsoft.com/office/drawing/2014/main" id="{038FD313-566B-469A-9DEE-A6DAF4923D87}"/>
              </a:ext>
            </a:extLst>
          </p:cNvPr>
          <p:cNvSpPr/>
          <p:nvPr/>
        </p:nvSpPr>
        <p:spPr>
          <a:xfrm>
            <a:off x="5072245" y="3033182"/>
            <a:ext cx="592168" cy="565912"/>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Verbotsymbol 22">
            <a:extLst>
              <a:ext uri="{FF2B5EF4-FFF2-40B4-BE49-F238E27FC236}">
                <a16:creationId xmlns:a16="http://schemas.microsoft.com/office/drawing/2014/main" id="{6B999DEB-9C95-4C72-8365-038FFEBFC08F}"/>
              </a:ext>
            </a:extLst>
          </p:cNvPr>
          <p:cNvSpPr/>
          <p:nvPr/>
        </p:nvSpPr>
        <p:spPr>
          <a:xfrm>
            <a:off x="2781610" y="3800843"/>
            <a:ext cx="592168" cy="565912"/>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Stern: 7 Zacken 24">
            <a:extLst>
              <a:ext uri="{FF2B5EF4-FFF2-40B4-BE49-F238E27FC236}">
                <a16:creationId xmlns:a16="http://schemas.microsoft.com/office/drawing/2014/main" id="{96D7938A-464F-4FF1-A75B-B438653445EA}"/>
              </a:ext>
            </a:extLst>
          </p:cNvPr>
          <p:cNvSpPr/>
          <p:nvPr/>
        </p:nvSpPr>
        <p:spPr>
          <a:xfrm>
            <a:off x="1056421" y="5733239"/>
            <a:ext cx="526344" cy="521214"/>
          </a:xfrm>
          <a:prstGeom prst="star7">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feld 25">
            <a:extLst>
              <a:ext uri="{FF2B5EF4-FFF2-40B4-BE49-F238E27FC236}">
                <a16:creationId xmlns:a16="http://schemas.microsoft.com/office/drawing/2014/main" id="{8F5E50A8-904B-449B-ABC6-3926E1887A39}"/>
              </a:ext>
            </a:extLst>
          </p:cNvPr>
          <p:cNvSpPr txBox="1"/>
          <p:nvPr/>
        </p:nvSpPr>
        <p:spPr>
          <a:xfrm>
            <a:off x="4887310" y="1552420"/>
            <a:ext cx="2185214" cy="369332"/>
          </a:xfrm>
          <a:prstGeom prst="rect">
            <a:avLst/>
          </a:prstGeom>
          <a:noFill/>
        </p:spPr>
        <p:txBody>
          <a:bodyPr wrap="none" rtlCol="0">
            <a:spAutoFit/>
          </a:bodyPr>
          <a:lstStyle/>
          <a:p>
            <a:r>
              <a:rPr lang="en-US" dirty="0"/>
              <a:t>Q – new compound</a:t>
            </a:r>
          </a:p>
        </p:txBody>
      </p:sp>
      <p:cxnSp>
        <p:nvCxnSpPr>
          <p:cNvPr id="21" name="Gerade Verbindung mit Pfeil 20">
            <a:extLst>
              <a:ext uri="{FF2B5EF4-FFF2-40B4-BE49-F238E27FC236}">
                <a16:creationId xmlns:a16="http://schemas.microsoft.com/office/drawing/2014/main" id="{5A67B08A-3C1D-4E66-8C53-838F651AB00F}"/>
              </a:ext>
            </a:extLst>
          </p:cNvPr>
          <p:cNvCxnSpPr/>
          <p:nvPr/>
        </p:nvCxnSpPr>
        <p:spPr>
          <a:xfrm flipH="1">
            <a:off x="2610690" y="2717800"/>
            <a:ext cx="996135" cy="440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Gerade Verbindung mit Pfeil 23">
            <a:extLst>
              <a:ext uri="{FF2B5EF4-FFF2-40B4-BE49-F238E27FC236}">
                <a16:creationId xmlns:a16="http://schemas.microsoft.com/office/drawing/2014/main" id="{1D95AE25-8B9E-401E-8621-5F30C3923617}"/>
              </a:ext>
            </a:extLst>
          </p:cNvPr>
          <p:cNvCxnSpPr>
            <a:endCxn id="2" idx="1"/>
          </p:cNvCxnSpPr>
          <p:nvPr/>
        </p:nvCxnSpPr>
        <p:spPr>
          <a:xfrm>
            <a:off x="4035147" y="2670858"/>
            <a:ext cx="1123819" cy="445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Gerade Verbindung mit Pfeil 27">
            <a:extLst>
              <a:ext uri="{FF2B5EF4-FFF2-40B4-BE49-F238E27FC236}">
                <a16:creationId xmlns:a16="http://schemas.microsoft.com/office/drawing/2014/main" id="{72F16D47-B319-4C6C-85C7-5F40C29FE0E9}"/>
              </a:ext>
            </a:extLst>
          </p:cNvPr>
          <p:cNvCxnSpPr>
            <a:cxnSpLocks/>
          </p:cNvCxnSpPr>
          <p:nvPr/>
        </p:nvCxnSpPr>
        <p:spPr>
          <a:xfrm flipH="1">
            <a:off x="1703194" y="3599094"/>
            <a:ext cx="606683" cy="4420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Gerade Verbindung mit Pfeil 29">
            <a:extLst>
              <a:ext uri="{FF2B5EF4-FFF2-40B4-BE49-F238E27FC236}">
                <a16:creationId xmlns:a16="http://schemas.microsoft.com/office/drawing/2014/main" id="{9EB6CD4A-F1DF-4B9B-917E-D9EF1EA58A4C}"/>
              </a:ext>
            </a:extLst>
          </p:cNvPr>
          <p:cNvCxnSpPr>
            <a:cxnSpLocks/>
          </p:cNvCxnSpPr>
          <p:nvPr/>
        </p:nvCxnSpPr>
        <p:spPr>
          <a:xfrm>
            <a:off x="2610690" y="3527410"/>
            <a:ext cx="411910" cy="513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847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457200" y="1828800"/>
            <a:ext cx="10478520" cy="4023360"/>
          </a:xfrm>
          <a:prstGeom prst="rect">
            <a:avLst/>
          </a:prstGeom>
          <a:noFill/>
          <a:ln>
            <a:noFill/>
          </a:ln>
        </p:spPr>
        <p:txBody>
          <a:bodyPr lIns="0" tIns="0" rIns="0" bIns="0">
            <a:normAutofit fontScale="90500" lnSpcReduction="20000"/>
          </a:bodyPr>
          <a:lstStyle/>
          <a:p>
            <a:pPr marL="228600" indent="-228240">
              <a:lnSpc>
                <a:spcPct val="90000"/>
              </a:lnSpc>
              <a:spcBef>
                <a:spcPts val="1001"/>
              </a:spcBef>
              <a:buClr>
                <a:srgbClr val="000000"/>
              </a:buClr>
              <a:buFont typeface="Arial"/>
              <a:buChar char="•"/>
            </a:pPr>
            <a:r>
              <a:rPr lang="de-DE" sz="2800" b="0" strike="noStrike" spc="-1" dirty="0" err="1">
                <a:solidFill>
                  <a:srgbClr val="000000"/>
                </a:solidFill>
                <a:latin typeface="Arial"/>
              </a:rPr>
              <a:t>Computation</a:t>
            </a:r>
            <a:r>
              <a:rPr lang="de-DE" sz="2800" b="0" strike="noStrike" spc="-1" dirty="0">
                <a:solidFill>
                  <a:srgbClr val="000000"/>
                </a:solidFill>
                <a:latin typeface="Arial"/>
              </a:rPr>
              <a:t> </a:t>
            </a:r>
            <a:r>
              <a:rPr lang="de-DE" sz="2800" b="0" strike="noStrike" spc="-1" dirty="0" err="1">
                <a:solidFill>
                  <a:srgbClr val="000000"/>
                </a:solidFill>
                <a:latin typeface="Arial"/>
              </a:rPr>
              <a:t>of</a:t>
            </a:r>
            <a:r>
              <a:rPr lang="de-DE" sz="2800" b="0" strike="noStrike" spc="-1" dirty="0">
                <a:solidFill>
                  <a:srgbClr val="000000"/>
                </a:solidFill>
                <a:latin typeface="Arial"/>
              </a:rPr>
              <a:t> </a:t>
            </a:r>
            <a:r>
              <a:rPr lang="de-DE" sz="2800" b="0" strike="noStrike" spc="-1" dirty="0" err="1">
                <a:solidFill>
                  <a:srgbClr val="000000"/>
                </a:solidFill>
                <a:latin typeface="Arial"/>
              </a:rPr>
              <a:t>the</a:t>
            </a:r>
            <a:r>
              <a:rPr lang="de-DE" sz="2800" b="0" strike="noStrike" spc="-1" dirty="0">
                <a:solidFill>
                  <a:srgbClr val="000000"/>
                </a:solidFill>
                <a:latin typeface="Arial"/>
              </a:rPr>
              <a:t> </a:t>
            </a:r>
            <a:r>
              <a:rPr lang="de-DE" sz="2800" b="0" strike="noStrike" spc="-1" dirty="0" err="1">
                <a:solidFill>
                  <a:srgbClr val="000000"/>
                </a:solidFill>
                <a:latin typeface="Arial"/>
              </a:rPr>
              <a:t>variance</a:t>
            </a:r>
            <a:endParaRPr lang="de-DE" sz="2800" b="0" strike="noStrike" spc="-1" dirty="0">
              <a:solidFill>
                <a:srgbClr val="000000"/>
              </a:solidFill>
              <a:latin typeface="Arial"/>
              <a:ea typeface="DejaVu Sans"/>
            </a:endParaRPr>
          </a:p>
          <a:p>
            <a:pPr marL="228600" indent="-228240">
              <a:lnSpc>
                <a:spcPct val="90000"/>
              </a:lnSpc>
              <a:spcBef>
                <a:spcPts val="1001"/>
              </a:spcBef>
              <a:buClr>
                <a:srgbClr val="000000"/>
              </a:buClr>
              <a:buFont typeface="Arial"/>
              <a:buChar char="•"/>
            </a:pPr>
            <a:r>
              <a:rPr lang="de-DE" sz="2800" b="0" strike="noStrike" spc="-1" dirty="0">
                <a:solidFill>
                  <a:srgbClr val="000000"/>
                </a:solidFill>
                <a:latin typeface="Arial"/>
              </a:rPr>
              <a:t>Help </a:t>
            </a:r>
            <a:r>
              <a:rPr lang="de-DE" sz="2800" b="0" strike="noStrike" spc="-1" dirty="0" err="1">
                <a:solidFill>
                  <a:srgbClr val="000000"/>
                </a:solidFill>
                <a:latin typeface="Arial"/>
              </a:rPr>
              <a:t>domain</a:t>
            </a:r>
            <a:r>
              <a:rPr lang="de-DE" sz="2800" b="0" strike="noStrike" spc="-1" dirty="0">
                <a:solidFill>
                  <a:srgbClr val="000000"/>
                </a:solidFill>
                <a:latin typeface="Arial"/>
              </a:rPr>
              <a:t> </a:t>
            </a:r>
            <a:r>
              <a:rPr lang="de-DE" sz="2800" b="0" strike="noStrike" spc="-1" dirty="0" err="1">
                <a:solidFill>
                  <a:srgbClr val="000000"/>
                </a:solidFill>
                <a:latin typeface="Arial"/>
              </a:rPr>
              <a:t>experts</a:t>
            </a:r>
            <a:r>
              <a:rPr lang="de-DE" sz="2800" b="0" strike="noStrike" spc="-1" dirty="0">
                <a:solidFill>
                  <a:srgbClr val="000000"/>
                </a:solidFill>
                <a:latin typeface="Arial"/>
              </a:rPr>
              <a:t> in </a:t>
            </a:r>
            <a:r>
              <a:rPr lang="de-DE" sz="2800" b="0" strike="noStrike" spc="-1" dirty="0" err="1">
                <a:solidFill>
                  <a:srgbClr val="000000"/>
                </a:solidFill>
                <a:latin typeface="Arial"/>
              </a:rPr>
              <a:t>decision</a:t>
            </a:r>
            <a:r>
              <a:rPr lang="de-DE" sz="2800" b="0" strike="noStrike" spc="-1" dirty="0">
                <a:solidFill>
                  <a:srgbClr val="000000"/>
                </a:solidFill>
                <a:latin typeface="Arial"/>
              </a:rPr>
              <a:t> </a:t>
            </a:r>
            <a:r>
              <a:rPr lang="de-DE" sz="2800" b="0" strike="noStrike" spc="-1" dirty="0" err="1">
                <a:solidFill>
                  <a:srgbClr val="000000"/>
                </a:solidFill>
                <a:latin typeface="Arial"/>
              </a:rPr>
              <a:t>making</a:t>
            </a:r>
            <a:r>
              <a:rPr lang="de-DE" sz="2800" b="0" strike="noStrike" spc="-1" dirty="0">
                <a:solidFill>
                  <a:srgbClr val="000000"/>
                </a:solidFill>
                <a:latin typeface="Arial"/>
              </a:rPr>
              <a:t>.</a:t>
            </a:r>
            <a:endParaRPr lang="de-DE" sz="2800" b="0" strike="noStrike" spc="-1" dirty="0">
              <a:solidFill>
                <a:srgbClr val="000000"/>
              </a:solidFill>
              <a:latin typeface="Arial"/>
              <a:ea typeface="DejaVu Sans"/>
            </a:endParaRPr>
          </a:p>
          <a:p>
            <a:pPr marL="228600" indent="-228240">
              <a:lnSpc>
                <a:spcPct val="90000"/>
              </a:lnSpc>
              <a:spcBef>
                <a:spcPts val="1001"/>
              </a:spcBef>
              <a:buClr>
                <a:srgbClr val="000000"/>
              </a:buClr>
              <a:buFont typeface="Arial"/>
              <a:buChar char="•"/>
            </a:pPr>
            <a:r>
              <a:rPr lang="de-DE" sz="2800" b="0" strike="noStrike" spc="-1" dirty="0" err="1">
                <a:solidFill>
                  <a:srgbClr val="000000"/>
                </a:solidFill>
                <a:latin typeface="Arial"/>
              </a:rPr>
              <a:t>Selecting</a:t>
            </a:r>
            <a:r>
              <a:rPr lang="de-DE" sz="2800" b="0" strike="noStrike" spc="-1" dirty="0">
                <a:solidFill>
                  <a:srgbClr val="000000"/>
                </a:solidFill>
                <a:latin typeface="Arial"/>
              </a:rPr>
              <a:t> </a:t>
            </a:r>
            <a:r>
              <a:rPr lang="de-DE" sz="2800" b="0" strike="noStrike" spc="-1" dirty="0" err="1">
                <a:solidFill>
                  <a:srgbClr val="000000"/>
                </a:solidFill>
                <a:latin typeface="Arial"/>
              </a:rPr>
              <a:t>the</a:t>
            </a:r>
            <a:r>
              <a:rPr lang="de-DE" sz="2800" b="0" strike="noStrike" spc="-1" dirty="0">
                <a:solidFill>
                  <a:srgbClr val="000000"/>
                </a:solidFill>
                <a:latin typeface="Arial"/>
              </a:rPr>
              <a:t> </a:t>
            </a:r>
            <a:r>
              <a:rPr lang="de-DE" sz="2800" b="0" strike="noStrike" spc="-1" dirty="0" err="1">
                <a:solidFill>
                  <a:srgbClr val="000000"/>
                </a:solidFill>
                <a:latin typeface="Arial"/>
              </a:rPr>
              <a:t>best</a:t>
            </a:r>
            <a:r>
              <a:rPr lang="de-DE" sz="2800" b="0" strike="noStrike" spc="-1" dirty="0">
                <a:solidFill>
                  <a:srgbClr val="000000"/>
                </a:solidFill>
                <a:latin typeface="Arial"/>
              </a:rPr>
              <a:t> </a:t>
            </a:r>
            <a:r>
              <a:rPr lang="de-DE" sz="2800" b="0" strike="noStrike" spc="-1" dirty="0" err="1">
                <a:solidFill>
                  <a:srgbClr val="000000"/>
                </a:solidFill>
                <a:latin typeface="Arial"/>
              </a:rPr>
              <a:t>clusters</a:t>
            </a:r>
            <a:r>
              <a:rPr lang="de-DE" sz="2800" b="0" strike="noStrike" spc="-1" dirty="0">
                <a:solidFill>
                  <a:srgbClr val="000000"/>
                </a:solidFill>
                <a:latin typeface="Arial"/>
              </a:rPr>
              <a:t> </a:t>
            </a:r>
            <a:endParaRPr lang="de-DE" sz="2800" b="0" strike="noStrike" spc="-1" dirty="0">
              <a:solidFill>
                <a:srgbClr val="000000"/>
              </a:solidFill>
              <a:latin typeface="Arial"/>
              <a:ea typeface="DejaVu Sans"/>
            </a:endParaRPr>
          </a:p>
          <a:p>
            <a:pPr marL="228600" indent="-228240">
              <a:lnSpc>
                <a:spcPct val="90000"/>
              </a:lnSpc>
              <a:spcBef>
                <a:spcPts val="1001"/>
              </a:spcBef>
              <a:buClr>
                <a:srgbClr val="000000"/>
              </a:buClr>
              <a:buFont typeface="Arial"/>
              <a:buChar char="•"/>
            </a:pPr>
            <a:endParaRPr lang="de-DE" sz="2800" b="0" strike="noStrike" spc="-1" dirty="0">
              <a:solidFill>
                <a:srgbClr val="000000"/>
              </a:solidFill>
              <a:latin typeface="Arial"/>
              <a:ea typeface="DejaVu Sans"/>
            </a:endParaRPr>
          </a:p>
          <a:p>
            <a:pPr marL="228600" indent="-228240">
              <a:lnSpc>
                <a:spcPct val="90000"/>
              </a:lnSpc>
              <a:spcBef>
                <a:spcPts val="1001"/>
              </a:spcBef>
              <a:buClr>
                <a:srgbClr val="000000"/>
              </a:buClr>
              <a:buFont typeface="Arial"/>
              <a:buChar char="•"/>
            </a:pPr>
            <a:r>
              <a:rPr lang="de-DE" sz="2800" b="0" strike="noStrike" spc="-1" dirty="0" err="1">
                <a:solidFill>
                  <a:srgbClr val="000000"/>
                </a:solidFill>
                <a:latin typeface="Arial"/>
              </a:rPr>
              <a:t>Bounding</a:t>
            </a:r>
            <a:r>
              <a:rPr lang="de-DE" sz="2800" b="0" strike="noStrike" spc="-1" dirty="0">
                <a:solidFill>
                  <a:srgbClr val="000000"/>
                </a:solidFill>
                <a:latin typeface="Arial"/>
              </a:rPr>
              <a:t> Box</a:t>
            </a:r>
            <a:endParaRPr lang="de-DE" sz="2800" b="0" strike="noStrike" spc="-1" dirty="0">
              <a:solidFill>
                <a:srgbClr val="000000"/>
              </a:solidFill>
              <a:latin typeface="Arial"/>
              <a:ea typeface="DejaVu Sans"/>
            </a:endParaRPr>
          </a:p>
          <a:p>
            <a:pPr marL="228600" indent="-228240">
              <a:lnSpc>
                <a:spcPct val="90000"/>
              </a:lnSpc>
              <a:spcBef>
                <a:spcPts val="1001"/>
              </a:spcBef>
              <a:buClr>
                <a:srgbClr val="000000"/>
              </a:buClr>
              <a:buFont typeface="Arial"/>
              <a:buChar char="•"/>
            </a:pPr>
            <a:r>
              <a:rPr lang="de-DE" sz="2800" b="0" strike="noStrike" spc="-1" dirty="0" err="1">
                <a:solidFill>
                  <a:srgbClr val="000000"/>
                </a:solidFill>
                <a:latin typeface="Arial"/>
              </a:rPr>
              <a:t>Detection</a:t>
            </a:r>
            <a:r>
              <a:rPr lang="de-DE" sz="2800" b="0" strike="noStrike" spc="-1" dirty="0">
                <a:solidFill>
                  <a:srgbClr val="000000"/>
                </a:solidFill>
                <a:latin typeface="Arial"/>
              </a:rPr>
              <a:t> </a:t>
            </a:r>
            <a:r>
              <a:rPr lang="de-DE" sz="2800" b="0" strike="noStrike" spc="-1" dirty="0" err="1">
                <a:solidFill>
                  <a:srgbClr val="000000"/>
                </a:solidFill>
                <a:latin typeface="Arial"/>
              </a:rPr>
              <a:t>of</a:t>
            </a:r>
            <a:r>
              <a:rPr lang="de-DE" sz="2800" b="0" strike="noStrike" spc="-1" dirty="0">
                <a:solidFill>
                  <a:srgbClr val="000000"/>
                </a:solidFill>
                <a:latin typeface="Arial"/>
              </a:rPr>
              <a:t> </a:t>
            </a:r>
            <a:r>
              <a:rPr lang="de-DE" sz="2800" b="0" strike="noStrike" spc="-1" dirty="0" err="1">
                <a:solidFill>
                  <a:srgbClr val="000000"/>
                </a:solidFill>
                <a:latin typeface="Arial"/>
              </a:rPr>
              <a:t>the</a:t>
            </a:r>
            <a:r>
              <a:rPr lang="de-DE" sz="2800" b="0" strike="noStrike" spc="-1" dirty="0">
                <a:solidFill>
                  <a:srgbClr val="000000"/>
                </a:solidFill>
                <a:latin typeface="Arial"/>
              </a:rPr>
              <a:t> </a:t>
            </a:r>
            <a:r>
              <a:rPr lang="de-DE" sz="2800" b="0" strike="noStrike" spc="-1" dirty="0" err="1">
                <a:solidFill>
                  <a:srgbClr val="000000"/>
                </a:solidFill>
                <a:latin typeface="Arial"/>
              </a:rPr>
              <a:t>object</a:t>
            </a:r>
            <a:r>
              <a:rPr lang="de-DE" sz="2800" b="0" strike="noStrike" spc="-1" dirty="0">
                <a:solidFill>
                  <a:srgbClr val="000000"/>
                </a:solidFill>
                <a:latin typeface="Arial"/>
              </a:rPr>
              <a:t>.</a:t>
            </a:r>
            <a:endParaRPr lang="de-DE" sz="2800" b="0" strike="noStrike" spc="-1" dirty="0">
              <a:solidFill>
                <a:srgbClr val="000000"/>
              </a:solidFill>
              <a:latin typeface="Arial"/>
              <a:ea typeface="DejaVu Sans"/>
            </a:endParaRPr>
          </a:p>
          <a:p>
            <a:pPr marL="228600" indent="-228240">
              <a:lnSpc>
                <a:spcPct val="90000"/>
              </a:lnSpc>
              <a:spcBef>
                <a:spcPts val="1001"/>
              </a:spcBef>
              <a:buClr>
                <a:srgbClr val="000000"/>
              </a:buClr>
              <a:buFont typeface="Arial"/>
              <a:buChar char="•"/>
            </a:pPr>
            <a:endParaRPr lang="de-DE" sz="2800" b="0" strike="noStrike" spc="-1" dirty="0">
              <a:solidFill>
                <a:srgbClr val="000000"/>
              </a:solidFill>
              <a:latin typeface="Arial"/>
              <a:ea typeface="DejaVu Sans"/>
            </a:endParaRPr>
          </a:p>
          <a:p>
            <a:pPr marL="228600" indent="-228240">
              <a:lnSpc>
                <a:spcPct val="90000"/>
              </a:lnSpc>
              <a:spcBef>
                <a:spcPts val="1001"/>
              </a:spcBef>
              <a:buClr>
                <a:srgbClr val="000000"/>
              </a:buClr>
              <a:buFont typeface="Arial"/>
              <a:buChar char="•"/>
            </a:pPr>
            <a:r>
              <a:rPr lang="de-DE" sz="2800" b="0" strike="noStrike" spc="-1" dirty="0">
                <a:solidFill>
                  <a:srgbClr val="000000"/>
                </a:solidFill>
                <a:latin typeface="Arial"/>
              </a:rPr>
              <a:t>Problems</a:t>
            </a:r>
            <a:endParaRPr lang="de-DE" sz="2800" b="0" strike="noStrike" spc="-1" dirty="0">
              <a:solidFill>
                <a:srgbClr val="000000"/>
              </a:solidFill>
              <a:latin typeface="Arial"/>
              <a:ea typeface="DejaVu Sans"/>
            </a:endParaRPr>
          </a:p>
          <a:p>
            <a:pPr marL="228600" indent="-228240">
              <a:lnSpc>
                <a:spcPct val="90000"/>
              </a:lnSpc>
              <a:spcBef>
                <a:spcPts val="1001"/>
              </a:spcBef>
              <a:buClr>
                <a:srgbClr val="000000"/>
              </a:buClr>
              <a:buFont typeface="Arial"/>
              <a:buChar char="•"/>
            </a:pPr>
            <a:r>
              <a:rPr lang="de-DE" sz="2800" b="0" strike="noStrike" spc="-1" dirty="0" err="1">
                <a:solidFill>
                  <a:srgbClr val="000000"/>
                </a:solidFill>
                <a:latin typeface="Arial"/>
                <a:ea typeface="DejaVu Sans"/>
              </a:rPr>
              <a:t>Variance</a:t>
            </a:r>
            <a:r>
              <a:rPr lang="de-DE" sz="2800" b="0" strike="noStrike" spc="-1" dirty="0">
                <a:solidFill>
                  <a:srgbClr val="000000"/>
                </a:solidFill>
                <a:latin typeface="Arial"/>
                <a:ea typeface="DejaVu Sans"/>
              </a:rPr>
              <a:t> and </a:t>
            </a:r>
            <a:r>
              <a:rPr lang="de-DE" sz="2800" b="0" strike="noStrike" spc="-1" dirty="0" err="1">
                <a:solidFill>
                  <a:srgbClr val="000000"/>
                </a:solidFill>
                <a:latin typeface="Arial"/>
                <a:ea typeface="DejaVu Sans"/>
              </a:rPr>
              <a:t>bounding</a:t>
            </a:r>
            <a:r>
              <a:rPr lang="de-DE" sz="2800" b="0" strike="noStrike" spc="-1" dirty="0">
                <a:solidFill>
                  <a:srgbClr val="000000"/>
                </a:solidFill>
                <a:latin typeface="Arial"/>
                <a:ea typeface="DejaVu Sans"/>
              </a:rPr>
              <a:t> box </a:t>
            </a:r>
            <a:r>
              <a:rPr lang="de-DE" sz="2800" b="0" strike="noStrike" spc="-1" dirty="0" err="1">
                <a:solidFill>
                  <a:srgbClr val="000000"/>
                </a:solidFill>
                <a:latin typeface="Arial"/>
                <a:ea typeface="DejaVu Sans"/>
              </a:rPr>
              <a:t>for</a:t>
            </a:r>
            <a:r>
              <a:rPr lang="de-DE" sz="2800" b="0" strike="noStrike" spc="-1" dirty="0">
                <a:solidFill>
                  <a:srgbClr val="000000"/>
                </a:solidFill>
                <a:latin typeface="Arial"/>
                <a:ea typeface="DejaVu Sans"/>
              </a:rPr>
              <a:t> </a:t>
            </a:r>
            <a:r>
              <a:rPr lang="de-DE" sz="2800" b="0" strike="noStrike" spc="-1" dirty="0" err="1">
                <a:solidFill>
                  <a:srgbClr val="000000"/>
                </a:solidFill>
                <a:latin typeface="Arial"/>
                <a:ea typeface="DejaVu Sans"/>
              </a:rPr>
              <a:t>each</a:t>
            </a:r>
            <a:r>
              <a:rPr lang="de-DE" sz="2800" b="0" strike="noStrike" spc="-1" dirty="0">
                <a:solidFill>
                  <a:srgbClr val="000000"/>
                </a:solidFill>
                <a:latin typeface="Arial"/>
                <a:ea typeface="DejaVu Sans"/>
              </a:rPr>
              <a:t> </a:t>
            </a:r>
            <a:r>
              <a:rPr lang="de-DE" sz="2800" b="0" strike="noStrike" spc="-1" dirty="0" err="1">
                <a:solidFill>
                  <a:srgbClr val="000000"/>
                </a:solidFill>
                <a:latin typeface="Arial"/>
                <a:ea typeface="DejaVu Sans"/>
              </a:rPr>
              <a:t>cluster</a:t>
            </a:r>
            <a:r>
              <a:rPr lang="de-DE" sz="2800" b="0" strike="noStrike" spc="-1" dirty="0">
                <a:solidFill>
                  <a:srgbClr val="000000"/>
                </a:solidFill>
                <a:latin typeface="Arial"/>
                <a:ea typeface="DejaVu Sans"/>
              </a:rPr>
              <a:t> </a:t>
            </a:r>
            <a:r>
              <a:rPr lang="de-DE" sz="2800" b="0" strike="noStrike" spc="-1" dirty="0" err="1">
                <a:solidFill>
                  <a:srgbClr val="000000"/>
                </a:solidFill>
                <a:latin typeface="Arial"/>
                <a:ea typeface="DejaVu Sans"/>
              </a:rPr>
              <a:t>having</a:t>
            </a:r>
            <a:r>
              <a:rPr lang="de-DE" sz="2800" b="0" strike="noStrike" spc="-1" dirty="0">
                <a:solidFill>
                  <a:srgbClr val="000000"/>
                </a:solidFill>
                <a:latin typeface="Arial"/>
                <a:ea typeface="DejaVu Sans"/>
              </a:rPr>
              <a:t> multidimensional </a:t>
            </a:r>
            <a:r>
              <a:rPr lang="de-DE" sz="2800" b="0" strike="noStrike" spc="-1" dirty="0" err="1">
                <a:solidFill>
                  <a:srgbClr val="000000"/>
                </a:solidFill>
                <a:latin typeface="Arial"/>
                <a:ea typeface="DejaVu Sans"/>
              </a:rPr>
              <a:t>vectors</a:t>
            </a:r>
            <a:r>
              <a:rPr lang="de-DE" sz="2800" b="0" strike="noStrike" spc="-1" dirty="0">
                <a:solidFill>
                  <a:srgbClr val="000000"/>
                </a:solidFill>
                <a:latin typeface="Arial"/>
                <a:ea typeface="DejaVu Sans"/>
              </a:rPr>
              <a:t>  </a:t>
            </a:r>
          </a:p>
          <a:p>
            <a:pPr marL="360">
              <a:lnSpc>
                <a:spcPct val="90000"/>
              </a:lnSpc>
              <a:spcBef>
                <a:spcPts val="1001"/>
              </a:spcBef>
              <a:buClr>
                <a:srgbClr val="000000"/>
              </a:buClr>
            </a:pPr>
            <a:endParaRPr lang="de-DE" sz="2800" b="0" strike="noStrike" spc="-1" dirty="0">
              <a:solidFill>
                <a:srgbClr val="000000"/>
              </a:solidFill>
              <a:latin typeface="Arial"/>
              <a:ea typeface="DejaVu Sans"/>
            </a:endParaRPr>
          </a:p>
        </p:txBody>
      </p:sp>
      <p:sp>
        <p:nvSpPr>
          <p:cNvPr id="183" name="CustomShape 2"/>
          <p:cNvSpPr/>
          <p:nvPr/>
        </p:nvSpPr>
        <p:spPr>
          <a:xfrm>
            <a:off x="457200" y="822960"/>
            <a:ext cx="10364760" cy="107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tr-TR" sz="2400" b="1" strike="noStrike" spc="-1">
                <a:solidFill>
                  <a:srgbClr val="000000"/>
                </a:solidFill>
                <a:latin typeface="Arial"/>
                <a:ea typeface="DejaVu Sans"/>
              </a:rPr>
              <a:t>Task 4</a:t>
            </a:r>
            <a:endParaRPr lang="en-US" sz="24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514080" y="473040"/>
            <a:ext cx="10367280" cy="1081440"/>
          </a:xfrm>
          <a:prstGeom prst="rect">
            <a:avLst/>
          </a:prstGeom>
          <a:noFill/>
          <a:ln>
            <a:noFill/>
          </a:ln>
        </p:spPr>
        <p:txBody>
          <a:bodyPr lIns="0" tIns="0" rIns="0" bIns="0" anchor="ctr">
            <a:noAutofit/>
          </a:bodyPr>
          <a:lstStyle/>
          <a:p>
            <a:r>
              <a:rPr lang="de-DE" sz="2400" b="1" strike="noStrike" spc="-1" dirty="0">
                <a:solidFill>
                  <a:srgbClr val="000000"/>
                </a:solidFill>
                <a:latin typeface="Arial"/>
              </a:rPr>
              <a:t>Median absolute </a:t>
            </a:r>
            <a:r>
              <a:rPr lang="de-DE" sz="2400" b="1" strike="noStrike" spc="-1" dirty="0" err="1">
                <a:solidFill>
                  <a:srgbClr val="000000"/>
                </a:solidFill>
                <a:latin typeface="Arial"/>
              </a:rPr>
              <a:t>deviation</a:t>
            </a:r>
            <a:endParaRPr lang="de-DE" sz="2400" b="1" strike="noStrike" spc="-1" dirty="0">
              <a:solidFill>
                <a:srgbClr val="000000"/>
              </a:solidFill>
              <a:latin typeface="Arial"/>
            </a:endParaRPr>
          </a:p>
        </p:txBody>
      </p:sp>
      <p:pic>
        <p:nvPicPr>
          <p:cNvPr id="185" name="Grafik 184"/>
          <p:cNvPicPr/>
          <p:nvPr/>
        </p:nvPicPr>
        <p:blipFill>
          <a:blip r:embed="rId3"/>
          <a:stretch/>
        </p:blipFill>
        <p:spPr>
          <a:xfrm>
            <a:off x="575640" y="1554480"/>
            <a:ext cx="10214280" cy="471348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605520" y="854640"/>
            <a:ext cx="10367280" cy="882720"/>
          </a:xfrm>
          <a:prstGeom prst="rect">
            <a:avLst/>
          </a:prstGeom>
          <a:noFill/>
          <a:ln>
            <a:noFill/>
          </a:ln>
        </p:spPr>
        <p:txBody>
          <a:bodyPr lIns="0" tIns="0" rIns="0" bIns="0" anchor="ctr">
            <a:noAutofit/>
          </a:bodyPr>
          <a:lstStyle/>
          <a:p>
            <a:r>
              <a:rPr lang="de-DE" sz="2400" b="1" strike="noStrike" spc="-1">
                <a:solidFill>
                  <a:srgbClr val="000000"/>
                </a:solidFill>
                <a:latin typeface="Arial"/>
              </a:rPr>
              <a:t>Bounding Box</a:t>
            </a:r>
          </a:p>
        </p:txBody>
      </p:sp>
      <p:pic>
        <p:nvPicPr>
          <p:cNvPr id="187" name="Grafik 186"/>
          <p:cNvPicPr/>
          <p:nvPr/>
        </p:nvPicPr>
        <p:blipFill>
          <a:blip r:embed="rId3"/>
          <a:stretch/>
        </p:blipFill>
        <p:spPr>
          <a:xfrm>
            <a:off x="507600" y="1463040"/>
            <a:ext cx="5710320" cy="4556160"/>
          </a:xfrm>
          <a:prstGeom prst="rect">
            <a:avLst/>
          </a:prstGeom>
          <a:ln>
            <a:noFill/>
          </a:ln>
        </p:spPr>
      </p:pic>
      <p:pic>
        <p:nvPicPr>
          <p:cNvPr id="188" name="Grafik 187"/>
          <p:cNvPicPr/>
          <p:nvPr/>
        </p:nvPicPr>
        <p:blipFill>
          <a:blip r:embed="rId4"/>
          <a:srcRect l="8415" t="10633" r="4731" b="6"/>
          <a:stretch/>
        </p:blipFill>
        <p:spPr>
          <a:xfrm>
            <a:off x="5212080" y="1631520"/>
            <a:ext cx="5851800" cy="449496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457200" y="2079000"/>
            <a:ext cx="10478520" cy="3757680"/>
          </a:xfrm>
          <a:prstGeom prst="rect">
            <a:avLst/>
          </a:prstGeom>
          <a:noFill/>
          <a:ln>
            <a:noFill/>
          </a:ln>
        </p:spPr>
        <p:txBody>
          <a:bodyPr lIns="0" tIns="0" rIns="0" bIns="0">
            <a:normAutofit/>
          </a:bodyPr>
          <a:lstStyle/>
          <a:p>
            <a:endParaRPr lang="de-DE" sz="2800" b="0" strike="noStrike" spc="-1">
              <a:solidFill>
                <a:srgbClr val="000000"/>
              </a:solidFill>
              <a:latin typeface="Arial"/>
            </a:endParaRPr>
          </a:p>
        </p:txBody>
      </p:sp>
      <p:sp>
        <p:nvSpPr>
          <p:cNvPr id="190" name="CustomShape 2"/>
          <p:cNvSpPr/>
          <p:nvPr/>
        </p:nvSpPr>
        <p:spPr>
          <a:xfrm>
            <a:off x="457200" y="822960"/>
            <a:ext cx="10364760" cy="107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tr-TR" sz="2400" b="1" strike="noStrike" spc="-1">
                <a:solidFill>
                  <a:srgbClr val="000000"/>
                </a:solidFill>
                <a:latin typeface="Arial"/>
                <a:ea typeface="DejaVu Sans"/>
              </a:rPr>
              <a:t>Task 5 – Run time Experiment</a:t>
            </a:r>
            <a:endParaRPr lang="en-US" sz="2400" b="0" strike="noStrike" spc="-1">
              <a:latin typeface="Arial"/>
            </a:endParaRPr>
          </a:p>
        </p:txBody>
      </p:sp>
      <p:pic>
        <p:nvPicPr>
          <p:cNvPr id="191" name="Inhaltsplatzhalter 13" descr="Ein Bild, das Text enthält.&#10;&#10;Automatisch generierte Beschreibung"/>
          <p:cNvPicPr/>
          <p:nvPr/>
        </p:nvPicPr>
        <p:blipFill>
          <a:blip r:embed="rId3"/>
          <a:stretch/>
        </p:blipFill>
        <p:spPr>
          <a:xfrm>
            <a:off x="376200" y="2345040"/>
            <a:ext cx="10844280" cy="2320920"/>
          </a:xfrm>
          <a:prstGeom prst="rect">
            <a:avLst/>
          </a:prstGeom>
          <a:ln>
            <a:noFill/>
          </a:ln>
        </p:spPr>
      </p:pic>
      <p:pic>
        <p:nvPicPr>
          <p:cNvPr id="192" name="Grafik 19"/>
          <p:cNvPicPr/>
          <p:nvPr/>
        </p:nvPicPr>
        <p:blipFill>
          <a:blip r:embed="rId4"/>
          <a:stretch/>
        </p:blipFill>
        <p:spPr>
          <a:xfrm>
            <a:off x="584280" y="5114880"/>
            <a:ext cx="5213520" cy="577800"/>
          </a:xfrm>
          <a:prstGeom prst="rect">
            <a:avLst/>
          </a:prstGeom>
          <a:ln>
            <a:noFill/>
          </a:ln>
        </p:spPr>
      </p:pic>
      <p:pic>
        <p:nvPicPr>
          <p:cNvPr id="193" name="Grafik 21"/>
          <p:cNvPicPr/>
          <p:nvPr/>
        </p:nvPicPr>
        <p:blipFill>
          <a:blip r:embed="rId5"/>
          <a:stretch/>
        </p:blipFill>
        <p:spPr>
          <a:xfrm>
            <a:off x="6227280" y="5074200"/>
            <a:ext cx="5265360" cy="577800"/>
          </a:xfrm>
          <a:prstGeom prst="rect">
            <a:avLst/>
          </a:prstGeom>
          <a:ln>
            <a:noFill/>
          </a:ln>
        </p:spPr>
      </p:pic>
      <p:sp>
        <p:nvSpPr>
          <p:cNvPr id="194" name="CustomShape 3"/>
          <p:cNvSpPr/>
          <p:nvPr/>
        </p:nvSpPr>
        <p:spPr>
          <a:xfrm>
            <a:off x="3661560" y="5338800"/>
            <a:ext cx="2136240" cy="313200"/>
          </a:xfrm>
          <a:custGeom>
            <a:avLst/>
            <a:gdLst/>
            <a:ahLst/>
            <a:cxnLst/>
            <a:rect l="l" t="t" r="r" b="b"/>
            <a:pathLst>
              <a:path w="2968" h="383">
                <a:moveTo>
                  <a:pt x="0" y="436"/>
                </a:moveTo>
                <a:close/>
              </a:path>
            </a:pathLst>
          </a:custGeom>
          <a:noFill/>
          <a:ln w="12600">
            <a:solidFill>
              <a:srgbClr val="C00000"/>
            </a:solidFill>
            <a:miter/>
          </a:ln>
        </p:spPr>
        <p:style>
          <a:lnRef idx="0">
            <a:scrgbClr r="0" g="0" b="0"/>
          </a:lnRef>
          <a:fillRef idx="0">
            <a:scrgbClr r="0" g="0" b="0"/>
          </a:fillRef>
          <a:effectRef idx="0">
            <a:scrgbClr r="0" g="0" b="0"/>
          </a:effectRef>
          <a:fontRef idx="minor"/>
        </p:style>
      </p:sp>
      <p:sp>
        <p:nvSpPr>
          <p:cNvPr id="195" name="CustomShape 4"/>
          <p:cNvSpPr/>
          <p:nvPr/>
        </p:nvSpPr>
        <p:spPr>
          <a:xfrm>
            <a:off x="9385200" y="5299920"/>
            <a:ext cx="2101680" cy="295920"/>
          </a:xfrm>
          <a:custGeom>
            <a:avLst/>
            <a:gdLst/>
            <a:ahLst/>
            <a:cxnLst/>
            <a:rect l="l" t="t" r="r" b="b"/>
            <a:pathLst>
              <a:path w="2920" h="359">
                <a:moveTo>
                  <a:pt x="0" y="412"/>
                </a:moveTo>
                <a:close/>
              </a:path>
            </a:pathLst>
          </a:custGeom>
          <a:noFill/>
          <a:ln w="12600">
            <a:solidFill>
              <a:srgbClr val="70AD47"/>
            </a:solidFill>
            <a:miter/>
          </a:ln>
        </p:spPr>
        <p:style>
          <a:lnRef idx="0">
            <a:scrgbClr r="0" g="0" b="0"/>
          </a:lnRef>
          <a:fillRef idx="0">
            <a:scrgbClr r="0" g="0" b="0"/>
          </a:fillRef>
          <a:effectRef idx="0">
            <a:scrgbClr r="0" g="0" b="0"/>
          </a:effectRef>
          <a:fontRef idx="minor"/>
        </p:style>
      </p:sp>
      <p:pic>
        <p:nvPicPr>
          <p:cNvPr id="196" name="Grafik 25"/>
          <p:cNvPicPr/>
          <p:nvPr/>
        </p:nvPicPr>
        <p:blipFill>
          <a:blip r:embed="rId6"/>
          <a:stretch/>
        </p:blipFill>
        <p:spPr>
          <a:xfrm>
            <a:off x="7426440" y="713520"/>
            <a:ext cx="3999240" cy="3999240"/>
          </a:xfrm>
          <a:prstGeom prst="rect">
            <a:avLst/>
          </a:prstGeom>
          <a:ln>
            <a:noFill/>
          </a:ln>
        </p:spPr>
      </p:pic>
      <p:sp>
        <p:nvSpPr>
          <p:cNvPr id="2" name="Rechteck 1">
            <a:extLst>
              <a:ext uri="{FF2B5EF4-FFF2-40B4-BE49-F238E27FC236}">
                <a16:creationId xmlns:a16="http://schemas.microsoft.com/office/drawing/2014/main" id="{0B0D9BA8-4764-4220-982F-AC656F36E655}"/>
              </a:ext>
            </a:extLst>
          </p:cNvPr>
          <p:cNvSpPr/>
          <p:nvPr/>
        </p:nvSpPr>
        <p:spPr>
          <a:xfrm>
            <a:off x="3661560" y="5366793"/>
            <a:ext cx="2075760" cy="31320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hteck 11">
            <a:extLst>
              <a:ext uri="{FF2B5EF4-FFF2-40B4-BE49-F238E27FC236}">
                <a16:creationId xmlns:a16="http://schemas.microsoft.com/office/drawing/2014/main" id="{FD80BF9B-5AD4-438A-B010-13B422AB6DD4}"/>
              </a:ext>
            </a:extLst>
          </p:cNvPr>
          <p:cNvSpPr/>
          <p:nvPr/>
        </p:nvSpPr>
        <p:spPr>
          <a:xfrm>
            <a:off x="9379440" y="5310720"/>
            <a:ext cx="2075760" cy="31320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fade">
                                      <p:cBhvr additive="repl">
                                        <p:cTn id="7" dur="500"/>
                                        <p:tgtEl>
                                          <p:spTgt spid="1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193"/>
                                        </p:tgtEl>
                                        <p:attrNameLst>
                                          <p:attrName>style.visibility</p:attrName>
                                        </p:attrNameLst>
                                      </p:cBhvr>
                                      <p:to>
                                        <p:strVal val="visible"/>
                                      </p:to>
                                    </p:set>
                                    <p:animEffect transition="in" filter="fade">
                                      <p:cBhvr additive="repl">
                                        <p:cTn id="12" dur="500"/>
                                        <p:tgtEl>
                                          <p:spTgt spid="19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96"/>
                                        </p:tgtEl>
                                        <p:attrNameLst>
                                          <p:attrName>style.visibility</p:attrName>
                                        </p:attrNameLst>
                                      </p:cBhvr>
                                      <p:to>
                                        <p:strVal val="visible"/>
                                      </p:to>
                                    </p:set>
                                    <p:animEffect transition="in" filter="wipe(down)">
                                      <p:cBhvr additive="repl">
                                        <p:cTn id="25"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 name="Inhaltsplatzhalter 12"/>
          <p:cNvPicPr/>
          <p:nvPr/>
        </p:nvPicPr>
        <p:blipFill>
          <a:blip r:embed="rId2"/>
          <a:stretch/>
        </p:blipFill>
        <p:spPr>
          <a:xfrm>
            <a:off x="9139680" y="1527120"/>
            <a:ext cx="1589040" cy="1589040"/>
          </a:xfrm>
          <a:prstGeom prst="rect">
            <a:avLst/>
          </a:prstGeom>
          <a:ln>
            <a:noFill/>
          </a:ln>
        </p:spPr>
      </p:pic>
      <p:sp>
        <p:nvSpPr>
          <p:cNvPr id="198" name="CustomShape 1"/>
          <p:cNvSpPr/>
          <p:nvPr/>
        </p:nvSpPr>
        <p:spPr>
          <a:xfrm>
            <a:off x="8907840" y="3116520"/>
            <a:ext cx="2756520" cy="82296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tabLst>
                <a:tab pos="0" algn="l"/>
              </a:tabLst>
            </a:pPr>
            <a:r>
              <a:rPr lang="en-US" sz="4800" b="0" strike="noStrike" spc="-1" dirty="0" err="1">
                <a:solidFill>
                  <a:srgbClr val="000000"/>
                </a:solidFill>
                <a:latin typeface="Calibri"/>
                <a:ea typeface="DejaVu Sans"/>
              </a:rPr>
              <a:t>cProfile</a:t>
            </a:r>
            <a:endParaRPr lang="en-US" sz="4800" b="0" strike="noStrike" spc="-1" dirty="0">
              <a:latin typeface="Arial"/>
            </a:endParaRPr>
          </a:p>
        </p:txBody>
      </p:sp>
      <p:sp>
        <p:nvSpPr>
          <p:cNvPr id="199" name="CustomShape 2"/>
          <p:cNvSpPr/>
          <p:nvPr/>
        </p:nvSpPr>
        <p:spPr>
          <a:xfrm>
            <a:off x="8623080" y="5412240"/>
            <a:ext cx="2352240" cy="5479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tabLst>
                <a:tab pos="0" algn="l"/>
              </a:tabLst>
            </a:pPr>
            <a:r>
              <a:rPr lang="en-US" sz="1800" b="0" strike="noStrike" spc="-1">
                <a:solidFill>
                  <a:srgbClr val="000000"/>
                </a:solidFill>
                <a:latin typeface="Calibri"/>
                <a:ea typeface="DejaVu Sans"/>
              </a:rPr>
              <a:t>0.002995271682739258</a:t>
            </a:r>
            <a:r>
              <a:rPr lang="en-US" sz="800" b="0" strike="noStrike" spc="-1">
                <a:solidFill>
                  <a:srgbClr val="000000"/>
                </a:solidFill>
                <a:latin typeface="Calibri"/>
                <a:ea typeface="DejaVu Sans"/>
              </a:rPr>
              <a:t> </a:t>
            </a:r>
            <a:endParaRPr lang="en-US" sz="800" b="0" strike="noStrike" spc="-1">
              <a:latin typeface="Arial"/>
            </a:endParaRPr>
          </a:p>
        </p:txBody>
      </p:sp>
      <p:sp>
        <p:nvSpPr>
          <p:cNvPr id="200" name="CustomShape 3"/>
          <p:cNvSpPr/>
          <p:nvPr/>
        </p:nvSpPr>
        <p:spPr>
          <a:xfrm>
            <a:off x="8647200" y="4336560"/>
            <a:ext cx="2574000" cy="6397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tabLst>
                <a:tab pos="0" algn="l"/>
              </a:tabLst>
            </a:pPr>
            <a:r>
              <a:rPr lang="en-US" sz="1800" b="0" strike="noStrike" spc="-1">
                <a:solidFill>
                  <a:srgbClr val="000000"/>
                </a:solidFill>
                <a:latin typeface="Calibri"/>
                <a:ea typeface="DejaVu Sans"/>
              </a:rPr>
              <a:t>0.05680964469909668</a:t>
            </a:r>
            <a:endParaRPr lang="en-US" sz="1800" b="0" strike="noStrike" spc="-1">
              <a:latin typeface="Arial"/>
            </a:endParaRPr>
          </a:p>
        </p:txBody>
      </p:sp>
      <p:sp>
        <p:nvSpPr>
          <p:cNvPr id="201" name="CustomShape 4"/>
          <p:cNvSpPr/>
          <p:nvPr/>
        </p:nvSpPr>
        <p:spPr>
          <a:xfrm>
            <a:off x="9799200" y="4705920"/>
            <a:ext cx="360" cy="749520"/>
          </a:xfrm>
          <a:custGeom>
            <a:avLst/>
            <a:gdLst/>
            <a:ahLst/>
            <a:cxnLst/>
            <a:rect l="l" t="t" r="r" b="b"/>
            <a:pathLst>
              <a:path w="21600" h="21600">
                <a:moveTo>
                  <a:pt x="0" y="0"/>
                </a:moveTo>
                <a:lnTo>
                  <a:pt x="21600" y="21600"/>
                </a:lnTo>
              </a:path>
            </a:pathLst>
          </a:custGeom>
          <a:noFill/>
          <a:ln w="76320">
            <a:solidFill>
              <a:srgbClr val="00B050"/>
            </a:solidFill>
            <a:miter/>
            <a:tailEnd type="arrow" w="med" len="med"/>
          </a:ln>
        </p:spPr>
        <p:style>
          <a:lnRef idx="0">
            <a:scrgbClr r="0" g="0" b="0"/>
          </a:lnRef>
          <a:fillRef idx="0">
            <a:scrgbClr r="0" g="0" b="0"/>
          </a:fillRef>
          <a:effectRef idx="0">
            <a:scrgbClr r="0" g="0" b="0"/>
          </a:effectRef>
          <a:fontRef idx="minor"/>
        </p:style>
      </p:sp>
      <p:pic>
        <p:nvPicPr>
          <p:cNvPr id="202" name="Grafik 8"/>
          <p:cNvPicPr/>
          <p:nvPr/>
        </p:nvPicPr>
        <p:blipFill>
          <a:blip r:embed="rId3"/>
          <a:stretch/>
        </p:blipFill>
        <p:spPr>
          <a:xfrm>
            <a:off x="-25920" y="432720"/>
            <a:ext cx="8201880" cy="6102000"/>
          </a:xfrm>
          <a:prstGeom prst="rect">
            <a:avLst/>
          </a:prstGeom>
          <a:ln>
            <a:noFill/>
          </a:ln>
        </p:spPr>
      </p:pic>
      <p:sp>
        <p:nvSpPr>
          <p:cNvPr id="203" name="CustomShape 5"/>
          <p:cNvSpPr/>
          <p:nvPr/>
        </p:nvSpPr>
        <p:spPr>
          <a:xfrm>
            <a:off x="1726920" y="2776320"/>
            <a:ext cx="2724120" cy="272880"/>
          </a:xfrm>
          <a:prstGeom prst="rect">
            <a:avLst/>
          </a:prstGeom>
          <a:noFill/>
          <a:ln w="28440">
            <a:solidFill>
              <a:srgbClr val="C00000"/>
            </a:solidFill>
            <a:miter/>
          </a:ln>
        </p:spPr>
        <p:style>
          <a:lnRef idx="0">
            <a:scrgbClr r="0" g="0" b="0"/>
          </a:lnRef>
          <a:fillRef idx="0">
            <a:scrgbClr r="0" g="0" b="0"/>
          </a:fillRef>
          <a:effectRef idx="0">
            <a:scrgbClr r="0" g="0" b="0"/>
          </a:effectRef>
          <a:fontRef idx="minor"/>
        </p:style>
      </p:sp>
      <p:sp>
        <p:nvSpPr>
          <p:cNvPr id="204" name="CustomShape 6"/>
          <p:cNvSpPr/>
          <p:nvPr/>
        </p:nvSpPr>
        <p:spPr>
          <a:xfrm>
            <a:off x="2024280" y="1972800"/>
            <a:ext cx="1517400" cy="272880"/>
          </a:xfrm>
          <a:prstGeom prst="rect">
            <a:avLst/>
          </a:prstGeom>
          <a:noFill/>
          <a:ln w="28440">
            <a:solidFill>
              <a:srgbClr val="C00000"/>
            </a:solidFill>
            <a:miter/>
          </a:ln>
        </p:spPr>
        <p:style>
          <a:lnRef idx="0">
            <a:scrgbClr r="0" g="0" b="0"/>
          </a:lnRef>
          <a:fillRef idx="0">
            <a:scrgbClr r="0" g="0" b="0"/>
          </a:fillRef>
          <a:effectRef idx="0">
            <a:scrgbClr r="0" g="0" b="0"/>
          </a:effectRef>
          <a:fontRef idx="minor"/>
        </p:style>
      </p:sp>
      <p:sp>
        <p:nvSpPr>
          <p:cNvPr id="205" name="CustomShape 7"/>
          <p:cNvSpPr/>
          <p:nvPr/>
        </p:nvSpPr>
        <p:spPr>
          <a:xfrm>
            <a:off x="2086200" y="3743280"/>
            <a:ext cx="1517400" cy="272880"/>
          </a:xfrm>
          <a:prstGeom prst="rect">
            <a:avLst/>
          </a:prstGeom>
          <a:noFill/>
          <a:ln w="28440">
            <a:solidFill>
              <a:srgbClr val="C00000"/>
            </a:solidFill>
            <a:miter/>
          </a:ln>
        </p:spPr>
        <p:style>
          <a:lnRef idx="0">
            <a:scrgbClr r="0" g="0" b="0"/>
          </a:lnRef>
          <a:fillRef idx="0">
            <a:scrgbClr r="0" g="0" b="0"/>
          </a:fillRef>
          <a:effectRef idx="0">
            <a:scrgbClr r="0" g="0" b="0"/>
          </a:effectRef>
          <a:fontRef idx="minor"/>
        </p:style>
      </p:sp>
      <p:sp>
        <p:nvSpPr>
          <p:cNvPr id="206" name="CustomShape 8"/>
          <p:cNvSpPr/>
          <p:nvPr/>
        </p:nvSpPr>
        <p:spPr>
          <a:xfrm>
            <a:off x="1703160" y="804960"/>
            <a:ext cx="2724120" cy="263520"/>
          </a:xfrm>
          <a:prstGeom prst="rect">
            <a:avLst/>
          </a:prstGeom>
          <a:noFill/>
          <a:ln w="28440">
            <a:solidFill>
              <a:srgbClr val="C00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wipe(down)">
                                      <p:cBhvr additive="repl">
                                        <p:cTn id="7" dur="500"/>
                                        <p:tgtEl>
                                          <p:spTgt spid="2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197"/>
                                        </p:tgtEl>
                                        <p:attrNameLst>
                                          <p:attrName>style.visibility</p:attrName>
                                        </p:attrNameLst>
                                      </p:cBhvr>
                                      <p:to>
                                        <p:strVal val="visible"/>
                                      </p:to>
                                    </p:set>
                                    <p:animEffect transition="in" filter="fade">
                                      <p:cBhvr additive="repl">
                                        <p:cTn id="12" dur="500"/>
                                        <p:tgtEl>
                                          <p:spTgt spid="19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198"/>
                                        </p:tgtEl>
                                        <p:attrNameLst>
                                          <p:attrName>style.visibility</p:attrName>
                                        </p:attrNameLst>
                                      </p:cBhvr>
                                      <p:to>
                                        <p:strVal val="visible"/>
                                      </p:to>
                                    </p:set>
                                    <p:animEffect transition="in" filter="fade">
                                      <p:cBhvr additive="repl">
                                        <p:cTn id="17" dur="500"/>
                                        <p:tgtEl>
                                          <p:spTgt spid="1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4"/>
                                        </p:tgtEl>
                                        <p:attrNameLst>
                                          <p:attrName>style.visibility</p:attrName>
                                        </p:attrNameLst>
                                      </p:cBhvr>
                                      <p:to>
                                        <p:strVal val="visible"/>
                                      </p:to>
                                    </p:set>
                                    <p:animEffect transition="in" filter="wipe(down)">
                                      <p:cBhvr additive="repl">
                                        <p:cTn id="22" dur="500"/>
                                        <p:tgtEl>
                                          <p:spTgt spid="204"/>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206"/>
                                        </p:tgtEl>
                                        <p:attrNameLst>
                                          <p:attrName>style.visibility</p:attrName>
                                        </p:attrNameLst>
                                      </p:cBhvr>
                                      <p:to>
                                        <p:strVal val="visible"/>
                                      </p:to>
                                    </p:set>
                                    <p:animEffect transition="in" filter="wipe(down)">
                                      <p:cBhvr additive="repl">
                                        <p:cTn id="26" dur="500"/>
                                        <p:tgtEl>
                                          <p:spTgt spid="206"/>
                                        </p:tgtEl>
                                      </p:cBhvr>
                                    </p:animEffect>
                                  </p:childTnLst>
                                </p:cTn>
                              </p:par>
                            </p:childTnLst>
                          </p:cTn>
                        </p:par>
                        <p:par>
                          <p:cTn id="27" fill="hold">
                            <p:stCondLst>
                              <p:cond delay="1000"/>
                            </p:stCondLst>
                            <p:childTnLst>
                              <p:par>
                                <p:cTn id="28" presetID="22" presetClass="entr" presetSubtype="4" fill="hold" nodeType="afterEffect">
                                  <p:stCondLst>
                                    <p:cond delay="0"/>
                                  </p:stCondLst>
                                  <p:childTnLst>
                                    <p:set>
                                      <p:cBhvr>
                                        <p:cTn id="29" dur="1" fill="hold">
                                          <p:stCondLst>
                                            <p:cond delay="0"/>
                                          </p:stCondLst>
                                        </p:cTn>
                                        <p:tgtEl>
                                          <p:spTgt spid="203"/>
                                        </p:tgtEl>
                                        <p:attrNameLst>
                                          <p:attrName>style.visibility</p:attrName>
                                        </p:attrNameLst>
                                      </p:cBhvr>
                                      <p:to>
                                        <p:strVal val="visible"/>
                                      </p:to>
                                    </p:set>
                                    <p:animEffect transition="in" filter="wipe(down)">
                                      <p:cBhvr additive="repl">
                                        <p:cTn id="30" dur="500"/>
                                        <p:tgtEl>
                                          <p:spTgt spid="203"/>
                                        </p:tgtEl>
                                      </p:cBhvr>
                                    </p:animEffect>
                                  </p:childTnLst>
                                </p:cTn>
                              </p:par>
                            </p:childTnLst>
                          </p:cTn>
                        </p:par>
                        <p:par>
                          <p:cTn id="31" fill="hold">
                            <p:stCondLst>
                              <p:cond delay="1500"/>
                            </p:stCondLst>
                            <p:childTnLst>
                              <p:par>
                                <p:cTn id="32" presetID="22" presetClass="entr" presetSubtype="4" fill="hold" nodeType="afterEffect">
                                  <p:stCondLst>
                                    <p:cond delay="0"/>
                                  </p:stCondLst>
                                  <p:childTnLst>
                                    <p:set>
                                      <p:cBhvr>
                                        <p:cTn id="33" dur="1" fill="hold">
                                          <p:stCondLst>
                                            <p:cond delay="0"/>
                                          </p:stCondLst>
                                        </p:cTn>
                                        <p:tgtEl>
                                          <p:spTgt spid="205"/>
                                        </p:tgtEl>
                                        <p:attrNameLst>
                                          <p:attrName>style.visibility</p:attrName>
                                        </p:attrNameLst>
                                      </p:cBhvr>
                                      <p:to>
                                        <p:strVal val="visible"/>
                                      </p:to>
                                    </p:set>
                                    <p:animEffect transition="in" filter="wipe(down)">
                                      <p:cBhvr additive="repl">
                                        <p:cTn id="34" dur="500"/>
                                        <p:tgtEl>
                                          <p:spTgt spid="20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00"/>
                                        </p:tgtEl>
                                        <p:attrNameLst>
                                          <p:attrName>style.visibility</p:attrName>
                                        </p:attrNameLst>
                                      </p:cBhvr>
                                      <p:to>
                                        <p:strVal val="visible"/>
                                      </p:to>
                                    </p:set>
                                    <p:animEffect transition="in" filter="wipe(down)">
                                      <p:cBhvr additive="repl">
                                        <p:cTn id="39" dur="500"/>
                                        <p:tgtEl>
                                          <p:spTgt spid="200"/>
                                        </p:tgtEl>
                                      </p:cBhvr>
                                    </p:animEffect>
                                  </p:childTnLst>
                                </p:cTn>
                              </p:par>
                              <p:par>
                                <p:cTn id="40" presetID="22" presetClass="entr" presetSubtype="4" fill="hold" nodeType="withEffect">
                                  <p:stCondLst>
                                    <p:cond delay="0"/>
                                  </p:stCondLst>
                                  <p:childTnLst>
                                    <p:set>
                                      <p:cBhvr>
                                        <p:cTn id="41" dur="1" fill="hold">
                                          <p:stCondLst>
                                            <p:cond delay="0"/>
                                          </p:stCondLst>
                                        </p:cTn>
                                        <p:tgtEl>
                                          <p:spTgt spid="201"/>
                                        </p:tgtEl>
                                        <p:attrNameLst>
                                          <p:attrName>style.visibility</p:attrName>
                                        </p:attrNameLst>
                                      </p:cBhvr>
                                      <p:to>
                                        <p:strVal val="visible"/>
                                      </p:to>
                                    </p:set>
                                    <p:animEffect transition="in" filter="wipe(down)">
                                      <p:cBhvr additive="repl">
                                        <p:cTn id="42" dur="500"/>
                                        <p:tgtEl>
                                          <p:spTgt spid="201"/>
                                        </p:tgtEl>
                                      </p:cBhvr>
                                    </p:animEffect>
                                  </p:childTnLst>
                                </p:cTn>
                              </p:par>
                              <p:par>
                                <p:cTn id="43" presetID="22" presetClass="entr" presetSubtype="4" fill="hold" nodeType="withEffect">
                                  <p:stCondLst>
                                    <p:cond delay="0"/>
                                  </p:stCondLst>
                                  <p:childTnLst>
                                    <p:set>
                                      <p:cBhvr>
                                        <p:cTn id="44" dur="1" fill="hold">
                                          <p:stCondLst>
                                            <p:cond delay="0"/>
                                          </p:stCondLst>
                                        </p:cTn>
                                        <p:tgtEl>
                                          <p:spTgt spid="199"/>
                                        </p:tgtEl>
                                        <p:attrNameLst>
                                          <p:attrName>style.visibility</p:attrName>
                                        </p:attrNameLst>
                                      </p:cBhvr>
                                      <p:to>
                                        <p:strVal val="visible"/>
                                      </p:to>
                                    </p:set>
                                    <p:animEffect transition="in" filter="wipe(down)">
                                      <p:cBhvr additive="repl">
                                        <p:cTn id="45"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246240" y="1418400"/>
            <a:ext cx="10445040" cy="73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dirty="0">
                <a:solidFill>
                  <a:srgbClr val="000000"/>
                </a:solidFill>
                <a:latin typeface="Arial"/>
                <a:ea typeface="DejaVu Sans"/>
              </a:rPr>
              <a:t>Experiment Result </a:t>
            </a:r>
            <a:endParaRPr lang="en-US" sz="2400" b="0" strike="noStrike" spc="-1" dirty="0">
              <a:latin typeface="Arial"/>
            </a:endParaRPr>
          </a:p>
          <a:p>
            <a:pPr>
              <a:lnSpc>
                <a:spcPct val="100000"/>
              </a:lnSpc>
            </a:pPr>
            <a:r>
              <a:rPr lang="de-DE" sz="1800" b="0" strike="noStrike" spc="-1" dirty="0">
                <a:solidFill>
                  <a:srgbClr val="000000"/>
                </a:solidFill>
                <a:latin typeface="Arial"/>
                <a:ea typeface="DejaVu Sans"/>
              </a:rPr>
              <a:t> </a:t>
            </a:r>
            <a:r>
              <a:rPr lang="tr-TR" sz="1800" b="0" strike="noStrike" spc="-1" dirty="0">
                <a:solidFill>
                  <a:srgbClr val="000000"/>
                </a:solidFill>
                <a:latin typeface="Arial"/>
                <a:ea typeface="DejaVu Sans"/>
              </a:rPr>
              <a:t>.</a:t>
            </a:r>
            <a:endParaRPr lang="en-US" sz="1800" b="0" strike="noStrike" spc="-1" dirty="0">
              <a:latin typeface="Arial"/>
            </a:endParaRPr>
          </a:p>
        </p:txBody>
      </p:sp>
      <p:graphicFrame>
        <p:nvGraphicFramePr>
          <p:cNvPr id="208" name="Diagramm 2"/>
          <p:cNvGraphicFramePr/>
          <p:nvPr>
            <p:extLst>
              <p:ext uri="{D42A27DB-BD31-4B8C-83A1-F6EECF244321}">
                <p14:modId xmlns:p14="http://schemas.microsoft.com/office/powerpoint/2010/main" val="4191143365"/>
              </p:ext>
            </p:extLst>
          </p:nvPr>
        </p:nvGraphicFramePr>
        <p:xfrm>
          <a:off x="1564200" y="2057400"/>
          <a:ext cx="6817680" cy="4119120"/>
        </p:xfrm>
        <a:graphic>
          <a:graphicData uri="http://schemas.openxmlformats.org/drawingml/2006/chart">
            <c:chart xmlns:c="http://schemas.openxmlformats.org/drawingml/2006/chart" xmlns:r="http://schemas.openxmlformats.org/officeDocument/2006/relationships" r:id="rId3"/>
          </a:graphicData>
        </a:graphic>
      </p:graphicFrame>
      <p:sp>
        <p:nvSpPr>
          <p:cNvPr id="2" name="Ellipse 1">
            <a:extLst>
              <a:ext uri="{FF2B5EF4-FFF2-40B4-BE49-F238E27FC236}">
                <a16:creationId xmlns:a16="http://schemas.microsoft.com/office/drawing/2014/main" id="{8FFDEBAD-2DB8-4E0F-8FEF-1C399B4FA1A5}"/>
              </a:ext>
            </a:extLst>
          </p:cNvPr>
          <p:cNvSpPr/>
          <p:nvPr/>
        </p:nvSpPr>
        <p:spPr>
          <a:xfrm>
            <a:off x="4597400" y="2755900"/>
            <a:ext cx="431800" cy="730440"/>
          </a:xfrm>
          <a:prstGeom prst="ellipse">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Ellipse 4">
            <a:extLst>
              <a:ext uri="{FF2B5EF4-FFF2-40B4-BE49-F238E27FC236}">
                <a16:creationId xmlns:a16="http://schemas.microsoft.com/office/drawing/2014/main" id="{C4F954C9-9ECA-47C9-8AD9-DD22A265CF71}"/>
              </a:ext>
            </a:extLst>
          </p:cNvPr>
          <p:cNvSpPr/>
          <p:nvPr/>
        </p:nvSpPr>
        <p:spPr>
          <a:xfrm>
            <a:off x="6146800" y="2705480"/>
            <a:ext cx="431800" cy="933260"/>
          </a:xfrm>
          <a:prstGeom prst="ellipse">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Ellipse 5">
            <a:extLst>
              <a:ext uri="{FF2B5EF4-FFF2-40B4-BE49-F238E27FC236}">
                <a16:creationId xmlns:a16="http://schemas.microsoft.com/office/drawing/2014/main" id="{8D1936CA-DD7D-425C-9835-DD84789A5760}"/>
              </a:ext>
            </a:extLst>
          </p:cNvPr>
          <p:cNvSpPr/>
          <p:nvPr/>
        </p:nvSpPr>
        <p:spPr>
          <a:xfrm>
            <a:off x="6603940" y="3105340"/>
            <a:ext cx="431800" cy="933260"/>
          </a:xfrm>
          <a:prstGeom prst="ellipse">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Ellipse 6">
            <a:extLst>
              <a:ext uri="{FF2B5EF4-FFF2-40B4-BE49-F238E27FC236}">
                <a16:creationId xmlns:a16="http://schemas.microsoft.com/office/drawing/2014/main" id="{3245D4BC-1C75-485C-AA66-78EFBE081C40}"/>
              </a:ext>
            </a:extLst>
          </p:cNvPr>
          <p:cNvSpPr/>
          <p:nvPr/>
        </p:nvSpPr>
        <p:spPr>
          <a:xfrm>
            <a:off x="7542740" y="3714910"/>
            <a:ext cx="431800" cy="933260"/>
          </a:xfrm>
          <a:prstGeom prst="ellipse">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246240" y="1418400"/>
            <a:ext cx="10445040" cy="73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dirty="0">
                <a:solidFill>
                  <a:srgbClr val="000000"/>
                </a:solidFill>
                <a:latin typeface="Arial"/>
                <a:ea typeface="DejaVu Sans"/>
              </a:rPr>
              <a:t>Lesson Learned</a:t>
            </a:r>
            <a:endParaRPr lang="en-US" sz="2400" b="0" strike="noStrike" spc="-1" dirty="0">
              <a:latin typeface="Arial"/>
            </a:endParaRPr>
          </a:p>
          <a:p>
            <a:pPr>
              <a:lnSpc>
                <a:spcPct val="100000"/>
              </a:lnSpc>
            </a:pPr>
            <a:r>
              <a:rPr lang="de-DE" sz="1800" b="0" strike="noStrike" spc="-1" dirty="0">
                <a:solidFill>
                  <a:srgbClr val="000000"/>
                </a:solidFill>
                <a:latin typeface="Arial"/>
                <a:ea typeface="DejaVu Sans"/>
              </a:rPr>
              <a:t> </a:t>
            </a:r>
            <a:endParaRPr lang="en-US" sz="1800" b="0" strike="noStrike" spc="-1" dirty="0">
              <a:latin typeface="Arial"/>
            </a:endParaRPr>
          </a:p>
        </p:txBody>
      </p:sp>
      <p:sp>
        <p:nvSpPr>
          <p:cNvPr id="5" name="CustomShape 1">
            <a:extLst>
              <a:ext uri="{FF2B5EF4-FFF2-40B4-BE49-F238E27FC236}">
                <a16:creationId xmlns:a16="http://schemas.microsoft.com/office/drawing/2014/main" id="{508752CB-3C98-430C-8A38-B0A66DBAB2A8}"/>
              </a:ext>
            </a:extLst>
          </p:cNvPr>
          <p:cNvSpPr/>
          <p:nvPr/>
        </p:nvSpPr>
        <p:spPr>
          <a:xfrm>
            <a:off x="518760" y="2277000"/>
            <a:ext cx="10481040" cy="37551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285840" indent="-285480">
              <a:lnSpc>
                <a:spcPct val="100000"/>
              </a:lnSpc>
              <a:spcBef>
                <a:spcPts val="1417"/>
              </a:spcBef>
              <a:buClr>
                <a:srgbClr val="000000"/>
              </a:buClr>
              <a:buSzPct val="45000"/>
              <a:buFont typeface="Arial"/>
              <a:buChar char="•"/>
            </a:pPr>
            <a:r>
              <a:rPr lang="en-US" sz="2400" spc="-1" dirty="0">
                <a:solidFill>
                  <a:srgbClr val="000000"/>
                </a:solidFill>
                <a:latin typeface="Arial"/>
              </a:rPr>
              <a:t>Need to know different operating system</a:t>
            </a:r>
          </a:p>
          <a:p>
            <a:pPr marL="285840" indent="-285480">
              <a:spcBef>
                <a:spcPts val="1417"/>
              </a:spcBef>
              <a:buClr>
                <a:srgbClr val="000000"/>
              </a:buClr>
              <a:buSzPct val="45000"/>
              <a:buFont typeface="Arial"/>
              <a:buChar char="•"/>
            </a:pPr>
            <a:r>
              <a:rPr lang="en-US" sz="2400" spc="-1" dirty="0">
                <a:solidFill>
                  <a:srgbClr val="000000"/>
                </a:solidFill>
                <a:latin typeface="Arial"/>
                <a:ea typeface="DejaVu Sans"/>
              </a:rPr>
              <a:t>Dealing changing Libraries </a:t>
            </a:r>
            <a:endParaRPr lang="en-US" sz="2400" b="0" strike="noStrike" spc="-1" dirty="0">
              <a:latin typeface="Arial"/>
            </a:endParaRPr>
          </a:p>
          <a:p>
            <a:pPr marL="285840" indent="-285480">
              <a:lnSpc>
                <a:spcPct val="100000"/>
              </a:lnSpc>
              <a:spcBef>
                <a:spcPts val="1417"/>
              </a:spcBef>
              <a:buClr>
                <a:srgbClr val="000000"/>
              </a:buClr>
              <a:buSzPct val="45000"/>
              <a:buFont typeface="Arial"/>
              <a:buChar char="•"/>
            </a:pPr>
            <a:r>
              <a:rPr lang="en-US" sz="2400" b="0" strike="noStrike" spc="-1" dirty="0">
                <a:solidFill>
                  <a:srgbClr val="000000"/>
                </a:solidFill>
                <a:latin typeface="Arial"/>
                <a:ea typeface="DejaVu Sans"/>
              </a:rPr>
              <a:t>Use Command Prompt to find bug</a:t>
            </a:r>
          </a:p>
          <a:p>
            <a:pPr marL="285840" indent="-285480">
              <a:lnSpc>
                <a:spcPct val="100000"/>
              </a:lnSpc>
              <a:spcBef>
                <a:spcPts val="1417"/>
              </a:spcBef>
              <a:buClr>
                <a:srgbClr val="000000"/>
              </a:buClr>
              <a:buSzPct val="45000"/>
              <a:buFont typeface="Arial"/>
              <a:buChar char="•"/>
            </a:pPr>
            <a:r>
              <a:rPr lang="en-US" sz="2400" b="0" strike="noStrike" spc="-1" dirty="0">
                <a:solidFill>
                  <a:srgbClr val="000000"/>
                </a:solidFill>
                <a:latin typeface="Arial"/>
                <a:ea typeface="DejaVu Sans"/>
              </a:rPr>
              <a:t>Experiment with small dataset first</a:t>
            </a:r>
          </a:p>
          <a:p>
            <a:pPr marL="285840" indent="-285480">
              <a:lnSpc>
                <a:spcPct val="100000"/>
              </a:lnSpc>
              <a:spcBef>
                <a:spcPts val="1417"/>
              </a:spcBef>
              <a:buClr>
                <a:srgbClr val="000000"/>
              </a:buClr>
              <a:buSzPct val="45000"/>
              <a:buFont typeface="Arial"/>
              <a:buChar char="•"/>
            </a:pPr>
            <a:r>
              <a:rPr lang="en-US" sz="2400" spc="-1" dirty="0">
                <a:solidFill>
                  <a:srgbClr val="000000"/>
                </a:solidFill>
                <a:latin typeface="Arial"/>
                <a:ea typeface="DejaVu Sans"/>
              </a:rPr>
              <a:t>Expectation and reality totally different thing</a:t>
            </a:r>
          </a:p>
          <a:p>
            <a:pPr marL="285840" indent="-285480">
              <a:lnSpc>
                <a:spcPct val="100000"/>
              </a:lnSpc>
              <a:spcBef>
                <a:spcPts val="1417"/>
              </a:spcBef>
              <a:buClr>
                <a:srgbClr val="000000"/>
              </a:buClr>
              <a:buSzPct val="45000"/>
              <a:buFont typeface="Arial"/>
              <a:buChar char="•"/>
            </a:pPr>
            <a:endParaRPr lang="en-US" sz="2400" b="0" strike="noStrike" spc="-1" dirty="0">
              <a:solidFill>
                <a:srgbClr val="000000"/>
              </a:solidFill>
              <a:latin typeface="Arial"/>
              <a:ea typeface="DejaVu Sans"/>
            </a:endParaRPr>
          </a:p>
        </p:txBody>
      </p:sp>
    </p:spTree>
    <p:extLst>
      <p:ext uri="{BB962C8B-B14F-4D97-AF65-F5344CB8AC3E}">
        <p14:creationId xmlns:p14="http://schemas.microsoft.com/office/powerpoint/2010/main" val="98562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574560" y="1078560"/>
            <a:ext cx="10550520" cy="301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tr-TR" sz="2400" b="1" strike="noStrike" spc="-1">
                <a:solidFill>
                  <a:srgbClr val="000000"/>
                </a:solidFill>
                <a:latin typeface="Arial"/>
                <a:ea typeface="DejaVu Sans"/>
              </a:rPr>
              <a:t>Goal</a:t>
            </a:r>
            <a:endParaRPr lang="en-US" sz="2400" b="0" strike="noStrike" spc="-1">
              <a:latin typeface="Arial"/>
            </a:endParaRPr>
          </a:p>
          <a:p>
            <a:pPr>
              <a:lnSpc>
                <a:spcPct val="100000"/>
              </a:lnSpc>
            </a:pPr>
            <a:endParaRPr lang="en-US" sz="2400" b="0" strike="noStrike" spc="-1">
              <a:latin typeface="Arial"/>
            </a:endParaRPr>
          </a:p>
          <a:p>
            <a:pPr marL="285840" indent="-285480">
              <a:lnSpc>
                <a:spcPct val="100000"/>
              </a:lnSpc>
              <a:buClr>
                <a:srgbClr val="000000"/>
              </a:buClr>
              <a:buFont typeface="Arial"/>
              <a:buChar char="•"/>
            </a:pPr>
            <a:r>
              <a:rPr lang="en-US" sz="2400" b="0" strike="noStrike" spc="-1">
                <a:solidFill>
                  <a:srgbClr val="000000"/>
                </a:solidFill>
                <a:latin typeface="Arial"/>
                <a:ea typeface="DejaVu Sans"/>
              </a:rPr>
              <a:t>Embedding and clustering of the entire 111 Mio compounds of PubChem</a:t>
            </a:r>
            <a:r>
              <a:rPr lang="tr-TR" sz="2400" b="0" strike="noStrike" spc="-1">
                <a:solidFill>
                  <a:srgbClr val="000000"/>
                </a:solidFill>
                <a:latin typeface="Arial"/>
                <a:ea typeface="DejaVu Sans"/>
              </a:rPr>
              <a:t> with mol2vec</a:t>
            </a:r>
            <a:r>
              <a:rPr lang="en-US" sz="2400" b="0" strike="noStrike" spc="-1">
                <a:solidFill>
                  <a:srgbClr val="000000"/>
                </a:solidFill>
                <a:latin typeface="Arial"/>
                <a:ea typeface="DejaVu Sans"/>
              </a:rPr>
              <a:t> </a:t>
            </a:r>
            <a:endParaRPr lang="en-US" sz="2400" b="0" strike="noStrike" spc="-1">
              <a:latin typeface="Arial"/>
            </a:endParaRPr>
          </a:p>
          <a:p>
            <a:pPr>
              <a:lnSpc>
                <a:spcPct val="100000"/>
              </a:lnSpc>
            </a:pPr>
            <a:endParaRPr lang="en-US" sz="2400" b="0" strike="noStrike" spc="-1">
              <a:latin typeface="Arial"/>
            </a:endParaRPr>
          </a:p>
          <a:p>
            <a:pPr marL="285840" indent="-285480">
              <a:lnSpc>
                <a:spcPct val="100000"/>
              </a:lnSpc>
              <a:buClr>
                <a:srgbClr val="000000"/>
              </a:buClr>
              <a:buFont typeface="Arial"/>
              <a:buChar char="•"/>
            </a:pPr>
            <a:r>
              <a:rPr lang="tr-TR" sz="2400" b="0" strike="noStrike" spc="-1">
                <a:solidFill>
                  <a:srgbClr val="000000"/>
                </a:solidFill>
                <a:latin typeface="Arial"/>
                <a:ea typeface="DejaVu Sans"/>
              </a:rPr>
              <a:t>S</a:t>
            </a:r>
            <a:r>
              <a:rPr lang="en-US" sz="2400" b="0" strike="noStrike" spc="-1">
                <a:solidFill>
                  <a:srgbClr val="000000"/>
                </a:solidFill>
                <a:latin typeface="Arial"/>
                <a:ea typeface="DejaVu Sans"/>
              </a:rPr>
              <a:t>tudying the applicability for compound search acceleration</a:t>
            </a:r>
            <a:r>
              <a:rPr lang="tr-TR" sz="2400" b="0" strike="noStrike" spc="-1">
                <a:solidFill>
                  <a:srgbClr val="000000"/>
                </a:solidFill>
                <a:latin typeface="Arial"/>
                <a:ea typeface="DejaVu Sans"/>
              </a:rPr>
              <a:t> </a:t>
            </a:r>
            <a:r>
              <a:rPr lang="tr-TR" sz="2400" b="0" i="1" strike="noStrike" spc="-1">
                <a:solidFill>
                  <a:srgbClr val="000000"/>
                </a:solidFill>
                <a:latin typeface="Arial"/>
                <a:ea typeface="DejaVu Sans"/>
              </a:rPr>
              <a:t>with computing dendrogram, medoid and variance</a:t>
            </a:r>
            <a:r>
              <a:rPr lang="tr-TR" sz="2400" b="0" strike="noStrike" spc="-1">
                <a:solidFill>
                  <a:srgbClr val="000000"/>
                </a:solidFill>
                <a:latin typeface="Arial"/>
                <a:ea typeface="DejaVu Sans"/>
              </a:rPr>
              <a:t>.</a:t>
            </a:r>
            <a:endParaRPr lang="en-US" sz="2400" b="0" strike="noStrike" spc="-1">
              <a:latin typeface="Arial"/>
            </a:endParaRPr>
          </a:p>
          <a:p>
            <a:pPr>
              <a:lnSpc>
                <a:spcPct val="100000"/>
              </a:lnSpc>
            </a:pPr>
            <a:endParaRPr lang="en-US" sz="2400" b="0" strike="noStrike" spc="-1">
              <a:latin typeface="Arial"/>
            </a:endParaRPr>
          </a:p>
        </p:txBody>
      </p:sp>
      <p:pic>
        <p:nvPicPr>
          <p:cNvPr id="131" name="Picture 2"/>
          <p:cNvPicPr/>
          <p:nvPr/>
        </p:nvPicPr>
        <p:blipFill>
          <a:blip r:embed="rId3"/>
          <a:stretch/>
        </p:blipFill>
        <p:spPr>
          <a:xfrm>
            <a:off x="992520" y="4583880"/>
            <a:ext cx="1098000" cy="1331640"/>
          </a:xfrm>
          <a:prstGeom prst="rect">
            <a:avLst/>
          </a:prstGeom>
          <a:ln>
            <a:noFill/>
          </a:ln>
        </p:spPr>
      </p:pic>
      <p:pic>
        <p:nvPicPr>
          <p:cNvPr id="132" name="Picture 6"/>
          <p:cNvPicPr/>
          <p:nvPr/>
        </p:nvPicPr>
        <p:blipFill>
          <a:blip r:embed="rId4"/>
          <a:stretch/>
        </p:blipFill>
        <p:spPr>
          <a:xfrm>
            <a:off x="574560" y="4125600"/>
            <a:ext cx="2022480" cy="589680"/>
          </a:xfrm>
          <a:prstGeom prst="rect">
            <a:avLst/>
          </a:prstGeom>
          <a:ln>
            <a:noFill/>
          </a:ln>
        </p:spPr>
      </p:pic>
      <p:pic>
        <p:nvPicPr>
          <p:cNvPr id="133" name="Grafik 2" descr="Ein Bild, das Pfeil enthält.&#10;&#10;Automatisch generierte Beschreibung"/>
          <p:cNvPicPr/>
          <p:nvPr/>
        </p:nvPicPr>
        <p:blipFill>
          <a:blip r:embed="rId5"/>
          <a:stretch/>
        </p:blipFill>
        <p:spPr>
          <a:xfrm>
            <a:off x="4089240" y="4125600"/>
            <a:ext cx="2402280" cy="2069280"/>
          </a:xfrm>
          <a:prstGeom prst="rect">
            <a:avLst/>
          </a:prstGeom>
          <a:ln>
            <a:noFill/>
          </a:ln>
        </p:spPr>
      </p:pic>
      <p:pic>
        <p:nvPicPr>
          <p:cNvPr id="134" name="Picture 7"/>
          <p:cNvPicPr/>
          <p:nvPr/>
        </p:nvPicPr>
        <p:blipFill>
          <a:blip r:embed="rId6"/>
          <a:stretch/>
        </p:blipFill>
        <p:spPr>
          <a:xfrm>
            <a:off x="8534880" y="3946680"/>
            <a:ext cx="1895400" cy="2248200"/>
          </a:xfrm>
          <a:prstGeom prst="rect">
            <a:avLst/>
          </a:prstGeom>
          <a:ln>
            <a:noFill/>
          </a:ln>
        </p:spPr>
      </p:pic>
      <p:pic>
        <p:nvPicPr>
          <p:cNvPr id="135" name="Picture 8"/>
          <p:cNvPicPr/>
          <p:nvPr/>
        </p:nvPicPr>
        <p:blipFill>
          <a:blip r:embed="rId7"/>
          <a:stretch/>
        </p:blipFill>
        <p:spPr>
          <a:xfrm>
            <a:off x="7728120" y="3576600"/>
            <a:ext cx="3396600" cy="370080"/>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8A849A-F0DF-4E00-ACE8-3B20CA55751C}"/>
              </a:ext>
            </a:extLst>
          </p:cNvPr>
          <p:cNvSpPr>
            <a:spLocks noGrp="1"/>
          </p:cNvSpPr>
          <p:nvPr>
            <p:ph type="title"/>
          </p:nvPr>
        </p:nvSpPr>
        <p:spPr>
          <a:xfrm>
            <a:off x="475639" y="665455"/>
            <a:ext cx="10367280" cy="1081440"/>
          </a:xfrm>
        </p:spPr>
        <p:txBody>
          <a:bodyPr/>
          <a:lstStyle/>
          <a:p>
            <a:r>
              <a:rPr lang="en-US" sz="2400" b="1" dirty="0"/>
              <a:t>What we  got and future work</a:t>
            </a:r>
          </a:p>
        </p:txBody>
      </p:sp>
      <p:sp>
        <p:nvSpPr>
          <p:cNvPr id="3" name="Untertitel 2">
            <a:extLst>
              <a:ext uri="{FF2B5EF4-FFF2-40B4-BE49-F238E27FC236}">
                <a16:creationId xmlns:a16="http://schemas.microsoft.com/office/drawing/2014/main" id="{3A7431C9-8B3D-4346-A057-C41C45856197}"/>
              </a:ext>
            </a:extLst>
          </p:cNvPr>
          <p:cNvSpPr>
            <a:spLocks noGrp="1"/>
          </p:cNvSpPr>
          <p:nvPr>
            <p:ph type="subTitle"/>
          </p:nvPr>
        </p:nvSpPr>
        <p:spPr>
          <a:xfrm>
            <a:off x="631757" y="1746895"/>
            <a:ext cx="7620146" cy="4463658"/>
          </a:xfrm>
        </p:spPr>
        <p:txBody>
          <a:bodyPr/>
          <a:lstStyle/>
          <a:p>
            <a:endParaRPr lang="en-US" sz="2400" dirty="0"/>
          </a:p>
          <a:p>
            <a:endParaRPr lang="en-US" dirty="0"/>
          </a:p>
          <a:p>
            <a:endParaRPr lang="en-US" dirty="0"/>
          </a:p>
          <a:p>
            <a:endParaRPr lang="en-US" dirty="0"/>
          </a:p>
          <a:p>
            <a:pPr marL="0" indent="0">
              <a:buNone/>
            </a:pPr>
            <a:endParaRPr lang="en-US" dirty="0"/>
          </a:p>
        </p:txBody>
      </p:sp>
      <p:sp>
        <p:nvSpPr>
          <p:cNvPr id="6" name="Textfeld 5">
            <a:extLst>
              <a:ext uri="{FF2B5EF4-FFF2-40B4-BE49-F238E27FC236}">
                <a16:creationId xmlns:a16="http://schemas.microsoft.com/office/drawing/2014/main" id="{735854F6-676B-424E-9FB1-B8A5F6606D7A}"/>
              </a:ext>
            </a:extLst>
          </p:cNvPr>
          <p:cNvSpPr txBox="1"/>
          <p:nvPr/>
        </p:nvSpPr>
        <p:spPr>
          <a:xfrm>
            <a:off x="475639" y="2000379"/>
            <a:ext cx="5477590" cy="369331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400" dirty="0"/>
              <a:t>Tree to accelerate compound search</a:t>
            </a:r>
          </a:p>
          <a:p>
            <a:pPr marL="285750" indent="-285750">
              <a:lnSpc>
                <a:spcPct val="150000"/>
              </a:lnSpc>
              <a:buFont typeface="Arial" panose="020B0604020202020204" pitchFamily="34" charset="0"/>
              <a:buChar char="•"/>
            </a:pPr>
            <a:r>
              <a:rPr lang="en-US" sz="2400" dirty="0"/>
              <a:t>Bounding box to stop early </a:t>
            </a:r>
          </a:p>
          <a:p>
            <a:pPr marL="285750" indent="-285750">
              <a:lnSpc>
                <a:spcPct val="150000"/>
              </a:lnSpc>
              <a:buFont typeface="Arial" panose="020B0604020202020204" pitchFamily="34" charset="0"/>
              <a:buChar char="•"/>
            </a:pPr>
            <a:r>
              <a:rPr lang="en-US" sz="2400" dirty="0"/>
              <a:t>Deploying on large scale</a:t>
            </a:r>
          </a:p>
          <a:p>
            <a:pPr marL="285750" indent="-285750">
              <a:lnSpc>
                <a:spcPct val="150000"/>
              </a:lnSpc>
              <a:buFont typeface="Arial" panose="020B0604020202020204" pitchFamily="34" charset="0"/>
              <a:buChar char="•"/>
            </a:pPr>
            <a:r>
              <a:rPr lang="en-US" sz="2400" dirty="0"/>
              <a:t>Improve search result</a:t>
            </a:r>
          </a:p>
          <a:p>
            <a:pPr marL="285750" indent="-285750">
              <a:lnSpc>
                <a:spcPct val="150000"/>
              </a:lnSpc>
              <a:buFont typeface="Arial" panose="020B0604020202020204" pitchFamily="34" charset="0"/>
              <a:buChar char="•"/>
            </a:pPr>
            <a:r>
              <a:rPr lang="en-US" sz="2400" dirty="0"/>
              <a:t>Investigate more bounding box</a:t>
            </a:r>
          </a:p>
          <a:p>
            <a:pPr marL="285750" indent="-285750">
              <a:lnSpc>
                <a:spcPct val="150000"/>
              </a:lnSpc>
              <a:buFont typeface="Arial" panose="020B0604020202020204" pitchFamily="34" charset="0"/>
              <a:buChar char="•"/>
            </a:pPr>
            <a:r>
              <a:rPr lang="en-US" sz="2400" dirty="0"/>
              <a:t>Apply bounding box in batches</a:t>
            </a:r>
          </a:p>
          <a:p>
            <a:endParaRPr lang="en-US" dirty="0"/>
          </a:p>
        </p:txBody>
      </p:sp>
    </p:spTree>
    <p:extLst>
      <p:ext uri="{BB962C8B-B14F-4D97-AF65-F5344CB8AC3E}">
        <p14:creationId xmlns:p14="http://schemas.microsoft.com/office/powerpoint/2010/main" val="1234014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576000" y="1516320"/>
            <a:ext cx="10572120" cy="3757680"/>
          </a:xfrm>
          <a:prstGeom prst="rect">
            <a:avLst/>
          </a:prstGeom>
          <a:noFill/>
          <a:ln>
            <a:noFill/>
          </a:ln>
        </p:spPr>
        <p:txBody>
          <a:bodyPr lIns="0" tIns="0" rIns="0" bIns="0">
            <a:normAutofit/>
          </a:bodyPr>
          <a:lstStyle/>
          <a:p>
            <a:pPr algn="ctr">
              <a:lnSpc>
                <a:spcPct val="90000"/>
              </a:lnSpc>
              <a:spcBef>
                <a:spcPts val="1001"/>
              </a:spcBef>
              <a:tabLst>
                <a:tab pos="0" algn="l"/>
              </a:tabLst>
            </a:pPr>
            <a:endParaRPr lang="de-DE" sz="2800" b="0" strike="noStrike" spc="-1">
              <a:solidFill>
                <a:srgbClr val="000000"/>
              </a:solidFill>
              <a:latin typeface="Arial"/>
            </a:endParaRPr>
          </a:p>
          <a:p>
            <a:pPr algn="ctr">
              <a:lnSpc>
                <a:spcPct val="90000"/>
              </a:lnSpc>
              <a:spcBef>
                <a:spcPts val="1001"/>
              </a:spcBef>
              <a:tabLst>
                <a:tab pos="0" algn="l"/>
              </a:tabLst>
            </a:pPr>
            <a:endParaRPr lang="de-DE" sz="2800" b="0" strike="noStrike" spc="-1">
              <a:solidFill>
                <a:srgbClr val="000000"/>
              </a:solidFill>
              <a:latin typeface="Arial"/>
            </a:endParaRPr>
          </a:p>
          <a:p>
            <a:pPr algn="ctr">
              <a:lnSpc>
                <a:spcPct val="90000"/>
              </a:lnSpc>
              <a:spcBef>
                <a:spcPts val="1001"/>
              </a:spcBef>
              <a:tabLst>
                <a:tab pos="0" algn="l"/>
              </a:tabLst>
            </a:pPr>
            <a:endParaRPr lang="de-DE" sz="2800" b="0" strike="noStrike" spc="-1">
              <a:solidFill>
                <a:srgbClr val="000000"/>
              </a:solidFill>
              <a:latin typeface="Arial"/>
            </a:endParaRPr>
          </a:p>
          <a:p>
            <a:pPr algn="ctr">
              <a:lnSpc>
                <a:spcPct val="90000"/>
              </a:lnSpc>
              <a:spcBef>
                <a:spcPts val="1001"/>
              </a:spcBef>
              <a:tabLst>
                <a:tab pos="0" algn="l"/>
              </a:tabLst>
            </a:pPr>
            <a:r>
              <a:rPr lang="tr-TR" sz="3200" b="1" strike="noStrike" spc="-1">
                <a:solidFill>
                  <a:srgbClr val="000000"/>
                </a:solidFill>
                <a:latin typeface="Arial"/>
                <a:ea typeface="DejaVu Sans"/>
              </a:rPr>
              <a:t>Q/A</a:t>
            </a:r>
            <a:endParaRPr lang="de-DE" sz="32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5F0C6848-6670-4596-9F2A-9393E59ED6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0693" y="1425966"/>
            <a:ext cx="1056570" cy="861105"/>
          </a:xfrm>
          <a:prstGeom prst="rect">
            <a:avLst/>
          </a:prstGeom>
        </p:spPr>
      </p:pic>
      <p:pic>
        <p:nvPicPr>
          <p:cNvPr id="10" name="Grafik 9">
            <a:extLst>
              <a:ext uri="{FF2B5EF4-FFF2-40B4-BE49-F238E27FC236}">
                <a16:creationId xmlns:a16="http://schemas.microsoft.com/office/drawing/2014/main" id="{68A7C8F8-ED3A-4DA1-8F22-66D806235C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5204" y="1598804"/>
            <a:ext cx="700724" cy="414303"/>
          </a:xfrm>
          <a:prstGeom prst="rect">
            <a:avLst/>
          </a:prstGeom>
        </p:spPr>
      </p:pic>
      <p:pic>
        <p:nvPicPr>
          <p:cNvPr id="11" name="Grafik 10">
            <a:extLst>
              <a:ext uri="{FF2B5EF4-FFF2-40B4-BE49-F238E27FC236}">
                <a16:creationId xmlns:a16="http://schemas.microsoft.com/office/drawing/2014/main" id="{29E0F887-368C-4D81-B401-EB6F55B5948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29148" y="2144754"/>
            <a:ext cx="612113" cy="284633"/>
          </a:xfrm>
          <a:prstGeom prst="rect">
            <a:avLst/>
          </a:prstGeom>
        </p:spPr>
      </p:pic>
      <p:pic>
        <p:nvPicPr>
          <p:cNvPr id="12" name="Grafik 11">
            <a:extLst>
              <a:ext uri="{FF2B5EF4-FFF2-40B4-BE49-F238E27FC236}">
                <a16:creationId xmlns:a16="http://schemas.microsoft.com/office/drawing/2014/main" id="{64EA1D75-B4F2-4811-A74B-E3F835B215F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38975" y="1386515"/>
            <a:ext cx="498177" cy="498177"/>
          </a:xfrm>
          <a:prstGeom prst="rect">
            <a:avLst/>
          </a:prstGeom>
        </p:spPr>
      </p:pic>
      <p:pic>
        <p:nvPicPr>
          <p:cNvPr id="13" name="Grafik 12">
            <a:extLst>
              <a:ext uri="{FF2B5EF4-FFF2-40B4-BE49-F238E27FC236}">
                <a16:creationId xmlns:a16="http://schemas.microsoft.com/office/drawing/2014/main" id="{38898264-4D48-4E4E-9685-F5B77FBFA2D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99079" y="1955165"/>
            <a:ext cx="498177" cy="498177"/>
          </a:xfrm>
          <a:prstGeom prst="rect">
            <a:avLst/>
          </a:prstGeom>
        </p:spPr>
      </p:pic>
      <p:pic>
        <p:nvPicPr>
          <p:cNvPr id="14" name="Grafik 13">
            <a:extLst>
              <a:ext uri="{FF2B5EF4-FFF2-40B4-BE49-F238E27FC236}">
                <a16:creationId xmlns:a16="http://schemas.microsoft.com/office/drawing/2014/main" id="{BDE4A91B-06D0-4889-B72E-6F4E1322445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04879" y="2262259"/>
            <a:ext cx="498177" cy="498177"/>
          </a:xfrm>
          <a:prstGeom prst="rect">
            <a:avLst/>
          </a:prstGeom>
        </p:spPr>
      </p:pic>
      <p:sp>
        <p:nvSpPr>
          <p:cNvPr id="15" name="Textfeld 14">
            <a:extLst>
              <a:ext uri="{FF2B5EF4-FFF2-40B4-BE49-F238E27FC236}">
                <a16:creationId xmlns:a16="http://schemas.microsoft.com/office/drawing/2014/main" id="{276DABA7-AA97-43B9-96A1-4A868B749015}"/>
              </a:ext>
            </a:extLst>
          </p:cNvPr>
          <p:cNvSpPr txBox="1"/>
          <p:nvPr/>
        </p:nvSpPr>
        <p:spPr>
          <a:xfrm>
            <a:off x="3198878" y="1522676"/>
            <a:ext cx="409086" cy="266868"/>
          </a:xfrm>
          <a:prstGeom prst="rect">
            <a:avLst/>
          </a:prstGeom>
          <a:noFill/>
        </p:spPr>
        <p:txBody>
          <a:bodyPr wrap="none" rtlCol="0">
            <a:spAutoFit/>
          </a:bodyPr>
          <a:lstStyle/>
          <a:p>
            <a:r>
              <a:rPr lang="en-US" sz="1134" dirty="0"/>
              <a:t>SDF</a:t>
            </a:r>
          </a:p>
        </p:txBody>
      </p:sp>
      <p:sp>
        <p:nvSpPr>
          <p:cNvPr id="16" name="Textfeld 15">
            <a:extLst>
              <a:ext uri="{FF2B5EF4-FFF2-40B4-BE49-F238E27FC236}">
                <a16:creationId xmlns:a16="http://schemas.microsoft.com/office/drawing/2014/main" id="{6E1E72F9-B551-4698-A3EC-31236CD9CA96}"/>
              </a:ext>
            </a:extLst>
          </p:cNvPr>
          <p:cNvSpPr txBox="1"/>
          <p:nvPr/>
        </p:nvSpPr>
        <p:spPr>
          <a:xfrm>
            <a:off x="4649590" y="2054601"/>
            <a:ext cx="409086" cy="266868"/>
          </a:xfrm>
          <a:prstGeom prst="rect">
            <a:avLst/>
          </a:prstGeom>
          <a:noFill/>
        </p:spPr>
        <p:txBody>
          <a:bodyPr wrap="none" rtlCol="0">
            <a:spAutoFit/>
          </a:bodyPr>
          <a:lstStyle/>
          <a:p>
            <a:r>
              <a:rPr lang="en-US" sz="1134" dirty="0"/>
              <a:t>SDF</a:t>
            </a:r>
          </a:p>
        </p:txBody>
      </p:sp>
      <p:sp>
        <p:nvSpPr>
          <p:cNvPr id="17" name="Textfeld 16">
            <a:extLst>
              <a:ext uri="{FF2B5EF4-FFF2-40B4-BE49-F238E27FC236}">
                <a16:creationId xmlns:a16="http://schemas.microsoft.com/office/drawing/2014/main" id="{50323D5D-4110-409F-BA14-D6ADC0306B9D}"/>
              </a:ext>
            </a:extLst>
          </p:cNvPr>
          <p:cNvSpPr txBox="1"/>
          <p:nvPr/>
        </p:nvSpPr>
        <p:spPr>
          <a:xfrm>
            <a:off x="3596678" y="2380478"/>
            <a:ext cx="409086" cy="266868"/>
          </a:xfrm>
          <a:prstGeom prst="rect">
            <a:avLst/>
          </a:prstGeom>
          <a:noFill/>
        </p:spPr>
        <p:txBody>
          <a:bodyPr wrap="none" rtlCol="0">
            <a:spAutoFit/>
          </a:bodyPr>
          <a:lstStyle/>
          <a:p>
            <a:r>
              <a:rPr lang="en-US" sz="1134" dirty="0"/>
              <a:t>SDF</a:t>
            </a:r>
          </a:p>
        </p:txBody>
      </p:sp>
      <p:pic>
        <p:nvPicPr>
          <p:cNvPr id="18" name="Grafik 17">
            <a:extLst>
              <a:ext uri="{FF2B5EF4-FFF2-40B4-BE49-F238E27FC236}">
                <a16:creationId xmlns:a16="http://schemas.microsoft.com/office/drawing/2014/main" id="{B8774F36-006E-4133-B385-DDD5F8DCD80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3358" y="1386534"/>
            <a:ext cx="1001846" cy="524300"/>
          </a:xfrm>
          <a:prstGeom prst="rect">
            <a:avLst/>
          </a:prstGeom>
        </p:spPr>
      </p:pic>
      <mc:AlternateContent xmlns:mc="http://schemas.openxmlformats.org/markup-compatibility/2006" xmlns:a14="http://schemas.microsoft.com/office/drawing/2010/main">
        <mc:Choice Requires="a14">
          <p:sp>
            <p:nvSpPr>
              <p:cNvPr id="19" name="Textfeld 18">
                <a:extLst>
                  <a:ext uri="{FF2B5EF4-FFF2-40B4-BE49-F238E27FC236}">
                    <a16:creationId xmlns:a16="http://schemas.microsoft.com/office/drawing/2014/main" id="{A5A4DE27-CF9B-42C3-8B7E-0030A0AD8820}"/>
                  </a:ext>
                </a:extLst>
              </p:cNvPr>
              <p:cNvSpPr txBox="1"/>
              <p:nvPr/>
            </p:nvSpPr>
            <p:spPr>
              <a:xfrm>
                <a:off x="7262980" y="1826269"/>
                <a:ext cx="473335" cy="967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1323" i="1">
                              <a:latin typeface="Cambria Math" panose="02040503050406030204" pitchFamily="18" charset="0"/>
                            </a:rPr>
                          </m:ctrlPr>
                        </m:dPr>
                        <m:e>
                          <m:f>
                            <m:fPr>
                              <m:type m:val="noBar"/>
                              <m:ctrlPr>
                                <a:rPr lang="en-US" sz="1323" i="1">
                                  <a:latin typeface="Cambria Math" panose="02040503050406030204" pitchFamily="18" charset="0"/>
                                </a:rPr>
                              </m:ctrlPr>
                            </m:fPr>
                            <m:num>
                              <m:sSub>
                                <m:sSubPr>
                                  <m:ctrlPr>
                                    <a:rPr lang="de-DE" sz="1323" i="1">
                                      <a:latin typeface="Cambria Math" panose="02040503050406030204" pitchFamily="18" charset="0"/>
                                    </a:rPr>
                                  </m:ctrlPr>
                                </m:sSubPr>
                                <m:e>
                                  <m:r>
                                    <a:rPr lang="de-DE" sz="1323" i="1">
                                      <a:latin typeface="Cambria Math" panose="02040503050406030204" pitchFamily="18" charset="0"/>
                                    </a:rPr>
                                    <m:t>𝑥</m:t>
                                  </m:r>
                                </m:e>
                                <m:sub>
                                  <m:r>
                                    <a:rPr lang="de-DE" sz="1323" i="1">
                                      <a:latin typeface="Cambria Math" panose="02040503050406030204" pitchFamily="18" charset="0"/>
                                    </a:rPr>
                                    <m:t>0</m:t>
                                  </m:r>
                                </m:sub>
                              </m:sSub>
                            </m:num>
                            <m:den>
                              <m:eqArr>
                                <m:eqArrPr>
                                  <m:ctrlPr>
                                    <a:rPr lang="en-US" sz="1323" i="1">
                                      <a:latin typeface="Cambria Math" panose="02040503050406030204" pitchFamily="18" charset="0"/>
                                    </a:rPr>
                                  </m:ctrlPr>
                                </m:eqArrPr>
                                <m:e>
                                  <m:sSub>
                                    <m:sSubPr>
                                      <m:ctrlPr>
                                        <a:rPr lang="de-DE" sz="1323" i="1">
                                          <a:latin typeface="Cambria Math" panose="02040503050406030204" pitchFamily="18" charset="0"/>
                                        </a:rPr>
                                      </m:ctrlPr>
                                    </m:sSubPr>
                                    <m:e>
                                      <m:r>
                                        <a:rPr lang="de-DE" sz="1323" i="1">
                                          <a:latin typeface="Cambria Math" panose="02040503050406030204" pitchFamily="18" charset="0"/>
                                        </a:rPr>
                                        <m:t>𝑥</m:t>
                                      </m:r>
                                    </m:e>
                                    <m:sub>
                                      <m:r>
                                        <a:rPr lang="de-DE" sz="1323" i="1">
                                          <a:latin typeface="Cambria Math" panose="02040503050406030204" pitchFamily="18" charset="0"/>
                                        </a:rPr>
                                        <m:t>1</m:t>
                                      </m:r>
                                    </m:sub>
                                  </m:sSub>
                                </m:e>
                                <m:e>
                                  <m:sSub>
                                    <m:sSubPr>
                                      <m:ctrlPr>
                                        <a:rPr lang="de-DE" sz="1323" i="1">
                                          <a:latin typeface="Cambria Math" panose="02040503050406030204" pitchFamily="18" charset="0"/>
                                        </a:rPr>
                                      </m:ctrlPr>
                                    </m:sSubPr>
                                    <m:e>
                                      <m:r>
                                        <a:rPr lang="de-DE" sz="1323" i="1">
                                          <a:latin typeface="Cambria Math" panose="02040503050406030204" pitchFamily="18" charset="0"/>
                                        </a:rPr>
                                        <m:t>𝑥</m:t>
                                      </m:r>
                                    </m:e>
                                    <m:sub>
                                      <m:r>
                                        <a:rPr lang="de-DE" sz="1323" i="1">
                                          <a:latin typeface="Cambria Math" panose="02040503050406030204" pitchFamily="18" charset="0"/>
                                        </a:rPr>
                                        <m:t>2</m:t>
                                      </m:r>
                                    </m:sub>
                                  </m:sSub>
                                </m:e>
                                <m:e>
                                  <m:r>
                                    <a:rPr lang="en-US" sz="1323" i="1">
                                      <a:latin typeface="Cambria Math" panose="02040503050406030204" pitchFamily="18" charset="0"/>
                                    </a:rPr>
                                    <m:t>⋮</m:t>
                                  </m:r>
                                </m:e>
                                <m:e>
                                  <m:sSub>
                                    <m:sSubPr>
                                      <m:ctrlPr>
                                        <a:rPr lang="de-DE" sz="1323" i="1">
                                          <a:latin typeface="Cambria Math" panose="02040503050406030204" pitchFamily="18" charset="0"/>
                                        </a:rPr>
                                      </m:ctrlPr>
                                    </m:sSubPr>
                                    <m:e>
                                      <m:r>
                                        <a:rPr lang="de-DE" sz="1323" i="1">
                                          <a:latin typeface="Cambria Math" panose="02040503050406030204" pitchFamily="18" charset="0"/>
                                        </a:rPr>
                                        <m:t>𝑥</m:t>
                                      </m:r>
                                    </m:e>
                                    <m:sub>
                                      <m:r>
                                        <a:rPr lang="de-DE" sz="1323" i="1">
                                          <a:latin typeface="Cambria Math" panose="02040503050406030204" pitchFamily="18" charset="0"/>
                                        </a:rPr>
                                        <m:t>𝑑</m:t>
                                      </m:r>
                                    </m:sub>
                                  </m:sSub>
                                </m:e>
                              </m:eqArr>
                            </m:den>
                          </m:f>
                        </m:e>
                      </m:d>
                    </m:oMath>
                  </m:oMathPara>
                </a14:m>
                <a:endParaRPr lang="en-US" sz="1323" dirty="0"/>
              </a:p>
            </p:txBody>
          </p:sp>
        </mc:Choice>
        <mc:Fallback xmlns="">
          <p:sp>
            <p:nvSpPr>
              <p:cNvPr id="19" name="Textfeld 18">
                <a:extLst>
                  <a:ext uri="{FF2B5EF4-FFF2-40B4-BE49-F238E27FC236}">
                    <a16:creationId xmlns:a16="http://schemas.microsoft.com/office/drawing/2014/main" id="{A5A4DE27-CF9B-42C3-8B7E-0030A0AD8820}"/>
                  </a:ext>
                </a:extLst>
              </p:cNvPr>
              <p:cNvSpPr txBox="1">
                <a:spLocks noRot="1" noChangeAspect="1" noMove="1" noResize="1" noEditPoints="1" noAdjustHandles="1" noChangeArrowheads="1" noChangeShapeType="1" noTextEdit="1"/>
              </p:cNvSpPr>
              <p:nvPr/>
            </p:nvSpPr>
            <p:spPr>
              <a:xfrm>
                <a:off x="7262980" y="1826269"/>
                <a:ext cx="473335" cy="967444"/>
              </a:xfrm>
              <a:prstGeom prst="rect">
                <a:avLst/>
              </a:prstGeom>
              <a:blipFill>
                <a:blip r:embed="rId8"/>
                <a:stretch>
                  <a:fillRect/>
                </a:stretch>
              </a:blipFill>
            </p:spPr>
            <p:txBody>
              <a:bodyPr/>
              <a:lstStyle/>
              <a:p>
                <a:r>
                  <a:rPr lang="en-US">
                    <a:noFill/>
                  </a:rPr>
                  <a:t> </a:t>
                </a:r>
              </a:p>
            </p:txBody>
          </p:sp>
        </mc:Fallback>
      </mc:AlternateContent>
      <p:pic>
        <p:nvPicPr>
          <p:cNvPr id="20" name="Grafik 19">
            <a:extLst>
              <a:ext uri="{FF2B5EF4-FFF2-40B4-BE49-F238E27FC236}">
                <a16:creationId xmlns:a16="http://schemas.microsoft.com/office/drawing/2014/main" id="{28CA88F0-B066-4A56-A910-B35418C751F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3389" y="1856518"/>
            <a:ext cx="840013" cy="1068210"/>
          </a:xfrm>
          <a:prstGeom prst="rect">
            <a:avLst/>
          </a:prstGeom>
        </p:spPr>
      </p:pic>
      <p:sp>
        <p:nvSpPr>
          <p:cNvPr id="21" name="Pfeil nach rechts 25">
            <a:extLst>
              <a:ext uri="{FF2B5EF4-FFF2-40B4-BE49-F238E27FC236}">
                <a16:creationId xmlns:a16="http://schemas.microsoft.com/office/drawing/2014/main" id="{FF55FADC-8497-48F8-AC7F-95553C74300D}"/>
              </a:ext>
            </a:extLst>
          </p:cNvPr>
          <p:cNvSpPr/>
          <p:nvPr/>
        </p:nvSpPr>
        <p:spPr>
          <a:xfrm>
            <a:off x="2055889" y="2013107"/>
            <a:ext cx="950973" cy="3032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01"/>
          </a:p>
        </p:txBody>
      </p:sp>
      <p:sp>
        <p:nvSpPr>
          <p:cNvPr id="22" name="Textfeld 21">
            <a:extLst>
              <a:ext uri="{FF2B5EF4-FFF2-40B4-BE49-F238E27FC236}">
                <a16:creationId xmlns:a16="http://schemas.microsoft.com/office/drawing/2014/main" id="{B7260DFD-BDDE-4055-A0EC-55CF9FA512AA}"/>
              </a:ext>
            </a:extLst>
          </p:cNvPr>
          <p:cNvSpPr txBox="1"/>
          <p:nvPr/>
        </p:nvSpPr>
        <p:spPr>
          <a:xfrm>
            <a:off x="1955746" y="2380478"/>
            <a:ext cx="1189108" cy="499496"/>
          </a:xfrm>
          <a:prstGeom prst="rect">
            <a:avLst/>
          </a:prstGeom>
          <a:noFill/>
        </p:spPr>
        <p:txBody>
          <a:bodyPr wrap="none" rtlCol="0">
            <a:spAutoFit/>
          </a:bodyPr>
          <a:lstStyle/>
          <a:p>
            <a:r>
              <a:rPr lang="en-US" sz="1323" dirty="0"/>
              <a:t>Download SDF</a:t>
            </a:r>
          </a:p>
          <a:p>
            <a:r>
              <a:rPr lang="en-US" sz="1323" dirty="0"/>
              <a:t>(PubChemPy)</a:t>
            </a:r>
          </a:p>
        </p:txBody>
      </p:sp>
      <p:sp>
        <p:nvSpPr>
          <p:cNvPr id="27" name="Pfeil nach rechts 31">
            <a:extLst>
              <a:ext uri="{FF2B5EF4-FFF2-40B4-BE49-F238E27FC236}">
                <a16:creationId xmlns:a16="http://schemas.microsoft.com/office/drawing/2014/main" id="{B4D13BD3-6056-44C1-A846-8998B06D7183}"/>
              </a:ext>
            </a:extLst>
          </p:cNvPr>
          <p:cNvSpPr/>
          <p:nvPr/>
        </p:nvSpPr>
        <p:spPr>
          <a:xfrm>
            <a:off x="5149613" y="2052637"/>
            <a:ext cx="963932" cy="3032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01"/>
          </a:p>
        </p:txBody>
      </p:sp>
      <p:cxnSp>
        <p:nvCxnSpPr>
          <p:cNvPr id="30" name="Gerade Verbindung mit Pfeil 29">
            <a:extLst>
              <a:ext uri="{FF2B5EF4-FFF2-40B4-BE49-F238E27FC236}">
                <a16:creationId xmlns:a16="http://schemas.microsoft.com/office/drawing/2014/main" id="{CFC9AA80-84F6-4790-BC9F-2468B5A7DABD}"/>
              </a:ext>
            </a:extLst>
          </p:cNvPr>
          <p:cNvCxnSpPr/>
          <p:nvPr/>
        </p:nvCxnSpPr>
        <p:spPr>
          <a:xfrm flipV="1">
            <a:off x="6341134" y="1948225"/>
            <a:ext cx="0" cy="78618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1" name="Gerade Verbindung mit Pfeil 30">
            <a:extLst>
              <a:ext uri="{FF2B5EF4-FFF2-40B4-BE49-F238E27FC236}">
                <a16:creationId xmlns:a16="http://schemas.microsoft.com/office/drawing/2014/main" id="{2C330A82-AB95-440D-A465-2FC3747144FD}"/>
              </a:ext>
            </a:extLst>
          </p:cNvPr>
          <p:cNvCxnSpPr/>
          <p:nvPr/>
        </p:nvCxnSpPr>
        <p:spPr>
          <a:xfrm flipV="1">
            <a:off x="6341135" y="2228449"/>
            <a:ext cx="604596" cy="505960"/>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 name="Gerade Verbindung mit Pfeil 31">
            <a:extLst>
              <a:ext uri="{FF2B5EF4-FFF2-40B4-BE49-F238E27FC236}">
                <a16:creationId xmlns:a16="http://schemas.microsoft.com/office/drawing/2014/main" id="{660FF5E9-0CD2-4098-8878-EC005DAD6617}"/>
              </a:ext>
            </a:extLst>
          </p:cNvPr>
          <p:cNvCxnSpPr/>
          <p:nvPr/>
        </p:nvCxnSpPr>
        <p:spPr>
          <a:xfrm>
            <a:off x="6341134" y="2734408"/>
            <a:ext cx="898075" cy="0"/>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4" name="Textfeld 33">
            <a:extLst>
              <a:ext uri="{FF2B5EF4-FFF2-40B4-BE49-F238E27FC236}">
                <a16:creationId xmlns:a16="http://schemas.microsoft.com/office/drawing/2014/main" id="{237EA5F4-22C6-49E7-A935-A1CF8F0EF5B4}"/>
              </a:ext>
            </a:extLst>
          </p:cNvPr>
          <p:cNvSpPr txBox="1"/>
          <p:nvPr/>
        </p:nvSpPr>
        <p:spPr>
          <a:xfrm>
            <a:off x="6465857" y="1302885"/>
            <a:ext cx="891142" cy="499496"/>
          </a:xfrm>
          <a:prstGeom prst="rect">
            <a:avLst/>
          </a:prstGeom>
          <a:noFill/>
        </p:spPr>
        <p:txBody>
          <a:bodyPr wrap="none" rtlCol="0">
            <a:spAutoFit/>
          </a:bodyPr>
          <a:lstStyle/>
          <a:p>
            <a:pPr algn="ctr"/>
            <a:r>
              <a:rPr lang="en-US" sz="1323" dirty="0"/>
              <a:t>vectorize</a:t>
            </a:r>
            <a:br>
              <a:rPr lang="en-US" sz="1323" dirty="0"/>
            </a:br>
            <a:r>
              <a:rPr lang="en-US" sz="1323" dirty="0"/>
              <a:t>(Mol2Vec)</a:t>
            </a:r>
          </a:p>
        </p:txBody>
      </p:sp>
      <p:sp>
        <p:nvSpPr>
          <p:cNvPr id="35" name="Pfeil nach rechts 48">
            <a:extLst>
              <a:ext uri="{FF2B5EF4-FFF2-40B4-BE49-F238E27FC236}">
                <a16:creationId xmlns:a16="http://schemas.microsoft.com/office/drawing/2014/main" id="{E7DFBE17-FF52-4726-8677-74F330F8E5FD}"/>
              </a:ext>
            </a:extLst>
          </p:cNvPr>
          <p:cNvSpPr/>
          <p:nvPr/>
        </p:nvSpPr>
        <p:spPr>
          <a:xfrm rot="14494433" flipH="1">
            <a:off x="7979706" y="2900360"/>
            <a:ext cx="934323" cy="30872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01"/>
          </a:p>
        </p:txBody>
      </p:sp>
      <p:sp>
        <p:nvSpPr>
          <p:cNvPr id="36" name="Textfeld 35">
            <a:extLst>
              <a:ext uri="{FF2B5EF4-FFF2-40B4-BE49-F238E27FC236}">
                <a16:creationId xmlns:a16="http://schemas.microsoft.com/office/drawing/2014/main" id="{B9EA82A3-49DC-4BE6-A80F-B71143864454}"/>
              </a:ext>
            </a:extLst>
          </p:cNvPr>
          <p:cNvSpPr txBox="1"/>
          <p:nvPr/>
        </p:nvSpPr>
        <p:spPr>
          <a:xfrm>
            <a:off x="10121539" y="4152185"/>
            <a:ext cx="1141659" cy="659219"/>
          </a:xfrm>
          <a:prstGeom prst="rect">
            <a:avLst/>
          </a:prstGeom>
          <a:noFill/>
        </p:spPr>
        <p:txBody>
          <a:bodyPr wrap="none" rtlCol="0">
            <a:spAutoFit/>
          </a:bodyPr>
          <a:lstStyle/>
          <a:p>
            <a:pPr algn="ctr"/>
            <a:r>
              <a:rPr lang="en-US" sz="1228" dirty="0"/>
              <a:t>Clustering via</a:t>
            </a:r>
            <a:br>
              <a:rPr lang="en-US" sz="1228" dirty="0"/>
            </a:br>
            <a:r>
              <a:rPr lang="en-US" sz="1228" dirty="0"/>
              <a:t>hierarchical</a:t>
            </a:r>
            <a:br>
              <a:rPr lang="en-US" sz="1228" dirty="0"/>
            </a:br>
            <a:r>
              <a:rPr lang="en-US" sz="1228" dirty="0"/>
              <a:t>methods</a:t>
            </a:r>
          </a:p>
        </p:txBody>
      </p:sp>
      <p:pic>
        <p:nvPicPr>
          <p:cNvPr id="37" name="Grafik 36">
            <a:extLst>
              <a:ext uri="{FF2B5EF4-FFF2-40B4-BE49-F238E27FC236}">
                <a16:creationId xmlns:a16="http://schemas.microsoft.com/office/drawing/2014/main" id="{F565B58E-F51F-43AD-8691-82812D04E3F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06815" y="3520592"/>
            <a:ext cx="1173551" cy="1093100"/>
          </a:xfrm>
          <a:prstGeom prst="rect">
            <a:avLst/>
          </a:prstGeom>
        </p:spPr>
      </p:pic>
      <p:sp>
        <p:nvSpPr>
          <p:cNvPr id="41" name="Textfeld 40">
            <a:extLst>
              <a:ext uri="{FF2B5EF4-FFF2-40B4-BE49-F238E27FC236}">
                <a16:creationId xmlns:a16="http://schemas.microsoft.com/office/drawing/2014/main" id="{D0AAE8EE-BF37-4693-9B32-B80EA9E529BB}"/>
              </a:ext>
            </a:extLst>
          </p:cNvPr>
          <p:cNvSpPr txBox="1"/>
          <p:nvPr/>
        </p:nvSpPr>
        <p:spPr>
          <a:xfrm>
            <a:off x="5973192" y="5081114"/>
            <a:ext cx="721672" cy="295915"/>
          </a:xfrm>
          <a:prstGeom prst="rect">
            <a:avLst/>
          </a:prstGeom>
          <a:noFill/>
        </p:spPr>
        <p:txBody>
          <a:bodyPr wrap="none" rtlCol="0">
            <a:spAutoFit/>
          </a:bodyPr>
          <a:lstStyle/>
          <a:p>
            <a:pPr algn="ctr"/>
            <a:r>
              <a:rPr lang="en-US" sz="1323" dirty="0"/>
              <a:t>Medoid</a:t>
            </a:r>
          </a:p>
        </p:txBody>
      </p:sp>
      <p:sp>
        <p:nvSpPr>
          <p:cNvPr id="45" name="Textfeld 44">
            <a:extLst>
              <a:ext uri="{FF2B5EF4-FFF2-40B4-BE49-F238E27FC236}">
                <a16:creationId xmlns:a16="http://schemas.microsoft.com/office/drawing/2014/main" id="{610BEE10-9BC4-4724-88C3-0FAEFCB6667C}"/>
              </a:ext>
            </a:extLst>
          </p:cNvPr>
          <p:cNvSpPr txBox="1"/>
          <p:nvPr/>
        </p:nvSpPr>
        <p:spPr>
          <a:xfrm>
            <a:off x="5394235" y="5922670"/>
            <a:ext cx="227947" cy="281295"/>
          </a:xfrm>
          <a:prstGeom prst="rect">
            <a:avLst/>
          </a:prstGeom>
          <a:noFill/>
        </p:spPr>
        <p:txBody>
          <a:bodyPr wrap="none" rtlCol="0">
            <a:spAutoFit/>
          </a:bodyPr>
          <a:lstStyle/>
          <a:p>
            <a:pPr algn="ctr"/>
            <a:r>
              <a:rPr lang="en-US" sz="1228" dirty="0"/>
              <a:t> </a:t>
            </a:r>
          </a:p>
        </p:txBody>
      </p:sp>
      <p:sp>
        <p:nvSpPr>
          <p:cNvPr id="46" name="Abgerundetes Rechteck 73">
            <a:extLst>
              <a:ext uri="{FF2B5EF4-FFF2-40B4-BE49-F238E27FC236}">
                <a16:creationId xmlns:a16="http://schemas.microsoft.com/office/drawing/2014/main" id="{B1F2D47A-CF42-4D70-87E8-ACE1B7A2DD4E}"/>
              </a:ext>
            </a:extLst>
          </p:cNvPr>
          <p:cNvSpPr/>
          <p:nvPr/>
        </p:nvSpPr>
        <p:spPr>
          <a:xfrm>
            <a:off x="893358" y="1251103"/>
            <a:ext cx="6887217" cy="1813794"/>
          </a:xfrm>
          <a:prstGeom prst="roundRect">
            <a:avLst/>
          </a:prstGeom>
          <a:noFill/>
          <a:ln>
            <a:prstDash val="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01"/>
          </a:p>
        </p:txBody>
      </p:sp>
      <p:sp>
        <p:nvSpPr>
          <p:cNvPr id="49" name="Abgerundetes Rechteck 77">
            <a:extLst>
              <a:ext uri="{FF2B5EF4-FFF2-40B4-BE49-F238E27FC236}">
                <a16:creationId xmlns:a16="http://schemas.microsoft.com/office/drawing/2014/main" id="{24EB14F4-A625-49FD-9940-38149B31E331}"/>
              </a:ext>
            </a:extLst>
          </p:cNvPr>
          <p:cNvSpPr/>
          <p:nvPr/>
        </p:nvSpPr>
        <p:spPr>
          <a:xfrm>
            <a:off x="7641653" y="3847520"/>
            <a:ext cx="3643300" cy="1806456"/>
          </a:xfrm>
          <a:prstGeom prst="roundRect">
            <a:avLst/>
          </a:prstGeom>
          <a:noFill/>
          <a:ln>
            <a:prstDash val="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01"/>
          </a:p>
        </p:txBody>
      </p:sp>
      <p:sp>
        <p:nvSpPr>
          <p:cNvPr id="50" name="Abgerundetes Rechteck 78">
            <a:extLst>
              <a:ext uri="{FF2B5EF4-FFF2-40B4-BE49-F238E27FC236}">
                <a16:creationId xmlns:a16="http://schemas.microsoft.com/office/drawing/2014/main" id="{ACAD00A6-ABC7-4016-AE41-B6059415F66B}"/>
              </a:ext>
            </a:extLst>
          </p:cNvPr>
          <p:cNvSpPr/>
          <p:nvPr/>
        </p:nvSpPr>
        <p:spPr>
          <a:xfrm>
            <a:off x="5567685" y="3354264"/>
            <a:ext cx="1427722" cy="2603613"/>
          </a:xfrm>
          <a:prstGeom prst="roundRect">
            <a:avLst/>
          </a:prstGeom>
          <a:noFill/>
          <a:ln>
            <a:prstDash val="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01"/>
          </a:p>
        </p:txBody>
      </p:sp>
      <mc:AlternateContent xmlns:mc="http://schemas.openxmlformats.org/markup-compatibility/2006" xmlns:a14="http://schemas.microsoft.com/office/drawing/2010/main">
        <mc:Choice Requires="a14">
          <p:sp>
            <p:nvSpPr>
              <p:cNvPr id="51" name="Textfeld 50">
                <a:extLst>
                  <a:ext uri="{FF2B5EF4-FFF2-40B4-BE49-F238E27FC236}">
                    <a16:creationId xmlns:a16="http://schemas.microsoft.com/office/drawing/2014/main" id="{423544FF-E698-43A8-9082-82D7FC254221}"/>
                  </a:ext>
                </a:extLst>
              </p:cNvPr>
              <p:cNvSpPr txBox="1"/>
              <p:nvPr/>
            </p:nvSpPr>
            <p:spPr>
              <a:xfrm>
                <a:off x="2368364" y="1376485"/>
                <a:ext cx="305084" cy="2617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1701" i="1">
                          <a:latin typeface="Cambria Math" panose="02040503050406030204" pitchFamily="18" charset="0"/>
                        </a:rPr>
                        <m:t>(</m:t>
                      </m:r>
                      <m:r>
                        <a:rPr lang="de-DE" sz="1701" i="1">
                          <a:latin typeface="Cambria Math" panose="02040503050406030204" pitchFamily="18" charset="0"/>
                        </a:rPr>
                        <m:t>𝑖</m:t>
                      </m:r>
                      <m:r>
                        <a:rPr lang="de-DE" sz="1701" i="1">
                          <a:latin typeface="Cambria Math" panose="02040503050406030204" pitchFamily="18" charset="0"/>
                        </a:rPr>
                        <m:t>)</m:t>
                      </m:r>
                    </m:oMath>
                  </m:oMathPara>
                </a14:m>
                <a:endParaRPr lang="en-US" sz="1701" dirty="0"/>
              </a:p>
            </p:txBody>
          </p:sp>
        </mc:Choice>
        <mc:Fallback xmlns="">
          <p:sp>
            <p:nvSpPr>
              <p:cNvPr id="51" name="Textfeld 50">
                <a:extLst>
                  <a:ext uri="{FF2B5EF4-FFF2-40B4-BE49-F238E27FC236}">
                    <a16:creationId xmlns:a16="http://schemas.microsoft.com/office/drawing/2014/main" id="{423544FF-E698-43A8-9082-82D7FC254221}"/>
                  </a:ext>
                </a:extLst>
              </p:cNvPr>
              <p:cNvSpPr txBox="1">
                <a:spLocks noRot="1" noChangeAspect="1" noMove="1" noResize="1" noEditPoints="1" noAdjustHandles="1" noChangeArrowheads="1" noChangeShapeType="1" noTextEdit="1"/>
              </p:cNvSpPr>
              <p:nvPr/>
            </p:nvSpPr>
            <p:spPr>
              <a:xfrm>
                <a:off x="2368364" y="1376485"/>
                <a:ext cx="305084" cy="261738"/>
              </a:xfrm>
              <a:prstGeom prst="rect">
                <a:avLst/>
              </a:prstGeom>
              <a:blipFill>
                <a:blip r:embed="rId11"/>
                <a:stretch>
                  <a:fillRect l="-26000" r="-26000" b="-372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feld 53">
                <a:extLst>
                  <a:ext uri="{FF2B5EF4-FFF2-40B4-BE49-F238E27FC236}">
                    <a16:creationId xmlns:a16="http://schemas.microsoft.com/office/drawing/2014/main" id="{5AB74801-BDDA-48E4-81E1-21D12A31230A}"/>
                  </a:ext>
                </a:extLst>
              </p:cNvPr>
              <p:cNvSpPr txBox="1"/>
              <p:nvPr/>
            </p:nvSpPr>
            <p:spPr>
              <a:xfrm>
                <a:off x="10405350" y="3863791"/>
                <a:ext cx="386773" cy="2617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de-DE" sz="1701" i="1" smtClean="0">
                              <a:latin typeface="Cambria Math" panose="02040503050406030204" pitchFamily="18" charset="0"/>
                            </a:rPr>
                          </m:ctrlPr>
                        </m:dPr>
                        <m:e>
                          <m:r>
                            <a:rPr lang="de-DE" sz="1701" i="1">
                              <a:latin typeface="Cambria Math" panose="02040503050406030204" pitchFamily="18" charset="0"/>
                            </a:rPr>
                            <m:t>𝑖</m:t>
                          </m:r>
                          <m:r>
                            <a:rPr lang="en-US" sz="1701" b="0" i="1" smtClean="0">
                              <a:latin typeface="Cambria Math" panose="02040503050406030204" pitchFamily="18" charset="0"/>
                            </a:rPr>
                            <m:t>𝑖</m:t>
                          </m:r>
                        </m:e>
                      </m:d>
                    </m:oMath>
                  </m:oMathPara>
                </a14:m>
                <a:endParaRPr lang="en-US" sz="1701" dirty="0"/>
              </a:p>
            </p:txBody>
          </p:sp>
        </mc:Choice>
        <mc:Fallback xmlns="">
          <p:sp>
            <p:nvSpPr>
              <p:cNvPr id="54" name="Textfeld 53">
                <a:extLst>
                  <a:ext uri="{FF2B5EF4-FFF2-40B4-BE49-F238E27FC236}">
                    <a16:creationId xmlns:a16="http://schemas.microsoft.com/office/drawing/2014/main" id="{5AB74801-BDDA-48E4-81E1-21D12A31230A}"/>
                  </a:ext>
                </a:extLst>
              </p:cNvPr>
              <p:cNvSpPr txBox="1">
                <a:spLocks noRot="1" noChangeAspect="1" noMove="1" noResize="1" noEditPoints="1" noAdjustHandles="1" noChangeArrowheads="1" noChangeShapeType="1" noTextEdit="1"/>
              </p:cNvSpPr>
              <p:nvPr/>
            </p:nvSpPr>
            <p:spPr>
              <a:xfrm>
                <a:off x="10405350" y="3863791"/>
                <a:ext cx="386773" cy="261738"/>
              </a:xfrm>
              <a:prstGeom prst="rect">
                <a:avLst/>
              </a:prstGeom>
              <a:blipFill>
                <a:blip r:embed="rId12"/>
                <a:stretch>
                  <a:fillRect b="-6977"/>
                </a:stretch>
              </a:blipFill>
            </p:spPr>
            <p:txBody>
              <a:bodyPr/>
              <a:lstStyle/>
              <a:p>
                <a:r>
                  <a:rPr lang="en-US">
                    <a:noFill/>
                  </a:rPr>
                  <a:t> </a:t>
                </a:r>
              </a:p>
            </p:txBody>
          </p:sp>
        </mc:Fallback>
      </mc:AlternateContent>
      <p:pic>
        <p:nvPicPr>
          <p:cNvPr id="56" name="Grafik 55">
            <a:extLst>
              <a:ext uri="{FF2B5EF4-FFF2-40B4-BE49-F238E27FC236}">
                <a16:creationId xmlns:a16="http://schemas.microsoft.com/office/drawing/2014/main" id="{2614BFE0-F497-4F53-A2C0-6EE2F1D59F8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90954" y="4535655"/>
            <a:ext cx="510479" cy="906074"/>
          </a:xfrm>
          <a:prstGeom prst="rect">
            <a:avLst/>
          </a:prstGeom>
        </p:spPr>
      </p:pic>
      <p:pic>
        <p:nvPicPr>
          <p:cNvPr id="57" name="Grafik 56">
            <a:extLst>
              <a:ext uri="{FF2B5EF4-FFF2-40B4-BE49-F238E27FC236}">
                <a16:creationId xmlns:a16="http://schemas.microsoft.com/office/drawing/2014/main" id="{76214230-805B-4321-9111-684936BD14FF}"/>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937124" y="4593053"/>
            <a:ext cx="506786" cy="949938"/>
          </a:xfrm>
          <a:prstGeom prst="rect">
            <a:avLst/>
          </a:prstGeom>
        </p:spPr>
      </p:pic>
      <p:pic>
        <p:nvPicPr>
          <p:cNvPr id="58" name="Grafik 57">
            <a:extLst>
              <a:ext uri="{FF2B5EF4-FFF2-40B4-BE49-F238E27FC236}">
                <a16:creationId xmlns:a16="http://schemas.microsoft.com/office/drawing/2014/main" id="{739AEA21-B493-4475-B169-10BD72D00EE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546694" y="4979584"/>
            <a:ext cx="597944" cy="513036"/>
          </a:xfrm>
          <a:prstGeom prst="rect">
            <a:avLst/>
          </a:prstGeom>
        </p:spPr>
      </p:pic>
      <p:pic>
        <p:nvPicPr>
          <p:cNvPr id="59" name="Grafik 58">
            <a:extLst>
              <a:ext uri="{FF2B5EF4-FFF2-40B4-BE49-F238E27FC236}">
                <a16:creationId xmlns:a16="http://schemas.microsoft.com/office/drawing/2014/main" id="{8126952F-FD52-4802-92E6-57A677C29509}"/>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174405" y="4986932"/>
            <a:ext cx="455852" cy="537254"/>
          </a:xfrm>
          <a:prstGeom prst="rect">
            <a:avLst/>
          </a:prstGeom>
        </p:spPr>
      </p:pic>
      <p:pic>
        <p:nvPicPr>
          <p:cNvPr id="60" name="Grafik 59">
            <a:extLst>
              <a:ext uri="{FF2B5EF4-FFF2-40B4-BE49-F238E27FC236}">
                <a16:creationId xmlns:a16="http://schemas.microsoft.com/office/drawing/2014/main" id="{BDB7F406-2418-4FF4-80CF-CB826FF676E3}"/>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rot="5400000">
            <a:off x="7456085" y="4706727"/>
            <a:ext cx="1229291" cy="580311"/>
          </a:xfrm>
          <a:prstGeom prst="rect">
            <a:avLst/>
          </a:prstGeom>
        </p:spPr>
      </p:pic>
      <p:cxnSp>
        <p:nvCxnSpPr>
          <p:cNvPr id="61" name="Gerade Verbindung 2">
            <a:extLst>
              <a:ext uri="{FF2B5EF4-FFF2-40B4-BE49-F238E27FC236}">
                <a16:creationId xmlns:a16="http://schemas.microsoft.com/office/drawing/2014/main" id="{6F662975-B743-48E4-A4D5-DA3D30E884D2}"/>
              </a:ext>
            </a:extLst>
          </p:cNvPr>
          <p:cNvCxnSpPr>
            <a:cxnSpLocks/>
          </p:cNvCxnSpPr>
          <p:nvPr/>
        </p:nvCxnSpPr>
        <p:spPr>
          <a:xfrm flipV="1">
            <a:off x="8514617" y="4382237"/>
            <a:ext cx="0" cy="169363"/>
          </a:xfrm>
          <a:prstGeom prst="line">
            <a:avLst/>
          </a:prstGeom>
          <a:ln w="19050"/>
        </p:spPr>
        <p:style>
          <a:lnRef idx="1">
            <a:schemeClr val="dk1"/>
          </a:lnRef>
          <a:fillRef idx="0">
            <a:schemeClr val="dk1"/>
          </a:fillRef>
          <a:effectRef idx="0">
            <a:schemeClr val="dk1"/>
          </a:effectRef>
          <a:fontRef idx="minor">
            <a:schemeClr val="tx1"/>
          </a:fontRef>
        </p:style>
      </p:cxnSp>
      <p:cxnSp>
        <p:nvCxnSpPr>
          <p:cNvPr id="62" name="Gerade Verbindung 92">
            <a:extLst>
              <a:ext uri="{FF2B5EF4-FFF2-40B4-BE49-F238E27FC236}">
                <a16:creationId xmlns:a16="http://schemas.microsoft.com/office/drawing/2014/main" id="{C41FB14B-C655-4023-9938-8B0EBA1794F5}"/>
              </a:ext>
            </a:extLst>
          </p:cNvPr>
          <p:cNvCxnSpPr>
            <a:cxnSpLocks/>
          </p:cNvCxnSpPr>
          <p:nvPr/>
        </p:nvCxnSpPr>
        <p:spPr>
          <a:xfrm flipV="1">
            <a:off x="9043675" y="4387619"/>
            <a:ext cx="0" cy="169363"/>
          </a:xfrm>
          <a:prstGeom prst="line">
            <a:avLst/>
          </a:prstGeom>
          <a:ln w="19050"/>
        </p:spPr>
        <p:style>
          <a:lnRef idx="1">
            <a:schemeClr val="dk1"/>
          </a:lnRef>
          <a:fillRef idx="0">
            <a:schemeClr val="dk1"/>
          </a:fillRef>
          <a:effectRef idx="0">
            <a:schemeClr val="dk1"/>
          </a:effectRef>
          <a:fontRef idx="minor">
            <a:schemeClr val="tx1"/>
          </a:fontRef>
        </p:style>
      </p:cxnSp>
      <p:cxnSp>
        <p:nvCxnSpPr>
          <p:cNvPr id="63" name="Gerade Verbindung 93">
            <a:extLst>
              <a:ext uri="{FF2B5EF4-FFF2-40B4-BE49-F238E27FC236}">
                <a16:creationId xmlns:a16="http://schemas.microsoft.com/office/drawing/2014/main" id="{6F8F2A3E-418D-4CFA-8A81-778F75E762D0}"/>
              </a:ext>
            </a:extLst>
          </p:cNvPr>
          <p:cNvCxnSpPr>
            <a:cxnSpLocks/>
          </p:cNvCxnSpPr>
          <p:nvPr/>
        </p:nvCxnSpPr>
        <p:spPr>
          <a:xfrm flipV="1">
            <a:off x="9896563" y="4810221"/>
            <a:ext cx="0" cy="169363"/>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Gerade Verbindung 94">
            <a:extLst>
              <a:ext uri="{FF2B5EF4-FFF2-40B4-BE49-F238E27FC236}">
                <a16:creationId xmlns:a16="http://schemas.microsoft.com/office/drawing/2014/main" id="{9EEB2E53-F63E-44A5-983B-B4BD386E58F5}"/>
              </a:ext>
            </a:extLst>
          </p:cNvPr>
          <p:cNvCxnSpPr>
            <a:cxnSpLocks/>
          </p:cNvCxnSpPr>
          <p:nvPr/>
        </p:nvCxnSpPr>
        <p:spPr>
          <a:xfrm flipV="1">
            <a:off x="10256960" y="4817568"/>
            <a:ext cx="0" cy="169363"/>
          </a:xfrm>
          <a:prstGeom prst="line">
            <a:avLst/>
          </a:prstGeom>
          <a:ln w="19050"/>
        </p:spPr>
        <p:style>
          <a:lnRef idx="1">
            <a:schemeClr val="dk1"/>
          </a:lnRef>
          <a:fillRef idx="0">
            <a:schemeClr val="dk1"/>
          </a:fillRef>
          <a:effectRef idx="0">
            <a:schemeClr val="dk1"/>
          </a:effectRef>
          <a:fontRef idx="minor">
            <a:schemeClr val="tx1"/>
          </a:fontRef>
        </p:style>
      </p:cxnSp>
      <p:cxnSp>
        <p:nvCxnSpPr>
          <p:cNvPr id="65" name="Gerade Verbindung 95">
            <a:extLst>
              <a:ext uri="{FF2B5EF4-FFF2-40B4-BE49-F238E27FC236}">
                <a16:creationId xmlns:a16="http://schemas.microsoft.com/office/drawing/2014/main" id="{5F1D606F-BBC0-45F4-801D-5E3E6B3B5220}"/>
              </a:ext>
            </a:extLst>
          </p:cNvPr>
          <p:cNvCxnSpPr>
            <a:cxnSpLocks/>
          </p:cNvCxnSpPr>
          <p:nvPr/>
        </p:nvCxnSpPr>
        <p:spPr>
          <a:xfrm flipV="1">
            <a:off x="7982428" y="4203483"/>
            <a:ext cx="0" cy="169363"/>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Gerade Verbindung 96">
            <a:extLst>
              <a:ext uri="{FF2B5EF4-FFF2-40B4-BE49-F238E27FC236}">
                <a16:creationId xmlns:a16="http://schemas.microsoft.com/office/drawing/2014/main" id="{EE57C73C-FECC-43A3-8490-04705AFDA19F}"/>
              </a:ext>
            </a:extLst>
          </p:cNvPr>
          <p:cNvCxnSpPr>
            <a:cxnSpLocks/>
          </p:cNvCxnSpPr>
          <p:nvPr/>
        </p:nvCxnSpPr>
        <p:spPr>
          <a:xfrm>
            <a:off x="8507106" y="4394970"/>
            <a:ext cx="53656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7" name="Gerade Verbindung 97">
            <a:extLst>
              <a:ext uri="{FF2B5EF4-FFF2-40B4-BE49-F238E27FC236}">
                <a16:creationId xmlns:a16="http://schemas.microsoft.com/office/drawing/2014/main" id="{FB05E865-AF78-4D86-89E7-175C3CEDAE4D}"/>
              </a:ext>
            </a:extLst>
          </p:cNvPr>
          <p:cNvCxnSpPr>
            <a:cxnSpLocks/>
          </p:cNvCxnSpPr>
          <p:nvPr/>
        </p:nvCxnSpPr>
        <p:spPr>
          <a:xfrm>
            <a:off x="9890005" y="4819612"/>
            <a:ext cx="36695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8" name="Gerade Verbindung 98">
            <a:extLst>
              <a:ext uri="{FF2B5EF4-FFF2-40B4-BE49-F238E27FC236}">
                <a16:creationId xmlns:a16="http://schemas.microsoft.com/office/drawing/2014/main" id="{281D0614-4C2D-40AA-BA32-1E680F0DF210}"/>
              </a:ext>
            </a:extLst>
          </p:cNvPr>
          <p:cNvCxnSpPr>
            <a:cxnSpLocks/>
          </p:cNvCxnSpPr>
          <p:nvPr/>
        </p:nvCxnSpPr>
        <p:spPr>
          <a:xfrm>
            <a:off x="7982428" y="4212874"/>
            <a:ext cx="842111"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9" name="Gerade Verbindung 99">
            <a:extLst>
              <a:ext uri="{FF2B5EF4-FFF2-40B4-BE49-F238E27FC236}">
                <a16:creationId xmlns:a16="http://schemas.microsoft.com/office/drawing/2014/main" id="{3A9CCDCF-EC91-4268-8CE5-15F27F602D8D}"/>
              </a:ext>
            </a:extLst>
          </p:cNvPr>
          <p:cNvCxnSpPr>
            <a:cxnSpLocks/>
          </p:cNvCxnSpPr>
          <p:nvPr/>
        </p:nvCxnSpPr>
        <p:spPr>
          <a:xfrm flipV="1">
            <a:off x="8812017" y="4216005"/>
            <a:ext cx="0" cy="169363"/>
          </a:xfrm>
          <a:prstGeom prst="line">
            <a:avLst/>
          </a:prstGeom>
          <a:ln w="19050"/>
        </p:spPr>
        <p:style>
          <a:lnRef idx="1">
            <a:schemeClr val="dk1"/>
          </a:lnRef>
          <a:fillRef idx="0">
            <a:schemeClr val="dk1"/>
          </a:fillRef>
          <a:effectRef idx="0">
            <a:schemeClr val="dk1"/>
          </a:effectRef>
          <a:fontRef idx="minor">
            <a:schemeClr val="tx1"/>
          </a:fontRef>
        </p:style>
      </p:cxnSp>
      <p:cxnSp>
        <p:nvCxnSpPr>
          <p:cNvPr id="70" name="Gerade Verbindung 100">
            <a:extLst>
              <a:ext uri="{FF2B5EF4-FFF2-40B4-BE49-F238E27FC236}">
                <a16:creationId xmlns:a16="http://schemas.microsoft.com/office/drawing/2014/main" id="{837B278C-89CE-411B-AA73-F4B7DC96FC0D}"/>
              </a:ext>
            </a:extLst>
          </p:cNvPr>
          <p:cNvCxnSpPr>
            <a:cxnSpLocks/>
          </p:cNvCxnSpPr>
          <p:nvPr/>
        </p:nvCxnSpPr>
        <p:spPr>
          <a:xfrm flipV="1">
            <a:off x="10082873" y="3904907"/>
            <a:ext cx="0" cy="906073"/>
          </a:xfrm>
          <a:prstGeom prst="line">
            <a:avLst/>
          </a:prstGeom>
          <a:ln w="19050"/>
        </p:spPr>
        <p:style>
          <a:lnRef idx="1">
            <a:schemeClr val="dk1"/>
          </a:lnRef>
          <a:fillRef idx="0">
            <a:schemeClr val="dk1"/>
          </a:fillRef>
          <a:effectRef idx="0">
            <a:schemeClr val="dk1"/>
          </a:effectRef>
          <a:fontRef idx="minor">
            <a:schemeClr val="tx1"/>
          </a:fontRef>
        </p:style>
      </p:cxnSp>
      <p:cxnSp>
        <p:nvCxnSpPr>
          <p:cNvPr id="71" name="Gerade Verbindung 101">
            <a:extLst>
              <a:ext uri="{FF2B5EF4-FFF2-40B4-BE49-F238E27FC236}">
                <a16:creationId xmlns:a16="http://schemas.microsoft.com/office/drawing/2014/main" id="{1D917DE0-CCC1-407D-BAF6-AA8390625610}"/>
              </a:ext>
            </a:extLst>
          </p:cNvPr>
          <p:cNvCxnSpPr>
            <a:cxnSpLocks/>
          </p:cNvCxnSpPr>
          <p:nvPr/>
        </p:nvCxnSpPr>
        <p:spPr>
          <a:xfrm flipV="1">
            <a:off x="8403484" y="3904907"/>
            <a:ext cx="0" cy="315142"/>
          </a:xfrm>
          <a:prstGeom prst="line">
            <a:avLst/>
          </a:prstGeom>
          <a:ln w="19050"/>
        </p:spPr>
        <p:style>
          <a:lnRef idx="1">
            <a:schemeClr val="dk1"/>
          </a:lnRef>
          <a:fillRef idx="0">
            <a:schemeClr val="dk1"/>
          </a:fillRef>
          <a:effectRef idx="0">
            <a:schemeClr val="dk1"/>
          </a:effectRef>
          <a:fontRef idx="minor">
            <a:schemeClr val="tx1"/>
          </a:fontRef>
        </p:style>
      </p:cxnSp>
      <p:cxnSp>
        <p:nvCxnSpPr>
          <p:cNvPr id="72" name="Gerade Verbindung 102">
            <a:extLst>
              <a:ext uri="{FF2B5EF4-FFF2-40B4-BE49-F238E27FC236}">
                <a16:creationId xmlns:a16="http://schemas.microsoft.com/office/drawing/2014/main" id="{9DE37F1C-B2FD-4F9D-9154-27A7723387B8}"/>
              </a:ext>
            </a:extLst>
          </p:cNvPr>
          <p:cNvCxnSpPr>
            <a:cxnSpLocks/>
          </p:cNvCxnSpPr>
          <p:nvPr/>
        </p:nvCxnSpPr>
        <p:spPr>
          <a:xfrm flipV="1">
            <a:off x="8392331" y="3904907"/>
            <a:ext cx="1690542" cy="2609"/>
          </a:xfrm>
          <a:prstGeom prst="line">
            <a:avLst/>
          </a:prstGeom>
          <a:ln w="19050"/>
        </p:spPr>
        <p:style>
          <a:lnRef idx="1">
            <a:schemeClr val="dk1"/>
          </a:lnRef>
          <a:fillRef idx="0">
            <a:schemeClr val="dk1"/>
          </a:fillRef>
          <a:effectRef idx="0">
            <a:schemeClr val="dk1"/>
          </a:effectRef>
          <a:fontRef idx="minor">
            <a:schemeClr val="tx1"/>
          </a:fontRef>
        </p:style>
      </p:cxnSp>
      <p:sp>
        <p:nvSpPr>
          <p:cNvPr id="73" name="Pfeil nach rechts 110">
            <a:extLst>
              <a:ext uri="{FF2B5EF4-FFF2-40B4-BE49-F238E27FC236}">
                <a16:creationId xmlns:a16="http://schemas.microsoft.com/office/drawing/2014/main" id="{077EA33E-B477-4908-AE4B-08E8461BE54A}"/>
              </a:ext>
            </a:extLst>
          </p:cNvPr>
          <p:cNvSpPr/>
          <p:nvPr/>
        </p:nvSpPr>
        <p:spPr>
          <a:xfrm flipH="1">
            <a:off x="7074495" y="4481794"/>
            <a:ext cx="505493" cy="3032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01"/>
          </a:p>
        </p:txBody>
      </p:sp>
      <p:pic>
        <p:nvPicPr>
          <p:cNvPr id="74" name="Picture 4">
            <a:extLst>
              <a:ext uri="{FF2B5EF4-FFF2-40B4-BE49-F238E27FC236}">
                <a16:creationId xmlns:a16="http://schemas.microsoft.com/office/drawing/2014/main" id="{07E58807-028E-4F27-9098-E5690F77628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9553" y="4489192"/>
            <a:ext cx="903501" cy="903501"/>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a:extLst>
              <a:ext uri="{FF2B5EF4-FFF2-40B4-BE49-F238E27FC236}">
                <a16:creationId xmlns:a16="http://schemas.microsoft.com/office/drawing/2014/main" id="{26FEA6C0-DF38-40F4-8DE2-F9745F0CB26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6497" y="3727718"/>
            <a:ext cx="807150" cy="104491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12">
            <a:extLst>
              <a:ext uri="{FF2B5EF4-FFF2-40B4-BE49-F238E27FC236}">
                <a16:creationId xmlns:a16="http://schemas.microsoft.com/office/drawing/2014/main" id="{2F9B2AFC-A510-4912-9FFD-C791A242DE8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8117466">
            <a:off x="816009" y="5031195"/>
            <a:ext cx="1518067" cy="370029"/>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12">
            <a:extLst>
              <a:ext uri="{FF2B5EF4-FFF2-40B4-BE49-F238E27FC236}">
                <a16:creationId xmlns:a16="http://schemas.microsoft.com/office/drawing/2014/main" id="{238DBB88-1A5E-4B51-AC71-393B8316B26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8117466">
            <a:off x="1181123" y="4833582"/>
            <a:ext cx="1518067" cy="370029"/>
          </a:xfrm>
          <a:prstGeom prst="rect">
            <a:avLst/>
          </a:prstGeom>
          <a:noFill/>
          <a:extLst>
            <a:ext uri="{909E8E84-426E-40DD-AFC4-6F175D3DCCD1}">
              <a14:hiddenFill xmlns:a14="http://schemas.microsoft.com/office/drawing/2010/main">
                <a:solidFill>
                  <a:srgbClr val="FFFFFF"/>
                </a:solidFill>
              </a14:hiddenFill>
            </a:ext>
          </a:extLst>
        </p:spPr>
      </p:pic>
      <p:sp>
        <p:nvSpPr>
          <p:cNvPr id="78" name="Abgerundetes Rechteck 104">
            <a:extLst>
              <a:ext uri="{FF2B5EF4-FFF2-40B4-BE49-F238E27FC236}">
                <a16:creationId xmlns:a16="http://schemas.microsoft.com/office/drawing/2014/main" id="{D190DC12-6FFE-4436-B2FF-ADF93A806418}"/>
              </a:ext>
            </a:extLst>
          </p:cNvPr>
          <p:cNvSpPr/>
          <p:nvPr/>
        </p:nvSpPr>
        <p:spPr>
          <a:xfrm>
            <a:off x="149005" y="3354264"/>
            <a:ext cx="2433786" cy="2603613"/>
          </a:xfrm>
          <a:prstGeom prst="roundRect">
            <a:avLst/>
          </a:prstGeom>
          <a:noFill/>
          <a:ln>
            <a:prstDash val="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01"/>
          </a:p>
        </p:txBody>
      </p:sp>
      <p:sp>
        <p:nvSpPr>
          <p:cNvPr id="80" name="Textfeld 79">
            <a:extLst>
              <a:ext uri="{FF2B5EF4-FFF2-40B4-BE49-F238E27FC236}">
                <a16:creationId xmlns:a16="http://schemas.microsoft.com/office/drawing/2014/main" id="{0DAECF87-442F-487B-8BA1-8C23B2C0F59F}"/>
              </a:ext>
            </a:extLst>
          </p:cNvPr>
          <p:cNvSpPr txBox="1"/>
          <p:nvPr/>
        </p:nvSpPr>
        <p:spPr>
          <a:xfrm>
            <a:off x="1301662" y="3901590"/>
            <a:ext cx="1063112" cy="281295"/>
          </a:xfrm>
          <a:prstGeom prst="rect">
            <a:avLst/>
          </a:prstGeom>
          <a:noFill/>
        </p:spPr>
        <p:txBody>
          <a:bodyPr wrap="none" rtlCol="0">
            <a:spAutoFit/>
          </a:bodyPr>
          <a:lstStyle/>
          <a:p>
            <a:pPr algn="ctr"/>
            <a:r>
              <a:rPr lang="en-US" sz="1228" dirty="0"/>
              <a:t>Experiments</a:t>
            </a:r>
          </a:p>
        </p:txBody>
      </p:sp>
      <mc:AlternateContent xmlns:mc="http://schemas.openxmlformats.org/markup-compatibility/2006" xmlns:a14="http://schemas.microsoft.com/office/drawing/2010/main">
        <mc:Choice Requires="a14">
          <p:sp>
            <p:nvSpPr>
              <p:cNvPr id="81" name="Textfeld 80">
                <a:extLst>
                  <a:ext uri="{FF2B5EF4-FFF2-40B4-BE49-F238E27FC236}">
                    <a16:creationId xmlns:a16="http://schemas.microsoft.com/office/drawing/2014/main" id="{9436D57A-B2F2-4DC1-B27C-1E024D4ABAA9}"/>
                  </a:ext>
                </a:extLst>
              </p:cNvPr>
              <p:cNvSpPr txBox="1"/>
              <p:nvPr/>
            </p:nvSpPr>
            <p:spPr>
              <a:xfrm>
                <a:off x="1292099" y="3586891"/>
                <a:ext cx="425245" cy="2617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de-DE" sz="1701" i="1">
                              <a:latin typeface="Cambria Math" panose="02040503050406030204" pitchFamily="18" charset="0"/>
                            </a:rPr>
                          </m:ctrlPr>
                        </m:dPr>
                        <m:e>
                          <m:r>
                            <a:rPr lang="de-DE" sz="1701" i="1">
                              <a:latin typeface="Cambria Math" panose="02040503050406030204" pitchFamily="18" charset="0"/>
                            </a:rPr>
                            <m:t>𝑣𝑖</m:t>
                          </m:r>
                        </m:e>
                      </m:d>
                    </m:oMath>
                  </m:oMathPara>
                </a14:m>
                <a:endParaRPr lang="en-US" sz="1701" dirty="0"/>
              </a:p>
            </p:txBody>
          </p:sp>
        </mc:Choice>
        <mc:Fallback xmlns="">
          <p:sp>
            <p:nvSpPr>
              <p:cNvPr id="81" name="Textfeld 80">
                <a:extLst>
                  <a:ext uri="{FF2B5EF4-FFF2-40B4-BE49-F238E27FC236}">
                    <a16:creationId xmlns:a16="http://schemas.microsoft.com/office/drawing/2014/main" id="{9436D57A-B2F2-4DC1-B27C-1E024D4ABAA9}"/>
                  </a:ext>
                </a:extLst>
              </p:cNvPr>
              <p:cNvSpPr txBox="1">
                <a:spLocks noRot="1" noChangeAspect="1" noMove="1" noResize="1" noEditPoints="1" noAdjustHandles="1" noChangeArrowheads="1" noChangeShapeType="1" noTextEdit="1"/>
              </p:cNvSpPr>
              <p:nvPr/>
            </p:nvSpPr>
            <p:spPr>
              <a:xfrm>
                <a:off x="1292099" y="3586891"/>
                <a:ext cx="425245" cy="261738"/>
              </a:xfrm>
              <a:prstGeom prst="rect">
                <a:avLst/>
              </a:prstGeom>
              <a:blipFill>
                <a:blip r:embed="rId21"/>
                <a:stretch>
                  <a:fillRect b="-6977"/>
                </a:stretch>
              </a:blipFill>
            </p:spPr>
            <p:txBody>
              <a:bodyPr/>
              <a:lstStyle/>
              <a:p>
                <a:r>
                  <a:rPr lang="en-US">
                    <a:noFill/>
                  </a:rPr>
                  <a:t> </a:t>
                </a:r>
              </a:p>
            </p:txBody>
          </p:sp>
        </mc:Fallback>
      </mc:AlternateContent>
      <p:sp>
        <p:nvSpPr>
          <p:cNvPr id="82" name="Textfeld 81">
            <a:extLst>
              <a:ext uri="{FF2B5EF4-FFF2-40B4-BE49-F238E27FC236}">
                <a16:creationId xmlns:a16="http://schemas.microsoft.com/office/drawing/2014/main" id="{755BBF74-F761-4538-83FF-5E6A515D05C9}"/>
              </a:ext>
            </a:extLst>
          </p:cNvPr>
          <p:cNvSpPr txBox="1"/>
          <p:nvPr/>
        </p:nvSpPr>
        <p:spPr>
          <a:xfrm>
            <a:off x="275149" y="669079"/>
            <a:ext cx="11245251" cy="441339"/>
          </a:xfrm>
          <a:prstGeom prst="rect">
            <a:avLst/>
          </a:prstGeom>
          <a:noFill/>
        </p:spPr>
        <p:txBody>
          <a:bodyPr wrap="square" rtlCol="0">
            <a:spAutoFit/>
          </a:bodyPr>
          <a:lstStyle/>
          <a:p>
            <a:pPr>
              <a:lnSpc>
                <a:spcPct val="90000"/>
              </a:lnSpc>
            </a:pPr>
            <a:r>
              <a:rPr lang="de-DE" sz="2400" b="0" strike="noStrike" spc="-1" dirty="0" err="1">
                <a:solidFill>
                  <a:srgbClr val="000000"/>
                </a:solidFill>
                <a:latin typeface="URW DIN"/>
              </a:rPr>
              <a:t>Implementations</a:t>
            </a:r>
            <a:r>
              <a:rPr lang="de-DE" sz="2400" b="0" strike="noStrike" spc="-1" dirty="0">
                <a:solidFill>
                  <a:srgbClr val="000000"/>
                </a:solidFill>
                <a:latin typeface="URW DIN"/>
              </a:rPr>
              <a:t> </a:t>
            </a:r>
            <a:r>
              <a:rPr lang="de-DE" sz="2400" b="0" strike="noStrike" spc="-1" dirty="0" err="1">
                <a:solidFill>
                  <a:srgbClr val="000000"/>
                </a:solidFill>
                <a:latin typeface="URW DIN"/>
              </a:rPr>
              <a:t>for</a:t>
            </a:r>
            <a:r>
              <a:rPr lang="de-DE" sz="2400" b="0" strike="noStrike" spc="-1" dirty="0">
                <a:solidFill>
                  <a:srgbClr val="000000"/>
                </a:solidFill>
                <a:latin typeface="URW DIN"/>
              </a:rPr>
              <a:t> </a:t>
            </a:r>
            <a:r>
              <a:rPr lang="de-DE" sz="2400" b="0" strike="noStrike" spc="-1" dirty="0" err="1">
                <a:solidFill>
                  <a:srgbClr val="000000"/>
                </a:solidFill>
                <a:latin typeface="URW DIN"/>
              </a:rPr>
              <a:t>goal</a:t>
            </a:r>
            <a:endParaRPr lang="de-DE" sz="2400" b="0" strike="noStrike" spc="-1" dirty="0">
              <a:solidFill>
                <a:srgbClr val="000000"/>
              </a:solidFill>
              <a:latin typeface="URW DIN"/>
              <a:ea typeface="DejaVu Sans"/>
            </a:endParaRPr>
          </a:p>
        </p:txBody>
      </p:sp>
      <p:pic>
        <p:nvPicPr>
          <p:cNvPr id="85" name="Grafik 84">
            <a:extLst>
              <a:ext uri="{FF2B5EF4-FFF2-40B4-BE49-F238E27FC236}">
                <a16:creationId xmlns:a16="http://schemas.microsoft.com/office/drawing/2014/main" id="{52B8B229-B76D-4F7D-B427-AB0B18968FB8}"/>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541299" y="3549350"/>
            <a:ext cx="1140825" cy="1140825"/>
          </a:xfrm>
          <a:prstGeom prst="rect">
            <a:avLst/>
          </a:prstGeom>
        </p:spPr>
      </p:pic>
      <p:sp>
        <p:nvSpPr>
          <p:cNvPr id="87" name="Textfeld 86">
            <a:extLst>
              <a:ext uri="{FF2B5EF4-FFF2-40B4-BE49-F238E27FC236}">
                <a16:creationId xmlns:a16="http://schemas.microsoft.com/office/drawing/2014/main" id="{A570BDBB-1517-4FDD-954F-F3C42C0F13CB}"/>
              </a:ext>
            </a:extLst>
          </p:cNvPr>
          <p:cNvSpPr txBox="1"/>
          <p:nvPr/>
        </p:nvSpPr>
        <p:spPr>
          <a:xfrm>
            <a:off x="3681657" y="5093660"/>
            <a:ext cx="860107" cy="307777"/>
          </a:xfrm>
          <a:prstGeom prst="rect">
            <a:avLst/>
          </a:prstGeom>
          <a:noFill/>
        </p:spPr>
        <p:txBody>
          <a:bodyPr wrap="none" rtlCol="0">
            <a:spAutoFit/>
          </a:bodyPr>
          <a:lstStyle/>
          <a:p>
            <a:pPr algn="ctr"/>
            <a:r>
              <a:rPr lang="en-US" sz="1400" b="0" strike="noStrike" spc="-1" dirty="0">
                <a:solidFill>
                  <a:srgbClr val="000000"/>
                </a:solidFill>
                <a:latin typeface="Arial"/>
                <a:ea typeface="DejaVu Sans"/>
              </a:rPr>
              <a:t>variance</a:t>
            </a:r>
            <a:endParaRPr lang="en-US" sz="1323" dirty="0"/>
          </a:p>
        </p:txBody>
      </p:sp>
      <p:sp>
        <p:nvSpPr>
          <p:cNvPr id="88" name="Abgerundetes Rechteck 78">
            <a:extLst>
              <a:ext uri="{FF2B5EF4-FFF2-40B4-BE49-F238E27FC236}">
                <a16:creationId xmlns:a16="http://schemas.microsoft.com/office/drawing/2014/main" id="{8B3DCA80-648A-4088-BC2E-DE20FFD5604C}"/>
              </a:ext>
            </a:extLst>
          </p:cNvPr>
          <p:cNvSpPr/>
          <p:nvPr/>
        </p:nvSpPr>
        <p:spPr>
          <a:xfrm>
            <a:off x="3463796" y="3345279"/>
            <a:ext cx="1336510" cy="2603613"/>
          </a:xfrm>
          <a:prstGeom prst="roundRect">
            <a:avLst/>
          </a:prstGeom>
          <a:noFill/>
          <a:ln>
            <a:prstDash val="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01"/>
          </a:p>
        </p:txBody>
      </p:sp>
      <mc:AlternateContent xmlns:mc="http://schemas.openxmlformats.org/markup-compatibility/2006" xmlns:a14="http://schemas.microsoft.com/office/drawing/2010/main">
        <mc:Choice Requires="a14">
          <p:sp>
            <p:nvSpPr>
              <p:cNvPr id="89" name="Textfeld 88">
                <a:extLst>
                  <a:ext uri="{FF2B5EF4-FFF2-40B4-BE49-F238E27FC236}">
                    <a16:creationId xmlns:a16="http://schemas.microsoft.com/office/drawing/2014/main" id="{0071860A-F1D2-451C-9948-ABCF096040D3}"/>
                  </a:ext>
                </a:extLst>
              </p:cNvPr>
              <p:cNvSpPr txBox="1"/>
              <p:nvPr/>
            </p:nvSpPr>
            <p:spPr>
              <a:xfrm>
                <a:off x="6063401" y="4725193"/>
                <a:ext cx="454163" cy="2617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1701" i="1" smtClean="0">
                          <a:latin typeface="Cambria Math" panose="02040503050406030204" pitchFamily="18" charset="0"/>
                        </a:rPr>
                        <m:t>(</m:t>
                      </m:r>
                      <m:r>
                        <a:rPr lang="en-US" sz="1701" b="0" i="1" smtClean="0">
                          <a:latin typeface="Cambria Math" panose="02040503050406030204" pitchFamily="18" charset="0"/>
                        </a:rPr>
                        <m:t>𝑖𝑖𝑖</m:t>
                      </m:r>
                      <m:r>
                        <a:rPr lang="de-DE" sz="1701" i="1">
                          <a:latin typeface="Cambria Math" panose="02040503050406030204" pitchFamily="18" charset="0"/>
                        </a:rPr>
                        <m:t>)</m:t>
                      </m:r>
                    </m:oMath>
                  </m:oMathPara>
                </a14:m>
                <a:endParaRPr lang="en-US" sz="1701" dirty="0"/>
              </a:p>
            </p:txBody>
          </p:sp>
        </mc:Choice>
        <mc:Fallback xmlns="">
          <p:sp>
            <p:nvSpPr>
              <p:cNvPr id="89" name="Textfeld 88">
                <a:extLst>
                  <a:ext uri="{FF2B5EF4-FFF2-40B4-BE49-F238E27FC236}">
                    <a16:creationId xmlns:a16="http://schemas.microsoft.com/office/drawing/2014/main" id="{0071860A-F1D2-451C-9948-ABCF096040D3}"/>
                  </a:ext>
                </a:extLst>
              </p:cNvPr>
              <p:cNvSpPr txBox="1">
                <a:spLocks noRot="1" noChangeAspect="1" noMove="1" noResize="1" noEditPoints="1" noAdjustHandles="1" noChangeArrowheads="1" noChangeShapeType="1" noTextEdit="1"/>
              </p:cNvSpPr>
              <p:nvPr/>
            </p:nvSpPr>
            <p:spPr>
              <a:xfrm>
                <a:off x="6063401" y="4725193"/>
                <a:ext cx="454163" cy="261738"/>
              </a:xfrm>
              <a:prstGeom prst="rect">
                <a:avLst/>
              </a:prstGeom>
              <a:blipFill>
                <a:blip r:embed="rId23"/>
                <a:stretch>
                  <a:fillRect l="-16216" r="-17568" b="-372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feld 93">
                <a:extLst>
                  <a:ext uri="{FF2B5EF4-FFF2-40B4-BE49-F238E27FC236}">
                    <a16:creationId xmlns:a16="http://schemas.microsoft.com/office/drawing/2014/main" id="{C7BDD2BA-C92F-487A-853C-C281C8AE91B1}"/>
                  </a:ext>
                </a:extLst>
              </p:cNvPr>
              <p:cNvSpPr txBox="1"/>
              <p:nvPr/>
            </p:nvSpPr>
            <p:spPr>
              <a:xfrm>
                <a:off x="3866536" y="4793252"/>
                <a:ext cx="434414" cy="2617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1701" i="1" smtClean="0">
                          <a:latin typeface="Cambria Math" panose="02040503050406030204" pitchFamily="18" charset="0"/>
                        </a:rPr>
                        <m:t>(</m:t>
                      </m:r>
                      <m:r>
                        <a:rPr lang="en-US" sz="1701" b="0" i="1" smtClean="0">
                          <a:latin typeface="Cambria Math" panose="02040503050406030204" pitchFamily="18" charset="0"/>
                        </a:rPr>
                        <m:t>𝑖</m:t>
                      </m:r>
                      <m:r>
                        <a:rPr lang="de-DE" sz="1701" i="1">
                          <a:latin typeface="Cambria Math" panose="02040503050406030204" pitchFamily="18" charset="0"/>
                        </a:rPr>
                        <m:t>𝑣</m:t>
                      </m:r>
                      <m:r>
                        <a:rPr lang="de-DE" sz="1701" i="1">
                          <a:latin typeface="Cambria Math" panose="02040503050406030204" pitchFamily="18" charset="0"/>
                        </a:rPr>
                        <m:t>)</m:t>
                      </m:r>
                    </m:oMath>
                  </m:oMathPara>
                </a14:m>
                <a:endParaRPr lang="en-US" sz="1701" dirty="0"/>
              </a:p>
            </p:txBody>
          </p:sp>
        </mc:Choice>
        <mc:Fallback xmlns="">
          <p:sp>
            <p:nvSpPr>
              <p:cNvPr id="94" name="Textfeld 93">
                <a:extLst>
                  <a:ext uri="{FF2B5EF4-FFF2-40B4-BE49-F238E27FC236}">
                    <a16:creationId xmlns:a16="http://schemas.microsoft.com/office/drawing/2014/main" id="{C7BDD2BA-C92F-487A-853C-C281C8AE91B1}"/>
                  </a:ext>
                </a:extLst>
              </p:cNvPr>
              <p:cNvSpPr txBox="1">
                <a:spLocks noRot="1" noChangeAspect="1" noMove="1" noResize="1" noEditPoints="1" noAdjustHandles="1" noChangeArrowheads="1" noChangeShapeType="1" noTextEdit="1"/>
              </p:cNvSpPr>
              <p:nvPr/>
            </p:nvSpPr>
            <p:spPr>
              <a:xfrm>
                <a:off x="3866536" y="4793252"/>
                <a:ext cx="434414" cy="261738"/>
              </a:xfrm>
              <a:prstGeom prst="rect">
                <a:avLst/>
              </a:prstGeom>
              <a:blipFill>
                <a:blip r:embed="rId24"/>
                <a:stretch>
                  <a:fillRect l="-16667" r="-15278" b="-37209"/>
                </a:stretch>
              </a:blipFill>
            </p:spPr>
            <p:txBody>
              <a:bodyPr/>
              <a:lstStyle/>
              <a:p>
                <a:r>
                  <a:rPr lang="en-US">
                    <a:noFill/>
                  </a:rPr>
                  <a:t> </a:t>
                </a:r>
              </a:p>
            </p:txBody>
          </p:sp>
        </mc:Fallback>
      </mc:AlternateContent>
      <p:sp>
        <p:nvSpPr>
          <p:cNvPr id="95" name="Pfeil nach rechts 110">
            <a:extLst>
              <a:ext uri="{FF2B5EF4-FFF2-40B4-BE49-F238E27FC236}">
                <a16:creationId xmlns:a16="http://schemas.microsoft.com/office/drawing/2014/main" id="{5E451B72-5A0C-40EE-BCCD-6202BFC3F868}"/>
              </a:ext>
            </a:extLst>
          </p:cNvPr>
          <p:cNvSpPr/>
          <p:nvPr/>
        </p:nvSpPr>
        <p:spPr>
          <a:xfrm flipH="1">
            <a:off x="2784007" y="4565074"/>
            <a:ext cx="505493" cy="3032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01"/>
          </a:p>
        </p:txBody>
      </p:sp>
      <p:sp>
        <p:nvSpPr>
          <p:cNvPr id="96" name="Pfeil nach rechts 110">
            <a:extLst>
              <a:ext uri="{FF2B5EF4-FFF2-40B4-BE49-F238E27FC236}">
                <a16:creationId xmlns:a16="http://schemas.microsoft.com/office/drawing/2014/main" id="{869417A7-BD5D-4224-BEA3-2402E22D9C41}"/>
              </a:ext>
            </a:extLst>
          </p:cNvPr>
          <p:cNvSpPr/>
          <p:nvPr/>
        </p:nvSpPr>
        <p:spPr>
          <a:xfrm flipH="1">
            <a:off x="4924482" y="4495469"/>
            <a:ext cx="505493" cy="3032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01"/>
          </a:p>
        </p:txBody>
      </p:sp>
    </p:spTree>
    <p:extLst>
      <p:ext uri="{BB962C8B-B14F-4D97-AF65-F5344CB8AC3E}">
        <p14:creationId xmlns:p14="http://schemas.microsoft.com/office/powerpoint/2010/main" val="58751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433800" y="1101960"/>
            <a:ext cx="4290120" cy="2466360"/>
          </a:xfrm>
          <a:prstGeom prst="rect">
            <a:avLst/>
          </a:prstGeom>
          <a:ln>
            <a:round/>
          </a:ln>
        </p:spPr>
        <p:style>
          <a:lnRef idx="2">
            <a:schemeClr val="accent3"/>
          </a:lnRef>
          <a:fillRef idx="1">
            <a:schemeClr val="lt1"/>
          </a:fillRef>
          <a:effectRef idx="0">
            <a:schemeClr val="accent3"/>
          </a:effectRef>
          <a:fontRef idx="minor"/>
        </p:style>
        <p:txBody>
          <a:bodyPr lIns="90000" tIns="45000" rIns="90000" bIns="45000">
            <a:spAutoFit/>
          </a:bodyPr>
          <a:lstStyle/>
          <a:p>
            <a:pPr>
              <a:lnSpc>
                <a:spcPct val="100000"/>
              </a:lnSpc>
            </a:pPr>
            <a:r>
              <a:rPr lang="tr-TR" sz="2400" b="1" strike="noStrike" spc="-1">
                <a:solidFill>
                  <a:srgbClr val="000000"/>
                </a:solidFill>
                <a:latin typeface="Arial"/>
                <a:ea typeface="DejaVu Sans"/>
              </a:rPr>
              <a:t>Task Distribution</a:t>
            </a:r>
            <a:endParaRPr lang="en-US" sz="2400" b="0" strike="noStrike" spc="-1">
              <a:latin typeface="Arial"/>
            </a:endParaRPr>
          </a:p>
          <a:p>
            <a:pPr>
              <a:lnSpc>
                <a:spcPct val="100000"/>
              </a:lnSpc>
            </a:pPr>
            <a:endParaRPr lang="en-US" sz="2400" b="0" strike="noStrike" spc="-1">
              <a:latin typeface="Arial"/>
            </a:endParaRPr>
          </a:p>
          <a:p>
            <a:pPr>
              <a:lnSpc>
                <a:spcPct val="120000"/>
              </a:lnSpc>
            </a:pPr>
            <a:r>
              <a:rPr lang="tr-TR" sz="1800" b="0" strike="noStrike" spc="-1">
                <a:solidFill>
                  <a:srgbClr val="000000"/>
                </a:solidFill>
                <a:latin typeface="Arial"/>
                <a:ea typeface="DejaVu Sans"/>
              </a:rPr>
              <a:t>Task 1: All group members</a:t>
            </a:r>
            <a:endParaRPr lang="en-US" sz="1800" b="0" strike="noStrike" spc="-1">
              <a:latin typeface="Arial"/>
            </a:endParaRPr>
          </a:p>
          <a:p>
            <a:pPr>
              <a:lnSpc>
                <a:spcPct val="120000"/>
              </a:lnSpc>
            </a:pPr>
            <a:r>
              <a:rPr lang="tr-TR" sz="1800" b="0" strike="noStrike" spc="-1">
                <a:solidFill>
                  <a:srgbClr val="000000"/>
                </a:solidFill>
                <a:latin typeface="Arial"/>
                <a:ea typeface="DejaVu Sans"/>
              </a:rPr>
              <a:t>Task 2: Sana</a:t>
            </a:r>
            <a:endParaRPr lang="en-US" sz="1800" b="0" strike="noStrike" spc="-1">
              <a:latin typeface="Arial"/>
            </a:endParaRPr>
          </a:p>
          <a:p>
            <a:pPr>
              <a:lnSpc>
                <a:spcPct val="120000"/>
              </a:lnSpc>
            </a:pPr>
            <a:r>
              <a:rPr lang="tr-TR" sz="1800" b="0" strike="noStrike" spc="-1">
                <a:solidFill>
                  <a:srgbClr val="000000"/>
                </a:solidFill>
                <a:latin typeface="Arial"/>
                <a:ea typeface="DejaVu Sans"/>
              </a:rPr>
              <a:t>Task 3: Ece and Rahima</a:t>
            </a:r>
            <a:endParaRPr lang="en-US" sz="1800" b="0" strike="noStrike" spc="-1">
              <a:latin typeface="Arial"/>
            </a:endParaRPr>
          </a:p>
          <a:p>
            <a:pPr>
              <a:lnSpc>
                <a:spcPct val="120000"/>
              </a:lnSpc>
            </a:pPr>
            <a:r>
              <a:rPr lang="tr-TR" sz="1800" b="0" strike="noStrike" spc="-1">
                <a:solidFill>
                  <a:srgbClr val="000000"/>
                </a:solidFill>
                <a:latin typeface="Arial"/>
                <a:ea typeface="DejaVu Sans"/>
              </a:rPr>
              <a:t>Task 4: Muzamil</a:t>
            </a:r>
            <a:endParaRPr lang="en-US" sz="1800" b="0" strike="noStrike" spc="-1">
              <a:latin typeface="Arial"/>
            </a:endParaRPr>
          </a:p>
          <a:p>
            <a:pPr>
              <a:lnSpc>
                <a:spcPct val="120000"/>
              </a:lnSpc>
            </a:pPr>
            <a:r>
              <a:rPr lang="tr-TR" sz="1800" b="0" strike="noStrike" spc="-1">
                <a:solidFill>
                  <a:srgbClr val="000000"/>
                </a:solidFill>
                <a:latin typeface="Arial"/>
                <a:ea typeface="DejaVu Sans"/>
              </a:rPr>
              <a:t>Task 5: All group memebers</a:t>
            </a:r>
            <a:endParaRPr lang="en-US" sz="1800" b="0" strike="noStrike" spc="-1">
              <a:latin typeface="Arial"/>
            </a:endParaRPr>
          </a:p>
        </p:txBody>
      </p:sp>
      <p:sp>
        <p:nvSpPr>
          <p:cNvPr id="143" name="CustomShape 2"/>
          <p:cNvSpPr/>
          <p:nvPr/>
        </p:nvSpPr>
        <p:spPr>
          <a:xfrm>
            <a:off x="433800" y="4101120"/>
            <a:ext cx="10409760" cy="1553400"/>
          </a:xfrm>
          <a:prstGeom prst="rect">
            <a:avLst/>
          </a:prstGeom>
          <a:ln>
            <a:round/>
          </a:ln>
        </p:spPr>
        <p:style>
          <a:lnRef idx="2">
            <a:schemeClr val="accent3"/>
          </a:lnRef>
          <a:fillRef idx="1">
            <a:schemeClr val="lt1"/>
          </a:fillRef>
          <a:effectRef idx="0">
            <a:schemeClr val="accent3"/>
          </a:effectRef>
          <a:fontRef idx="minor"/>
        </p:style>
        <p:txBody>
          <a:bodyPr lIns="90000" tIns="45000" rIns="90000" bIns="45000">
            <a:spAutoFit/>
          </a:bodyPr>
          <a:lstStyle/>
          <a:p>
            <a:pPr>
              <a:lnSpc>
                <a:spcPct val="100000"/>
              </a:lnSpc>
            </a:pPr>
            <a:r>
              <a:rPr lang="tr-TR" sz="2400" b="1" strike="noStrike" spc="-1">
                <a:solidFill>
                  <a:srgbClr val="000000"/>
                </a:solidFill>
                <a:latin typeface="Arial"/>
                <a:ea typeface="DejaVu Sans"/>
              </a:rPr>
              <a:t>Communication</a:t>
            </a:r>
            <a:endParaRPr lang="en-US" sz="2400" b="0" strike="noStrike" spc="-1">
              <a:latin typeface="Arial"/>
            </a:endParaRPr>
          </a:p>
          <a:p>
            <a:pPr>
              <a:lnSpc>
                <a:spcPct val="100000"/>
              </a:lnSpc>
            </a:pPr>
            <a:endParaRPr lang="en-US" sz="2400" b="0" strike="noStrike" spc="-1">
              <a:latin typeface="Arial"/>
            </a:endParaRPr>
          </a:p>
          <a:p>
            <a:pPr marL="285840" indent="-285480">
              <a:lnSpc>
                <a:spcPct val="100000"/>
              </a:lnSpc>
              <a:buClr>
                <a:srgbClr val="000000"/>
              </a:buClr>
              <a:buFont typeface="Arial"/>
              <a:buChar char="•"/>
            </a:pPr>
            <a:r>
              <a:rPr lang="tr-TR" sz="1800" b="0" strike="noStrike" spc="-1">
                <a:solidFill>
                  <a:srgbClr val="000000"/>
                </a:solidFill>
                <a:latin typeface="Arial"/>
                <a:ea typeface="DejaVu Sans"/>
              </a:rPr>
              <a:t>Every Friday at 18.00 zoom meeting</a:t>
            </a:r>
            <a:endParaRPr lang="en-US" sz="1800" b="0" strike="noStrike" spc="-1">
              <a:latin typeface="Arial"/>
            </a:endParaRPr>
          </a:p>
          <a:p>
            <a:pPr marL="285840" indent="-285480">
              <a:lnSpc>
                <a:spcPct val="100000"/>
              </a:lnSpc>
              <a:buClr>
                <a:srgbClr val="000000"/>
              </a:buClr>
              <a:buFont typeface="Arial"/>
              <a:buChar char="•"/>
            </a:pPr>
            <a:r>
              <a:rPr lang="tr-TR" sz="1800" b="0" strike="noStrike" spc="-1">
                <a:solidFill>
                  <a:srgbClr val="000000"/>
                </a:solidFill>
                <a:latin typeface="Arial"/>
                <a:ea typeface="DejaVu Sans"/>
              </a:rPr>
              <a:t>Whatsapp group</a:t>
            </a:r>
            <a:endParaRPr lang="en-US" sz="1800" b="0" strike="noStrike" spc="-1">
              <a:latin typeface="Arial"/>
            </a:endParaRPr>
          </a:p>
          <a:p>
            <a:pPr marL="285840" indent="-285480">
              <a:lnSpc>
                <a:spcPct val="100000"/>
              </a:lnSpc>
              <a:buClr>
                <a:srgbClr val="000000"/>
              </a:buClr>
              <a:buFont typeface="Arial"/>
              <a:buChar char="•"/>
            </a:pPr>
            <a:r>
              <a:rPr lang="tr-TR" sz="1800" b="0" strike="noStrike" spc="-1">
                <a:solidFill>
                  <a:srgbClr val="000000"/>
                </a:solidFill>
                <a:latin typeface="Arial"/>
                <a:ea typeface="DejaVu Sans"/>
              </a:rPr>
              <a:t>Discord channel</a:t>
            </a:r>
            <a:endParaRPr lang="en-US" sz="1800" b="0" strike="noStrike" spc="-1">
              <a:latin typeface="Arial"/>
            </a:endParaRPr>
          </a:p>
        </p:txBody>
      </p:sp>
      <p:sp>
        <p:nvSpPr>
          <p:cNvPr id="144" name="CustomShape 3"/>
          <p:cNvSpPr/>
          <p:nvPr/>
        </p:nvSpPr>
        <p:spPr>
          <a:xfrm>
            <a:off x="4953600" y="1856880"/>
            <a:ext cx="6573251" cy="2583869"/>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20000"/>
              </a:lnSpc>
            </a:pPr>
            <a:r>
              <a:rPr lang="de-DE" sz="1800" b="0" strike="noStrike" spc="-1" dirty="0" err="1">
                <a:solidFill>
                  <a:srgbClr val="000000"/>
                </a:solidFill>
                <a:latin typeface="Arial"/>
                <a:ea typeface="DejaVu Sans"/>
              </a:rPr>
              <a:t>Embed</a:t>
            </a:r>
            <a:r>
              <a:rPr lang="tr-TR" sz="1800" b="0" strike="noStrike" spc="-1" dirty="0">
                <a:solidFill>
                  <a:srgbClr val="000000"/>
                </a:solidFill>
                <a:latin typeface="Arial"/>
                <a:ea typeface="DejaVu Sans"/>
              </a:rPr>
              <a:t>ding </a:t>
            </a:r>
            <a:r>
              <a:rPr lang="de-DE" sz="1800" b="0" strike="noStrike" spc="-1" dirty="0">
                <a:solidFill>
                  <a:srgbClr val="000000"/>
                </a:solidFill>
                <a:latin typeface="Arial"/>
                <a:ea typeface="DejaVu Sans"/>
              </a:rPr>
              <a:t>compound</a:t>
            </a:r>
            <a:endParaRPr lang="en-US" sz="1800" b="0" strike="noStrike" spc="-1" dirty="0">
              <a:latin typeface="Arial"/>
            </a:endParaRPr>
          </a:p>
          <a:p>
            <a:pPr>
              <a:lnSpc>
                <a:spcPct val="120000"/>
              </a:lnSpc>
            </a:pPr>
            <a:r>
              <a:rPr lang="en-US" sz="1800" b="0" strike="noStrike" spc="-1" dirty="0">
                <a:solidFill>
                  <a:srgbClr val="000000"/>
                </a:solidFill>
                <a:latin typeface="Arial"/>
                <a:ea typeface="DejaVu Sans"/>
              </a:rPr>
              <a:t>Dendrogram from hierarchical clustering</a:t>
            </a:r>
            <a:endParaRPr lang="en-US" sz="1800" b="0" strike="noStrike" spc="-1" dirty="0">
              <a:latin typeface="Arial"/>
            </a:endParaRPr>
          </a:p>
          <a:p>
            <a:pPr>
              <a:lnSpc>
                <a:spcPct val="120000"/>
              </a:lnSpc>
            </a:pPr>
            <a:r>
              <a:rPr lang="en-US" sz="1800" b="0" strike="noStrike" spc="-1" dirty="0">
                <a:solidFill>
                  <a:srgbClr val="000000"/>
                </a:solidFill>
                <a:latin typeface="Arial"/>
                <a:ea typeface="DejaVu Sans"/>
              </a:rPr>
              <a:t>Medoid compound, tree representation</a:t>
            </a:r>
            <a:endParaRPr lang="en-US" sz="1800" b="0" strike="noStrike" spc="-1" dirty="0">
              <a:latin typeface="Arial"/>
            </a:endParaRPr>
          </a:p>
          <a:p>
            <a:pPr>
              <a:lnSpc>
                <a:spcPct val="120000"/>
              </a:lnSpc>
            </a:pPr>
            <a:r>
              <a:rPr lang="en-US" sz="1800" b="0" strike="noStrike" spc="-1" dirty="0">
                <a:solidFill>
                  <a:srgbClr val="000000"/>
                </a:solidFill>
                <a:latin typeface="Arial"/>
                <a:ea typeface="DejaVu Sans"/>
              </a:rPr>
              <a:t>Computation of variance of each sub cluster and bounding box</a:t>
            </a:r>
            <a:endParaRPr lang="en-US" sz="1800" b="0" strike="noStrike" spc="-1" dirty="0">
              <a:latin typeface="Arial"/>
            </a:endParaRPr>
          </a:p>
          <a:p>
            <a:pPr>
              <a:lnSpc>
                <a:spcPct val="120000"/>
              </a:lnSpc>
            </a:pPr>
            <a:r>
              <a:rPr lang="en-US" sz="1800" b="0" strike="noStrike" spc="-1" dirty="0">
                <a:solidFill>
                  <a:srgbClr val="000000"/>
                </a:solidFill>
                <a:latin typeface="Arial"/>
                <a:ea typeface="DejaVu Sans"/>
              </a:rPr>
              <a:t>Experiments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45" name="CustomShape 4"/>
          <p:cNvSpPr/>
          <p:nvPr/>
        </p:nvSpPr>
        <p:spPr>
          <a:xfrm>
            <a:off x="3417120" y="2057400"/>
            <a:ext cx="1034280" cy="360"/>
          </a:xfrm>
          <a:custGeom>
            <a:avLst/>
            <a:gdLst/>
            <a:ahLst/>
            <a:cxnLst/>
            <a:rect l="l" t="t" r="r" b="b"/>
            <a:pathLst>
              <a:path w="21600" h="21600">
                <a:moveTo>
                  <a:pt x="0" y="0"/>
                </a:moveTo>
                <a:lnTo>
                  <a:pt x="21600" y="21600"/>
                </a:lnTo>
              </a:path>
            </a:pathLst>
          </a:custGeom>
          <a:noFill/>
          <a:ln>
            <a:solidFill>
              <a:schemeClr val="accent2"/>
            </a:solidFill>
            <a:round/>
            <a:tailEnd type="triangle" w="med" len="med"/>
          </a:ln>
        </p:spPr>
        <p:style>
          <a:lnRef idx="1">
            <a:schemeClr val="accent1"/>
          </a:lnRef>
          <a:fillRef idx="0">
            <a:schemeClr val="accent1"/>
          </a:fillRef>
          <a:effectRef idx="0">
            <a:schemeClr val="accent1"/>
          </a:effectRef>
          <a:fontRef idx="minor"/>
        </p:style>
      </p:sp>
      <p:sp>
        <p:nvSpPr>
          <p:cNvPr id="146" name="CustomShape 5"/>
          <p:cNvSpPr/>
          <p:nvPr/>
        </p:nvSpPr>
        <p:spPr>
          <a:xfrm>
            <a:off x="2579040" y="2378880"/>
            <a:ext cx="1005840" cy="360"/>
          </a:xfrm>
          <a:custGeom>
            <a:avLst/>
            <a:gdLst/>
            <a:ahLst/>
            <a:cxnLst/>
            <a:rect l="l" t="t" r="r" b="b"/>
            <a:pathLst>
              <a:path w="21600" h="21600">
                <a:moveTo>
                  <a:pt x="0" y="0"/>
                </a:moveTo>
                <a:lnTo>
                  <a:pt x="21600" y="21600"/>
                </a:lnTo>
              </a:path>
            </a:pathLst>
          </a:custGeom>
          <a:noFill/>
          <a:ln>
            <a:solidFill>
              <a:schemeClr val="accent2"/>
            </a:solidFill>
            <a:round/>
            <a:tailEnd type="triangle" w="med" len="med"/>
          </a:ln>
        </p:spPr>
        <p:style>
          <a:lnRef idx="1">
            <a:schemeClr val="accent1"/>
          </a:lnRef>
          <a:fillRef idx="0">
            <a:schemeClr val="accent1"/>
          </a:fillRef>
          <a:effectRef idx="0">
            <a:schemeClr val="accent1"/>
          </a:effectRef>
          <a:fontRef idx="minor"/>
        </p:style>
      </p:sp>
      <p:sp>
        <p:nvSpPr>
          <p:cNvPr id="147" name="CustomShape 6"/>
          <p:cNvSpPr/>
          <p:nvPr/>
        </p:nvSpPr>
        <p:spPr>
          <a:xfrm>
            <a:off x="3417120" y="2700360"/>
            <a:ext cx="1034280" cy="360"/>
          </a:xfrm>
          <a:custGeom>
            <a:avLst/>
            <a:gdLst/>
            <a:ahLst/>
            <a:cxnLst/>
            <a:rect l="l" t="t" r="r" b="b"/>
            <a:pathLst>
              <a:path w="21600" h="21600">
                <a:moveTo>
                  <a:pt x="0" y="0"/>
                </a:moveTo>
                <a:lnTo>
                  <a:pt x="21600" y="21600"/>
                </a:lnTo>
              </a:path>
            </a:pathLst>
          </a:custGeom>
          <a:noFill/>
          <a:ln>
            <a:solidFill>
              <a:schemeClr val="accent2"/>
            </a:solidFill>
            <a:round/>
            <a:tailEnd type="triangle" w="med" len="med"/>
          </a:ln>
        </p:spPr>
        <p:style>
          <a:lnRef idx="1">
            <a:schemeClr val="accent1"/>
          </a:lnRef>
          <a:fillRef idx="0">
            <a:schemeClr val="accent1"/>
          </a:fillRef>
          <a:effectRef idx="0">
            <a:schemeClr val="accent1"/>
          </a:effectRef>
          <a:fontRef idx="minor"/>
        </p:style>
      </p:sp>
      <p:sp>
        <p:nvSpPr>
          <p:cNvPr id="148" name="CustomShape 7"/>
          <p:cNvSpPr/>
          <p:nvPr/>
        </p:nvSpPr>
        <p:spPr>
          <a:xfrm>
            <a:off x="2911680" y="3022200"/>
            <a:ext cx="950040" cy="360"/>
          </a:xfrm>
          <a:custGeom>
            <a:avLst/>
            <a:gdLst/>
            <a:ahLst/>
            <a:cxnLst/>
            <a:rect l="l" t="t" r="r" b="b"/>
            <a:pathLst>
              <a:path w="21600" h="21600">
                <a:moveTo>
                  <a:pt x="0" y="0"/>
                </a:moveTo>
                <a:lnTo>
                  <a:pt x="21600" y="21600"/>
                </a:lnTo>
              </a:path>
            </a:pathLst>
          </a:custGeom>
          <a:noFill/>
          <a:ln>
            <a:solidFill>
              <a:schemeClr val="accent2"/>
            </a:solidFill>
            <a:round/>
            <a:tailEnd type="triangle" w="med" len="med"/>
          </a:ln>
        </p:spPr>
        <p:style>
          <a:lnRef idx="1">
            <a:schemeClr val="accent1"/>
          </a:lnRef>
          <a:fillRef idx="0">
            <a:schemeClr val="accent1"/>
          </a:fillRef>
          <a:effectRef idx="0">
            <a:schemeClr val="accent1"/>
          </a:effectRef>
          <a:fontRef idx="minor"/>
        </p:style>
      </p:sp>
      <p:sp>
        <p:nvSpPr>
          <p:cNvPr id="149" name="CustomShape 8"/>
          <p:cNvSpPr/>
          <p:nvPr/>
        </p:nvSpPr>
        <p:spPr>
          <a:xfrm flipV="1">
            <a:off x="3585240" y="3355920"/>
            <a:ext cx="865800" cy="360"/>
          </a:xfrm>
          <a:custGeom>
            <a:avLst/>
            <a:gdLst/>
            <a:ahLst/>
            <a:cxnLst/>
            <a:rect l="l" t="t" r="r" b="b"/>
            <a:pathLst>
              <a:path w="21600" h="21600">
                <a:moveTo>
                  <a:pt x="0" y="0"/>
                </a:moveTo>
                <a:lnTo>
                  <a:pt x="21600" y="21600"/>
                </a:lnTo>
              </a:path>
            </a:pathLst>
          </a:custGeom>
          <a:noFill/>
          <a:ln>
            <a:solidFill>
              <a:schemeClr val="accent2"/>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469080" y="1406880"/>
            <a:ext cx="8217360" cy="438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tr-TR" sz="2400" b="1" strike="noStrike" spc="-1" dirty="0">
                <a:solidFill>
                  <a:srgbClr val="000000"/>
                </a:solidFill>
                <a:latin typeface="Arial"/>
                <a:ea typeface="DejaVu Sans"/>
              </a:rPr>
              <a:t>Timeline</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r>
              <a:rPr lang="tr-TR" sz="1800" b="0" strike="noStrike" spc="-1" dirty="0">
                <a:solidFill>
                  <a:srgbClr val="000000"/>
                </a:solidFill>
                <a:latin typeface="Arial"/>
                <a:ea typeface="DejaVu Sans"/>
              </a:rPr>
              <a:t>Task 1: Done</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tr-TR" sz="1800" b="0" strike="noStrike" spc="-1" dirty="0">
                <a:solidFill>
                  <a:srgbClr val="000000"/>
                </a:solidFill>
                <a:latin typeface="Arial"/>
                <a:ea typeface="DejaVu Sans"/>
              </a:rPr>
              <a:t>Task 2: Done</a:t>
            </a:r>
            <a:r>
              <a:rPr lang="en-US" sz="1800" b="0" strike="noStrike" spc="-1" dirty="0">
                <a:solidFill>
                  <a:srgbClr val="000000"/>
                </a:solidFill>
                <a:latin typeface="Arial"/>
                <a:ea typeface="DejaVu Sans"/>
              </a:rPr>
              <a:t>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tr-TR" sz="1800" b="0" strike="noStrike" spc="-1" dirty="0">
                <a:solidFill>
                  <a:srgbClr val="000000"/>
                </a:solidFill>
                <a:latin typeface="Arial"/>
                <a:ea typeface="DejaVu Sans"/>
              </a:rPr>
              <a:t>Task 3: Done.</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tr-TR" sz="1800" b="0" strike="noStrike" spc="-1" dirty="0">
                <a:solidFill>
                  <a:srgbClr val="000000"/>
                </a:solidFill>
                <a:latin typeface="Arial"/>
                <a:ea typeface="DejaVu Sans"/>
              </a:rPr>
              <a:t>Task 4: Done.</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tr-TR" sz="1800" b="0" strike="noStrike" spc="-1" dirty="0">
                <a:solidFill>
                  <a:srgbClr val="000000"/>
                </a:solidFill>
                <a:latin typeface="Arial"/>
                <a:ea typeface="DejaVu Sans"/>
              </a:rPr>
              <a:t>Task 5: Done.</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tr-TR" sz="1800" b="0" strike="noStrike" spc="-1" dirty="0">
                <a:solidFill>
                  <a:srgbClr val="000000"/>
                </a:solidFill>
                <a:latin typeface="Arial"/>
                <a:ea typeface="DejaVu Sans"/>
              </a:rPr>
              <a:t>Half time project presentation: 25th of May</a:t>
            </a:r>
            <a:endParaRPr lang="en-US" sz="1800" b="0" strike="noStrike" spc="-1" dirty="0">
              <a:latin typeface="Arial"/>
            </a:endParaRPr>
          </a:p>
          <a:p>
            <a:pPr>
              <a:lnSpc>
                <a:spcPct val="100000"/>
              </a:lnSpc>
            </a:pPr>
            <a:r>
              <a:rPr lang="tr-TR" sz="1800" b="0" strike="noStrike" spc="-1" dirty="0">
                <a:solidFill>
                  <a:srgbClr val="000000"/>
                </a:solidFill>
                <a:latin typeface="Arial"/>
                <a:ea typeface="DejaVu Sans"/>
              </a:rPr>
              <a:t>Final project presentation: 30th of June</a:t>
            </a:r>
            <a:endParaRPr lang="en-US" sz="1800" b="0" strike="noStrike" spc="-1" dirty="0">
              <a:latin typeface="Arial"/>
            </a:endParaRPr>
          </a:p>
          <a:p>
            <a:pPr>
              <a:lnSpc>
                <a:spcPct val="100000"/>
              </a:lnSpc>
            </a:pPr>
            <a:r>
              <a:rPr lang="tr-TR" sz="1800" b="0" strike="noStrike" spc="-1" dirty="0">
                <a:solidFill>
                  <a:srgbClr val="000000"/>
                </a:solidFill>
                <a:latin typeface="Arial"/>
                <a:ea typeface="DejaVu Sans"/>
              </a:rPr>
              <a:t>Final project submission: 5th of July</a:t>
            </a:r>
            <a:endParaRPr lang="en-US" sz="1800" b="0" strike="noStrike" spc="-1" dirty="0">
              <a:latin typeface="Arial"/>
            </a:endParaRPr>
          </a:p>
        </p:txBody>
      </p:sp>
      <p:sp>
        <p:nvSpPr>
          <p:cNvPr id="151" name="CustomShape 2"/>
          <p:cNvSpPr/>
          <p:nvPr/>
        </p:nvSpPr>
        <p:spPr>
          <a:xfrm>
            <a:off x="5416200" y="2111760"/>
            <a:ext cx="3980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Arial"/>
                <a:ea typeface="DejaVu Sans"/>
              </a:rPr>
              <a:t>Embed</a:t>
            </a:r>
            <a:r>
              <a:rPr lang="tr-TR" sz="1800" b="0" strike="noStrike" spc="-1">
                <a:solidFill>
                  <a:srgbClr val="000000"/>
                </a:solidFill>
                <a:latin typeface="Arial"/>
                <a:ea typeface="DejaVu Sans"/>
              </a:rPr>
              <a:t>ding </a:t>
            </a:r>
            <a:r>
              <a:rPr lang="de-DE" sz="1800" b="0" strike="noStrike" spc="-1">
                <a:solidFill>
                  <a:srgbClr val="000000"/>
                </a:solidFill>
                <a:latin typeface="Arial"/>
                <a:ea typeface="DejaVu Sans"/>
              </a:rPr>
              <a:t>compounds</a:t>
            </a:r>
            <a:endParaRPr lang="en-US" sz="1800" b="0" strike="noStrike" spc="-1">
              <a:latin typeface="Arial"/>
            </a:endParaRPr>
          </a:p>
        </p:txBody>
      </p:sp>
      <p:sp>
        <p:nvSpPr>
          <p:cNvPr id="152" name="CustomShape 3"/>
          <p:cNvSpPr/>
          <p:nvPr/>
        </p:nvSpPr>
        <p:spPr>
          <a:xfrm>
            <a:off x="5416200" y="2604960"/>
            <a:ext cx="54860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solidFill>
                  <a:srgbClr val="000000"/>
                </a:solidFill>
                <a:latin typeface="Arial"/>
                <a:ea typeface="DejaVu Sans"/>
              </a:rPr>
              <a:t>Dendrogram from hierarchical clustering</a:t>
            </a:r>
            <a:endParaRPr lang="en-US" sz="1800" b="0" strike="noStrike" spc="-1" dirty="0">
              <a:latin typeface="Arial"/>
            </a:endParaRPr>
          </a:p>
        </p:txBody>
      </p:sp>
      <p:sp>
        <p:nvSpPr>
          <p:cNvPr id="153" name="CustomShape 4"/>
          <p:cNvSpPr/>
          <p:nvPr/>
        </p:nvSpPr>
        <p:spPr>
          <a:xfrm>
            <a:off x="5416200" y="3171240"/>
            <a:ext cx="57027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solidFill>
                  <a:srgbClr val="000000"/>
                </a:solidFill>
                <a:latin typeface="Arial"/>
                <a:ea typeface="DejaVu Sans"/>
              </a:rPr>
              <a:t>Computation of medoids</a:t>
            </a:r>
            <a:endParaRPr lang="en-US" sz="1800" b="0" strike="noStrike" spc="-1" dirty="0">
              <a:latin typeface="Arial"/>
            </a:endParaRPr>
          </a:p>
        </p:txBody>
      </p:sp>
      <p:sp>
        <p:nvSpPr>
          <p:cNvPr id="154" name="CustomShape 5"/>
          <p:cNvSpPr/>
          <p:nvPr/>
        </p:nvSpPr>
        <p:spPr>
          <a:xfrm>
            <a:off x="5416200" y="3737160"/>
            <a:ext cx="50889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solidFill>
                  <a:srgbClr val="000000"/>
                </a:solidFill>
                <a:latin typeface="Arial"/>
                <a:ea typeface="DejaVu Sans"/>
              </a:rPr>
              <a:t>Computation of variance</a:t>
            </a:r>
            <a:endParaRPr lang="en-US" sz="1800" b="0" strike="noStrike" spc="-1" dirty="0">
              <a:latin typeface="Arial"/>
            </a:endParaRPr>
          </a:p>
        </p:txBody>
      </p:sp>
      <p:sp>
        <p:nvSpPr>
          <p:cNvPr id="155" name="CustomShape 6"/>
          <p:cNvSpPr/>
          <p:nvPr/>
        </p:nvSpPr>
        <p:spPr>
          <a:xfrm>
            <a:off x="5416200" y="4354920"/>
            <a:ext cx="4079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rial"/>
                <a:ea typeface="DejaVu Sans"/>
              </a:rPr>
              <a:t>Experiments and Benchmarking</a:t>
            </a:r>
            <a:endParaRPr lang="en-US" sz="1800" b="0" strike="noStrike" spc="-1">
              <a:latin typeface="Arial"/>
            </a:endParaRPr>
          </a:p>
        </p:txBody>
      </p:sp>
      <p:sp>
        <p:nvSpPr>
          <p:cNvPr id="156" name="CustomShape 7"/>
          <p:cNvSpPr/>
          <p:nvPr/>
        </p:nvSpPr>
        <p:spPr>
          <a:xfrm>
            <a:off x="2168640" y="2309760"/>
            <a:ext cx="831960" cy="360"/>
          </a:xfrm>
          <a:custGeom>
            <a:avLst/>
            <a:gdLst/>
            <a:ahLst/>
            <a:cxnLst/>
            <a:rect l="l" t="t" r="r" b="b"/>
            <a:pathLst>
              <a:path w="21600" h="21600">
                <a:moveTo>
                  <a:pt x="0" y="0"/>
                </a:moveTo>
                <a:lnTo>
                  <a:pt x="21600" y="21600"/>
                </a:lnTo>
              </a:path>
            </a:pathLst>
          </a:custGeom>
          <a:noFill/>
          <a:ln>
            <a:solidFill>
              <a:schemeClr val="accent2"/>
            </a:solidFill>
            <a:round/>
            <a:tailEnd type="triangle" w="med" len="med"/>
          </a:ln>
        </p:spPr>
        <p:style>
          <a:lnRef idx="1">
            <a:schemeClr val="accent1"/>
          </a:lnRef>
          <a:fillRef idx="0">
            <a:schemeClr val="accent1"/>
          </a:fillRef>
          <a:effectRef idx="0">
            <a:schemeClr val="accent1"/>
          </a:effectRef>
          <a:fontRef idx="minor"/>
        </p:style>
      </p:sp>
      <p:sp>
        <p:nvSpPr>
          <p:cNvPr id="157" name="CustomShape 8"/>
          <p:cNvSpPr/>
          <p:nvPr/>
        </p:nvSpPr>
        <p:spPr>
          <a:xfrm>
            <a:off x="2168640" y="2872440"/>
            <a:ext cx="831960" cy="360"/>
          </a:xfrm>
          <a:custGeom>
            <a:avLst/>
            <a:gdLst/>
            <a:ahLst/>
            <a:cxnLst/>
            <a:rect l="l" t="t" r="r" b="b"/>
            <a:pathLst>
              <a:path w="21600" h="21600">
                <a:moveTo>
                  <a:pt x="0" y="0"/>
                </a:moveTo>
                <a:lnTo>
                  <a:pt x="21600" y="21600"/>
                </a:lnTo>
              </a:path>
            </a:pathLst>
          </a:custGeom>
          <a:noFill/>
          <a:ln>
            <a:solidFill>
              <a:schemeClr val="accent2"/>
            </a:solidFill>
            <a:round/>
            <a:tailEnd type="triangle" w="med" len="med"/>
          </a:ln>
        </p:spPr>
        <p:style>
          <a:lnRef idx="1">
            <a:schemeClr val="accent1"/>
          </a:lnRef>
          <a:fillRef idx="0">
            <a:schemeClr val="accent1"/>
          </a:fillRef>
          <a:effectRef idx="0">
            <a:schemeClr val="accent1"/>
          </a:effectRef>
          <a:fontRef idx="minor"/>
        </p:style>
      </p:sp>
      <p:sp>
        <p:nvSpPr>
          <p:cNvPr id="158" name="CustomShape 9"/>
          <p:cNvSpPr/>
          <p:nvPr/>
        </p:nvSpPr>
        <p:spPr>
          <a:xfrm>
            <a:off x="2168640" y="3396780"/>
            <a:ext cx="831960" cy="360"/>
          </a:xfrm>
          <a:custGeom>
            <a:avLst/>
            <a:gdLst/>
            <a:ahLst/>
            <a:cxnLst/>
            <a:rect l="l" t="t" r="r" b="b"/>
            <a:pathLst>
              <a:path w="21600" h="21600">
                <a:moveTo>
                  <a:pt x="0" y="0"/>
                </a:moveTo>
                <a:lnTo>
                  <a:pt x="21600" y="21600"/>
                </a:lnTo>
              </a:path>
            </a:pathLst>
          </a:custGeom>
          <a:noFill/>
          <a:ln>
            <a:solidFill>
              <a:schemeClr val="accent2"/>
            </a:solidFill>
            <a:round/>
            <a:tailEnd type="triangle" w="med" len="med"/>
          </a:ln>
        </p:spPr>
        <p:style>
          <a:lnRef idx="1">
            <a:schemeClr val="accent1"/>
          </a:lnRef>
          <a:fillRef idx="0">
            <a:schemeClr val="accent1"/>
          </a:fillRef>
          <a:effectRef idx="0">
            <a:schemeClr val="accent1"/>
          </a:effectRef>
          <a:fontRef idx="minor"/>
        </p:style>
      </p:sp>
      <p:sp>
        <p:nvSpPr>
          <p:cNvPr id="159" name="CustomShape 10"/>
          <p:cNvSpPr/>
          <p:nvPr/>
        </p:nvSpPr>
        <p:spPr>
          <a:xfrm>
            <a:off x="2215052" y="3919500"/>
            <a:ext cx="831960" cy="360"/>
          </a:xfrm>
          <a:custGeom>
            <a:avLst/>
            <a:gdLst/>
            <a:ahLst/>
            <a:cxnLst/>
            <a:rect l="l" t="t" r="r" b="b"/>
            <a:pathLst>
              <a:path w="21600" h="21600">
                <a:moveTo>
                  <a:pt x="0" y="0"/>
                </a:moveTo>
                <a:lnTo>
                  <a:pt x="21600" y="21600"/>
                </a:lnTo>
              </a:path>
            </a:pathLst>
          </a:custGeom>
          <a:noFill/>
          <a:ln>
            <a:solidFill>
              <a:schemeClr val="accent2"/>
            </a:solidFill>
            <a:round/>
            <a:tailEnd type="triangle" w="med" len="med"/>
          </a:ln>
        </p:spPr>
        <p:style>
          <a:lnRef idx="1">
            <a:schemeClr val="accent1"/>
          </a:lnRef>
          <a:fillRef idx="0">
            <a:schemeClr val="accent1"/>
          </a:fillRef>
          <a:effectRef idx="0">
            <a:schemeClr val="accent1"/>
          </a:effectRef>
          <a:fontRef idx="minor"/>
        </p:style>
      </p:sp>
      <p:sp>
        <p:nvSpPr>
          <p:cNvPr id="160" name="CustomShape 11"/>
          <p:cNvSpPr/>
          <p:nvPr/>
        </p:nvSpPr>
        <p:spPr>
          <a:xfrm>
            <a:off x="2168640" y="4487379"/>
            <a:ext cx="831960" cy="360"/>
          </a:xfrm>
          <a:custGeom>
            <a:avLst/>
            <a:gdLst/>
            <a:ahLst/>
            <a:cxnLst/>
            <a:rect l="l" t="t" r="r" b="b"/>
            <a:pathLst>
              <a:path w="21600" h="21600">
                <a:moveTo>
                  <a:pt x="0" y="0"/>
                </a:moveTo>
                <a:lnTo>
                  <a:pt x="21600" y="21600"/>
                </a:lnTo>
              </a:path>
            </a:pathLst>
          </a:custGeom>
          <a:noFill/>
          <a:ln>
            <a:solidFill>
              <a:schemeClr val="accent2"/>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2346120" y="1132200"/>
            <a:ext cx="5568840" cy="475920"/>
          </a:xfrm>
          <a:prstGeom prst="rect">
            <a:avLst/>
          </a:prstGeom>
          <a:noFill/>
          <a:ln>
            <a:noFill/>
          </a:ln>
        </p:spPr>
        <p:txBody>
          <a:bodyPr lIns="0" tIns="0" rIns="0" bIns="0">
            <a:noAutofit/>
          </a:bodyPr>
          <a:lstStyle/>
          <a:p>
            <a:pPr algn="ctr">
              <a:lnSpc>
                <a:spcPct val="90000"/>
              </a:lnSpc>
              <a:spcBef>
                <a:spcPts val="1001"/>
              </a:spcBef>
              <a:tabLst>
                <a:tab pos="0" algn="l"/>
              </a:tabLst>
            </a:pPr>
            <a:r>
              <a:rPr lang="tr-TR" sz="2800" b="0" strike="noStrike" spc="-1">
                <a:solidFill>
                  <a:srgbClr val="000000"/>
                </a:solidFill>
                <a:latin typeface="Arial"/>
                <a:ea typeface="DejaVu Sans"/>
              </a:rPr>
              <a:t>Challenges</a:t>
            </a:r>
            <a:endParaRPr lang="de-DE" sz="2800" b="0" strike="noStrike" spc="-1">
              <a:solidFill>
                <a:srgbClr val="000000"/>
              </a:solidFill>
              <a:latin typeface="Arial"/>
            </a:endParaRPr>
          </a:p>
          <a:p>
            <a:pPr>
              <a:lnSpc>
                <a:spcPct val="90000"/>
              </a:lnSpc>
              <a:spcBef>
                <a:spcPts val="1001"/>
              </a:spcBef>
              <a:tabLst>
                <a:tab pos="0" algn="l"/>
              </a:tabLst>
            </a:pPr>
            <a:endParaRPr lang="de-DE" sz="2800" b="0" strike="noStrike" spc="-1">
              <a:solidFill>
                <a:srgbClr val="000000"/>
              </a:solidFill>
              <a:latin typeface="Arial"/>
            </a:endParaRPr>
          </a:p>
        </p:txBody>
      </p:sp>
      <p:sp>
        <p:nvSpPr>
          <p:cNvPr id="162" name="Line 2"/>
          <p:cNvSpPr/>
          <p:nvPr/>
        </p:nvSpPr>
        <p:spPr>
          <a:xfrm>
            <a:off x="5130720" y="1608480"/>
            <a:ext cx="0" cy="685800"/>
          </a:xfrm>
          <a:prstGeom prst="line">
            <a:avLst/>
          </a:prstGeom>
          <a:ln>
            <a:round/>
          </a:ln>
        </p:spPr>
        <p:style>
          <a:lnRef idx="1">
            <a:schemeClr val="dk1"/>
          </a:lnRef>
          <a:fillRef idx="0">
            <a:schemeClr val="dk1"/>
          </a:fillRef>
          <a:effectRef idx="0">
            <a:schemeClr val="dk1"/>
          </a:effectRef>
          <a:fontRef idx="minor"/>
        </p:style>
      </p:sp>
      <p:sp>
        <p:nvSpPr>
          <p:cNvPr id="163" name="Line 3"/>
          <p:cNvSpPr/>
          <p:nvPr/>
        </p:nvSpPr>
        <p:spPr>
          <a:xfrm>
            <a:off x="2237760" y="2294280"/>
            <a:ext cx="6364800" cy="0"/>
          </a:xfrm>
          <a:prstGeom prst="line">
            <a:avLst/>
          </a:prstGeom>
          <a:ln>
            <a:round/>
          </a:ln>
        </p:spPr>
        <p:style>
          <a:lnRef idx="1">
            <a:schemeClr val="dk1"/>
          </a:lnRef>
          <a:fillRef idx="0">
            <a:schemeClr val="dk1"/>
          </a:fillRef>
          <a:effectRef idx="0">
            <a:schemeClr val="dk1"/>
          </a:effectRef>
          <a:fontRef idx="minor"/>
        </p:style>
      </p:sp>
      <p:sp>
        <p:nvSpPr>
          <p:cNvPr id="164" name="CustomShape 4"/>
          <p:cNvSpPr/>
          <p:nvPr/>
        </p:nvSpPr>
        <p:spPr>
          <a:xfrm>
            <a:off x="2237760" y="2294280"/>
            <a:ext cx="360" cy="36432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sp>
        <p:nvSpPr>
          <p:cNvPr id="165" name="CustomShape 5"/>
          <p:cNvSpPr/>
          <p:nvPr/>
        </p:nvSpPr>
        <p:spPr>
          <a:xfrm>
            <a:off x="8578440" y="2284200"/>
            <a:ext cx="360" cy="364320"/>
          </a:xfrm>
          <a:custGeom>
            <a:avLst/>
            <a:gdLst/>
            <a:ahLst/>
            <a:cxnLst/>
            <a:rect l="l" t="t" r="r" b="b"/>
            <a:pathLst>
              <a:path w="21600" h="21600">
                <a:moveTo>
                  <a:pt x="0" y="0"/>
                </a:moveTo>
                <a:lnTo>
                  <a:pt x="21600" y="21600"/>
                </a:lnTo>
              </a:path>
            </a:pathLst>
          </a:custGeom>
          <a:noFill/>
          <a:ln>
            <a:round/>
            <a:tailEnd type="triangle" w="med" len="med"/>
          </a:ln>
        </p:spPr>
        <p:style>
          <a:lnRef idx="1">
            <a:schemeClr val="dk1"/>
          </a:lnRef>
          <a:fillRef idx="0">
            <a:schemeClr val="dk1"/>
          </a:fillRef>
          <a:effectRef idx="0">
            <a:schemeClr val="dk1"/>
          </a:effectRef>
          <a:fontRef idx="minor"/>
        </p:style>
      </p:sp>
      <p:sp>
        <p:nvSpPr>
          <p:cNvPr id="166" name="CustomShape 6"/>
          <p:cNvSpPr/>
          <p:nvPr/>
        </p:nvSpPr>
        <p:spPr>
          <a:xfrm>
            <a:off x="1410480" y="2658960"/>
            <a:ext cx="2159280" cy="821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de-DE" sz="2400" b="0" strike="noStrike" spc="-1">
                <a:solidFill>
                  <a:srgbClr val="000000"/>
                </a:solidFill>
                <a:latin typeface="Arial"/>
                <a:ea typeface="DejaVu Sans"/>
              </a:rPr>
              <a:t>Technical level</a:t>
            </a:r>
            <a:endParaRPr lang="en-US" sz="2400" b="0" strike="noStrike" spc="-1">
              <a:latin typeface="Arial"/>
            </a:endParaRPr>
          </a:p>
          <a:p>
            <a:pPr>
              <a:lnSpc>
                <a:spcPct val="100000"/>
              </a:lnSpc>
            </a:pPr>
            <a:endParaRPr lang="en-US" sz="2400" b="0" strike="noStrike" spc="-1">
              <a:latin typeface="Arial"/>
            </a:endParaRPr>
          </a:p>
        </p:txBody>
      </p:sp>
      <p:sp>
        <p:nvSpPr>
          <p:cNvPr id="167" name="CustomShape 7"/>
          <p:cNvSpPr/>
          <p:nvPr/>
        </p:nvSpPr>
        <p:spPr>
          <a:xfrm>
            <a:off x="7516080" y="2658960"/>
            <a:ext cx="28540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de-DE" sz="2400" b="0" strike="noStrike" spc="-1">
                <a:solidFill>
                  <a:srgbClr val="000000"/>
                </a:solidFill>
                <a:latin typeface="Arial"/>
                <a:ea typeface="DejaVu Sans"/>
              </a:rPr>
              <a:t>Organizational level</a:t>
            </a:r>
            <a:endParaRPr lang="en-US" sz="2400" b="0" strike="noStrike" spc="-1">
              <a:latin typeface="Arial"/>
            </a:endParaRPr>
          </a:p>
        </p:txBody>
      </p:sp>
      <p:sp>
        <p:nvSpPr>
          <p:cNvPr id="168" name="CustomShape 8"/>
          <p:cNvSpPr/>
          <p:nvPr/>
        </p:nvSpPr>
        <p:spPr>
          <a:xfrm>
            <a:off x="1424880" y="3240000"/>
            <a:ext cx="4768270" cy="254751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9000">
            <a:spAutoFit/>
          </a:bodyPr>
          <a:lstStyle/>
          <a:p>
            <a:pPr marL="343080" indent="-342720">
              <a:lnSpc>
                <a:spcPct val="100000"/>
              </a:lnSpc>
              <a:buClr>
                <a:srgbClr val="000000"/>
              </a:buClr>
              <a:buFont typeface="Arial"/>
              <a:buChar char="•"/>
            </a:pPr>
            <a:r>
              <a:rPr lang="tr-TR" sz="1800" b="0" strike="noStrike" spc="-1" dirty="0">
                <a:solidFill>
                  <a:srgbClr val="000000"/>
                </a:solidFill>
                <a:latin typeface="Arial"/>
                <a:ea typeface="DejaVu Sans"/>
              </a:rPr>
              <a:t>Memory Problem</a:t>
            </a:r>
            <a:endParaRPr lang="en-US" sz="1800" b="0" strike="noStrike" spc="-1" dirty="0">
              <a:latin typeface="Arial"/>
            </a:endParaRPr>
          </a:p>
          <a:p>
            <a:pPr marL="343080" indent="-342720">
              <a:lnSpc>
                <a:spcPct val="100000"/>
              </a:lnSpc>
              <a:buClr>
                <a:srgbClr val="000000"/>
              </a:buClr>
              <a:buFont typeface="Arial"/>
              <a:buChar char="•"/>
            </a:pPr>
            <a:r>
              <a:rPr lang="en-US" sz="1800" b="0" strike="noStrike" spc="-1" dirty="0">
                <a:solidFill>
                  <a:srgbClr val="000000"/>
                </a:solidFill>
                <a:latin typeface="Arial"/>
                <a:ea typeface="DejaVu Sans"/>
              </a:rPr>
              <a:t>Library dependencies with python version</a:t>
            </a:r>
            <a:endParaRPr lang="en-US" sz="1800" b="0" strike="noStrike" spc="-1" dirty="0">
              <a:latin typeface="Arial"/>
            </a:endParaRPr>
          </a:p>
          <a:p>
            <a:pPr marL="343080" indent="-342720">
              <a:lnSpc>
                <a:spcPct val="100000"/>
              </a:lnSpc>
              <a:buClr>
                <a:srgbClr val="000000"/>
              </a:buClr>
              <a:buFont typeface="Arial"/>
              <a:buChar char="•"/>
            </a:pPr>
            <a:r>
              <a:rPr lang="en-US" sz="1800" b="0" strike="noStrike" spc="-1" dirty="0">
                <a:solidFill>
                  <a:srgbClr val="000000"/>
                </a:solidFill>
                <a:latin typeface="Arial"/>
                <a:ea typeface="DejaVu Sans"/>
              </a:rPr>
              <a:t>Library dependencies with platform</a:t>
            </a:r>
            <a:endParaRPr lang="en-US" sz="1800" b="0" strike="noStrike" spc="-1" dirty="0">
              <a:latin typeface="Arial"/>
            </a:endParaRPr>
          </a:p>
          <a:p>
            <a:pPr marL="343080" indent="-342720">
              <a:lnSpc>
                <a:spcPct val="100000"/>
              </a:lnSpc>
              <a:buClr>
                <a:srgbClr val="000000"/>
              </a:buClr>
              <a:buFont typeface="Arial"/>
              <a:buChar char="•"/>
            </a:pPr>
            <a:r>
              <a:rPr lang="de-DE" sz="1800" b="0" strike="noStrike" spc="-1" dirty="0" err="1">
                <a:solidFill>
                  <a:srgbClr val="000000"/>
                </a:solidFill>
                <a:latin typeface="Arial"/>
                <a:ea typeface="DejaVu Sans"/>
              </a:rPr>
              <a:t>Algorithm</a:t>
            </a:r>
            <a:r>
              <a:rPr lang="de-DE" sz="1800" b="0" strike="noStrike" spc="-1" dirty="0">
                <a:solidFill>
                  <a:srgbClr val="000000"/>
                </a:solidFill>
                <a:latin typeface="Arial"/>
                <a:ea typeface="DejaVu Sans"/>
              </a:rPr>
              <a:t> </a:t>
            </a:r>
            <a:r>
              <a:rPr lang="de-DE" sz="1800" b="0" strike="noStrike" spc="-1" dirty="0" err="1">
                <a:solidFill>
                  <a:srgbClr val="000000"/>
                </a:solidFill>
                <a:latin typeface="Arial"/>
                <a:ea typeface="DejaVu Sans"/>
              </a:rPr>
              <a:t>level</a:t>
            </a:r>
            <a:r>
              <a:rPr lang="en-US" sz="1800" b="0" strike="noStrike" spc="-1" dirty="0">
                <a:solidFill>
                  <a:srgbClr val="000000"/>
                </a:solidFill>
                <a:latin typeface="Arial"/>
                <a:ea typeface="DejaVu Sans"/>
              </a:rPr>
              <a:t> </a:t>
            </a:r>
          </a:p>
          <a:p>
            <a:pPr marL="342900" indent="-342900">
              <a:buFont typeface="Arial" panose="020B0604020202020204" pitchFamily="34" charset="0"/>
              <a:buChar char="•"/>
            </a:pPr>
            <a:r>
              <a:rPr lang="en-US" dirty="0"/>
              <a:t>Linkage Matrix </a:t>
            </a:r>
          </a:p>
          <a:p>
            <a:pPr marL="342900" indent="-342900">
              <a:buFont typeface="Arial" panose="020B0604020202020204" pitchFamily="34" charset="0"/>
              <a:buChar char="•"/>
            </a:pPr>
            <a:r>
              <a:rPr lang="en-US" dirty="0"/>
              <a:t>Construct a tree as dendrogram </a:t>
            </a:r>
          </a:p>
          <a:p>
            <a:pPr marL="342900" indent="-342900">
              <a:buFont typeface="Arial" panose="020B0604020202020204" pitchFamily="34" charset="0"/>
              <a:buChar char="•"/>
            </a:pPr>
            <a:r>
              <a:rPr lang="de-DE" sz="1800" b="0" strike="noStrike" spc="-1" dirty="0" err="1">
                <a:solidFill>
                  <a:srgbClr val="000000"/>
                </a:solidFill>
                <a:latin typeface="Arial"/>
                <a:ea typeface="DejaVu Sans"/>
              </a:rPr>
              <a:t>Variance</a:t>
            </a:r>
            <a:r>
              <a:rPr lang="de-DE" sz="1800" b="0" strike="noStrike" spc="-1" dirty="0">
                <a:solidFill>
                  <a:srgbClr val="000000"/>
                </a:solidFill>
                <a:latin typeface="Arial"/>
                <a:ea typeface="DejaVu Sans"/>
              </a:rPr>
              <a:t> and </a:t>
            </a:r>
            <a:r>
              <a:rPr lang="de-DE" sz="1800" b="0" strike="noStrike" spc="-1" dirty="0" err="1">
                <a:solidFill>
                  <a:srgbClr val="000000"/>
                </a:solidFill>
                <a:latin typeface="Arial"/>
                <a:ea typeface="DejaVu Sans"/>
              </a:rPr>
              <a:t>bounding</a:t>
            </a:r>
            <a:r>
              <a:rPr lang="de-DE" sz="1800" b="0" strike="noStrike" spc="-1" dirty="0">
                <a:solidFill>
                  <a:srgbClr val="000000"/>
                </a:solidFill>
                <a:latin typeface="Arial"/>
                <a:ea typeface="DejaVu Sans"/>
              </a:rPr>
              <a:t> box</a:t>
            </a:r>
            <a:endParaRPr lang="en-US" dirty="0"/>
          </a:p>
          <a:p>
            <a:pPr marL="343080" indent="-342720">
              <a:lnSpc>
                <a:spcPct val="100000"/>
              </a:lnSpc>
              <a:buClr>
                <a:srgbClr val="000000"/>
              </a:buClr>
              <a:buFont typeface="Arial"/>
              <a:buChar char="•"/>
            </a:pPr>
            <a:endParaRPr lang="en-US" sz="1800" b="0" strike="noStrike" spc="-1" dirty="0">
              <a:latin typeface="Arial"/>
            </a:endParaRPr>
          </a:p>
          <a:p>
            <a:pPr>
              <a:lnSpc>
                <a:spcPct val="100000"/>
              </a:lnSpc>
            </a:pPr>
            <a:endParaRPr lang="en-US" sz="1800" b="0" strike="noStrike" spc="-1" dirty="0">
              <a:latin typeface="Arial"/>
            </a:endParaRPr>
          </a:p>
        </p:txBody>
      </p:sp>
      <p:sp>
        <p:nvSpPr>
          <p:cNvPr id="169" name="CustomShape 9"/>
          <p:cNvSpPr/>
          <p:nvPr/>
        </p:nvSpPr>
        <p:spPr>
          <a:xfrm>
            <a:off x="7511760" y="3240000"/>
            <a:ext cx="272556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85840" indent="-285480">
              <a:lnSpc>
                <a:spcPct val="100000"/>
              </a:lnSpc>
              <a:buClr>
                <a:srgbClr val="000000"/>
              </a:buClr>
              <a:buFont typeface="Arial"/>
              <a:buChar char="•"/>
            </a:pPr>
            <a:r>
              <a:rPr lang="de-DE" sz="1800" b="0" strike="noStrike" spc="-1">
                <a:solidFill>
                  <a:srgbClr val="000000"/>
                </a:solidFill>
                <a:latin typeface="Arial"/>
                <a:ea typeface="DejaVu Sans"/>
              </a:rPr>
              <a:t>Distribution of the task</a:t>
            </a: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518760" y="2277000"/>
            <a:ext cx="10481040" cy="37551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285840" indent="-285480">
              <a:lnSpc>
                <a:spcPct val="100000"/>
              </a:lnSpc>
              <a:spcBef>
                <a:spcPts val="1417"/>
              </a:spcBef>
              <a:buClr>
                <a:srgbClr val="000000"/>
              </a:buClr>
              <a:buSzPct val="45000"/>
              <a:buFont typeface="Arial"/>
              <a:buChar char="•"/>
            </a:pPr>
            <a:r>
              <a:rPr lang="tr-TR" sz="2400" b="0" strike="noStrike" spc="-1" dirty="0">
                <a:solidFill>
                  <a:srgbClr val="000000"/>
                </a:solidFill>
                <a:latin typeface="Arial"/>
                <a:ea typeface="DejaVu Sans"/>
              </a:rPr>
              <a:t>Download the source</a:t>
            </a:r>
            <a:endParaRPr lang="en-US" sz="2400" b="0" strike="noStrike" spc="-1" dirty="0">
              <a:latin typeface="Arial"/>
            </a:endParaRPr>
          </a:p>
          <a:p>
            <a:pPr marL="285840" indent="-285480">
              <a:lnSpc>
                <a:spcPct val="100000"/>
              </a:lnSpc>
              <a:spcBef>
                <a:spcPts val="1417"/>
              </a:spcBef>
              <a:buClr>
                <a:srgbClr val="000000"/>
              </a:buClr>
              <a:buSzPct val="45000"/>
              <a:buFont typeface="Arial"/>
              <a:buChar char="•"/>
            </a:pPr>
            <a:r>
              <a:rPr lang="tr-TR" sz="2400" b="0" strike="noStrike" spc="-1" dirty="0">
                <a:solidFill>
                  <a:srgbClr val="000000"/>
                </a:solidFill>
                <a:latin typeface="Arial"/>
                <a:ea typeface="DejaVu Sans"/>
              </a:rPr>
              <a:t>Dividing sub files</a:t>
            </a:r>
            <a:endParaRPr lang="en-US" sz="2400" b="0" strike="noStrike" spc="-1" dirty="0">
              <a:latin typeface="Arial"/>
            </a:endParaRPr>
          </a:p>
          <a:p>
            <a:pPr marL="285840" indent="-285480">
              <a:lnSpc>
                <a:spcPct val="100000"/>
              </a:lnSpc>
              <a:spcBef>
                <a:spcPts val="1417"/>
              </a:spcBef>
              <a:buClr>
                <a:srgbClr val="000000"/>
              </a:buClr>
              <a:buSzPct val="45000"/>
              <a:buFont typeface="Arial"/>
              <a:buChar char="•"/>
            </a:pPr>
            <a:r>
              <a:rPr lang="tr-TR" sz="2400" b="0" strike="noStrike" spc="-1" dirty="0">
                <a:solidFill>
                  <a:srgbClr val="000000"/>
                </a:solidFill>
                <a:latin typeface="Arial"/>
                <a:ea typeface="DejaVu Sans"/>
              </a:rPr>
              <a:t>Run the model_300dim.pkl</a:t>
            </a:r>
            <a:r>
              <a:rPr lang="en-US" sz="2400" b="0" strike="noStrike" spc="-1" dirty="0">
                <a:solidFill>
                  <a:srgbClr val="000000"/>
                </a:solidFill>
                <a:latin typeface="Arial"/>
                <a:ea typeface="DejaVu Sans"/>
              </a:rPr>
              <a:t> </a:t>
            </a:r>
            <a:endParaRPr lang="en-US" sz="2400" b="0" strike="noStrike" spc="-1" dirty="0">
              <a:latin typeface="Arial"/>
            </a:endParaRPr>
          </a:p>
          <a:p>
            <a:pPr marL="285840" indent="-285480">
              <a:lnSpc>
                <a:spcPct val="100000"/>
              </a:lnSpc>
              <a:spcBef>
                <a:spcPts val="1417"/>
              </a:spcBef>
              <a:buClr>
                <a:srgbClr val="000000"/>
              </a:buClr>
              <a:buSzPct val="45000"/>
              <a:buFont typeface="Arial"/>
              <a:buChar char="•"/>
            </a:pPr>
            <a:r>
              <a:rPr lang="tr-TR" sz="2400" b="0" strike="noStrike" spc="-1" dirty="0">
                <a:solidFill>
                  <a:srgbClr val="000000"/>
                </a:solidFill>
                <a:latin typeface="Arial"/>
                <a:ea typeface="DejaVu Sans"/>
              </a:rPr>
              <a:t>Obtain csv file with vectors</a:t>
            </a:r>
            <a:endParaRPr lang="en-US" sz="2400" b="0" strike="noStrike" spc="-1" dirty="0">
              <a:latin typeface="Arial"/>
            </a:endParaRPr>
          </a:p>
        </p:txBody>
      </p:sp>
      <p:sp>
        <p:nvSpPr>
          <p:cNvPr id="171" name="CustomShape 2"/>
          <p:cNvSpPr/>
          <p:nvPr/>
        </p:nvSpPr>
        <p:spPr>
          <a:xfrm>
            <a:off x="5943600" y="2277000"/>
            <a:ext cx="5056200" cy="3755160"/>
          </a:xfrm>
          <a:prstGeom prst="rect">
            <a:avLst/>
          </a:prstGeom>
          <a:noFill/>
          <a:ln>
            <a:noFill/>
          </a:ln>
        </p:spPr>
        <p:style>
          <a:lnRef idx="0">
            <a:scrgbClr r="0" g="0" b="0"/>
          </a:lnRef>
          <a:fillRef idx="0">
            <a:scrgbClr r="0" g="0" b="0"/>
          </a:fillRef>
          <a:effectRef idx="0">
            <a:scrgbClr r="0" g="0" b="0"/>
          </a:effectRef>
          <a:fontRef idx="minor"/>
        </p:style>
      </p:sp>
      <p:sp>
        <p:nvSpPr>
          <p:cNvPr id="172" name="CustomShape 3"/>
          <p:cNvSpPr/>
          <p:nvPr/>
        </p:nvSpPr>
        <p:spPr>
          <a:xfrm>
            <a:off x="457200" y="822960"/>
            <a:ext cx="10364760" cy="107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tr-TR" sz="2400" b="1" strike="noStrike" spc="-1">
                <a:solidFill>
                  <a:srgbClr val="000000"/>
                </a:solidFill>
                <a:latin typeface="Arial"/>
                <a:ea typeface="DejaVu Sans"/>
              </a:rPr>
              <a:t>Task 1 - </a:t>
            </a:r>
            <a:r>
              <a:rPr lang="de-DE" sz="2400" b="1" strike="noStrike" spc="-1">
                <a:solidFill>
                  <a:srgbClr val="000000"/>
                </a:solidFill>
                <a:latin typeface="Arial"/>
                <a:ea typeface="DejaVu Sans"/>
              </a:rPr>
              <a:t>Embed</a:t>
            </a:r>
            <a:r>
              <a:rPr lang="tr-TR" sz="2400" b="1" strike="noStrike" spc="-1">
                <a:solidFill>
                  <a:srgbClr val="000000"/>
                </a:solidFill>
                <a:latin typeface="Arial"/>
                <a:ea typeface="DejaVu Sans"/>
              </a:rPr>
              <a:t>ding </a:t>
            </a:r>
            <a:r>
              <a:rPr lang="de-DE" sz="2400" b="1" strike="noStrike" spc="-1">
                <a:solidFill>
                  <a:srgbClr val="000000"/>
                </a:solidFill>
                <a:latin typeface="Arial"/>
                <a:ea typeface="DejaVu Sans"/>
              </a:rPr>
              <a:t>compounds</a:t>
            </a:r>
            <a:endParaRPr lang="en-US" sz="24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518760" y="2277000"/>
            <a:ext cx="5056200" cy="3755160"/>
          </a:xfrm>
          <a:prstGeom prst="rect">
            <a:avLst/>
          </a:prstGeom>
          <a:noFill/>
          <a:ln>
            <a:noFill/>
          </a:ln>
        </p:spPr>
        <p:style>
          <a:lnRef idx="0">
            <a:scrgbClr r="0" g="0" b="0"/>
          </a:lnRef>
          <a:fillRef idx="0">
            <a:scrgbClr r="0" g="0" b="0"/>
          </a:fillRef>
          <a:effectRef idx="0">
            <a:scrgbClr r="0" g="0" b="0"/>
          </a:effectRef>
          <a:fontRef idx="minor"/>
        </p:style>
      </p:sp>
      <p:sp>
        <p:nvSpPr>
          <p:cNvPr id="174" name="CustomShape 2"/>
          <p:cNvSpPr/>
          <p:nvPr/>
        </p:nvSpPr>
        <p:spPr>
          <a:xfrm>
            <a:off x="457200" y="822960"/>
            <a:ext cx="10364760" cy="107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tr-TR" sz="2400" b="1" strike="noStrike" spc="-1">
                <a:solidFill>
                  <a:srgbClr val="000000"/>
                </a:solidFill>
                <a:latin typeface="Arial"/>
                <a:ea typeface="DejaVu Sans"/>
              </a:rPr>
              <a:t>Task 2 - </a:t>
            </a:r>
            <a:r>
              <a:rPr lang="en-US" sz="2400" b="1" strike="noStrike" spc="-1">
                <a:solidFill>
                  <a:srgbClr val="000000"/>
                </a:solidFill>
                <a:latin typeface="Arial"/>
                <a:ea typeface="DejaVu Sans"/>
              </a:rPr>
              <a:t>Dendrogram from hierarchical clustering</a:t>
            </a:r>
            <a:endParaRPr lang="en-US" sz="2400" b="0" strike="noStrike" spc="-1">
              <a:latin typeface="Arial"/>
            </a:endParaRPr>
          </a:p>
        </p:txBody>
      </p:sp>
      <p:sp>
        <p:nvSpPr>
          <p:cNvPr id="4" name="CustomShape 2">
            <a:extLst>
              <a:ext uri="{FF2B5EF4-FFF2-40B4-BE49-F238E27FC236}">
                <a16:creationId xmlns:a16="http://schemas.microsoft.com/office/drawing/2014/main" id="{18C4ECD7-AC08-42F4-AB6E-6E0B3A2E2825}"/>
              </a:ext>
            </a:extLst>
          </p:cNvPr>
          <p:cNvSpPr/>
          <p:nvPr/>
        </p:nvSpPr>
        <p:spPr>
          <a:xfrm>
            <a:off x="518760" y="2277000"/>
            <a:ext cx="5056560" cy="3755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285750" indent="-285750">
              <a:lnSpc>
                <a:spcPct val="100000"/>
              </a:lnSpc>
              <a:spcBef>
                <a:spcPts val="1417"/>
              </a:spcBef>
              <a:buClr>
                <a:srgbClr val="000000"/>
              </a:buClr>
              <a:buSzPct val="45000"/>
              <a:buFont typeface="Arial" panose="020B0604020202020204" pitchFamily="34" charset="0"/>
              <a:buChar char="•"/>
            </a:pPr>
            <a:endParaRPr lang="en-US" sz="2400" dirty="0"/>
          </a:p>
        </p:txBody>
      </p:sp>
      <p:sp>
        <p:nvSpPr>
          <p:cNvPr id="5" name="CustomShape 1">
            <a:extLst>
              <a:ext uri="{FF2B5EF4-FFF2-40B4-BE49-F238E27FC236}">
                <a16:creationId xmlns:a16="http://schemas.microsoft.com/office/drawing/2014/main" id="{BCB437A2-4AE1-404F-9DA9-B862926A6079}"/>
              </a:ext>
            </a:extLst>
          </p:cNvPr>
          <p:cNvSpPr/>
          <p:nvPr/>
        </p:nvSpPr>
        <p:spPr>
          <a:xfrm>
            <a:off x="457200" y="822960"/>
            <a:ext cx="10365120" cy="107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r>
              <a:rPr lang="tr-TR" sz="2400" b="1" dirty="0"/>
              <a:t>Task 2 - </a:t>
            </a:r>
            <a:r>
              <a:rPr lang="en-US" sz="2400" b="1" dirty="0"/>
              <a:t>Dendrogram from hierarchical clustering</a:t>
            </a:r>
          </a:p>
        </p:txBody>
      </p:sp>
      <p:sp>
        <p:nvSpPr>
          <p:cNvPr id="6" name="CustomShape 2">
            <a:extLst>
              <a:ext uri="{FF2B5EF4-FFF2-40B4-BE49-F238E27FC236}">
                <a16:creationId xmlns:a16="http://schemas.microsoft.com/office/drawing/2014/main" id="{97545E09-3D1B-4365-8561-36708BB12D99}"/>
              </a:ext>
            </a:extLst>
          </p:cNvPr>
          <p:cNvSpPr/>
          <p:nvPr/>
        </p:nvSpPr>
        <p:spPr>
          <a:xfrm>
            <a:off x="518760" y="2759528"/>
            <a:ext cx="10481400" cy="3272991"/>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285750" indent="-285750">
              <a:lnSpc>
                <a:spcPct val="100000"/>
              </a:lnSpc>
              <a:spcBef>
                <a:spcPts val="1417"/>
              </a:spcBef>
              <a:buClr>
                <a:srgbClr val="000000"/>
              </a:buClr>
              <a:buSzPct val="45000"/>
              <a:buFont typeface="Arial" panose="020B0604020202020204" pitchFamily="34" charset="0"/>
              <a:buChar char="•"/>
            </a:pPr>
            <a:r>
              <a:rPr lang="en-US" sz="2400" dirty="0"/>
              <a:t>Cluster the dataset </a:t>
            </a:r>
            <a:endParaRPr lang="tr-TR" sz="2400" dirty="0"/>
          </a:p>
          <a:p>
            <a:pPr marL="285750" indent="-285750">
              <a:lnSpc>
                <a:spcPct val="100000"/>
              </a:lnSpc>
              <a:spcBef>
                <a:spcPts val="1417"/>
              </a:spcBef>
              <a:buClr>
                <a:srgbClr val="000000"/>
              </a:buClr>
              <a:buSzPct val="45000"/>
              <a:buFont typeface="Arial" panose="020B0604020202020204" pitchFamily="34" charset="0"/>
              <a:buChar char="•"/>
            </a:pPr>
            <a:r>
              <a:rPr lang="en-US" sz="2400" dirty="0"/>
              <a:t>Dendrogram represent Hierarchical Clustering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8389440" y="3075480"/>
            <a:ext cx="2978640" cy="107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de-DE" sz="2400" b="1" strike="noStrike" spc="-1">
                <a:solidFill>
                  <a:srgbClr val="000000"/>
                </a:solidFill>
                <a:latin typeface="Arial"/>
                <a:ea typeface="DejaVu Sans"/>
              </a:rPr>
              <a:t>Output of task 2</a:t>
            </a:r>
            <a:endParaRPr lang="en-US" sz="2400" b="0" strike="noStrike" spc="-1">
              <a:latin typeface="Arial"/>
            </a:endParaRPr>
          </a:p>
        </p:txBody>
      </p:sp>
      <p:sp>
        <p:nvSpPr>
          <p:cNvPr id="176" name="CustomShape 2"/>
          <p:cNvSpPr/>
          <p:nvPr/>
        </p:nvSpPr>
        <p:spPr>
          <a:xfrm>
            <a:off x="518760" y="2277000"/>
            <a:ext cx="5056200" cy="3755160"/>
          </a:xfrm>
          <a:prstGeom prst="rect">
            <a:avLst/>
          </a:prstGeom>
          <a:noFill/>
          <a:ln>
            <a:noFill/>
          </a:ln>
        </p:spPr>
        <p:style>
          <a:lnRef idx="0">
            <a:scrgbClr r="0" g="0" b="0"/>
          </a:lnRef>
          <a:fillRef idx="0">
            <a:scrgbClr r="0" g="0" b="0"/>
          </a:fillRef>
          <a:effectRef idx="0">
            <a:scrgbClr r="0" g="0" b="0"/>
          </a:effectRef>
          <a:fontRef idx="minor"/>
        </p:style>
      </p:sp>
      <p:sp>
        <p:nvSpPr>
          <p:cNvPr id="177" name="CustomShape 3"/>
          <p:cNvSpPr/>
          <p:nvPr/>
        </p:nvSpPr>
        <p:spPr>
          <a:xfrm>
            <a:off x="5943600" y="2277000"/>
            <a:ext cx="5056200" cy="3755160"/>
          </a:xfrm>
          <a:prstGeom prst="rect">
            <a:avLst/>
          </a:prstGeom>
          <a:noFill/>
          <a:ln>
            <a:noFill/>
          </a:ln>
        </p:spPr>
        <p:style>
          <a:lnRef idx="0">
            <a:scrgbClr r="0" g="0" b="0"/>
          </a:lnRef>
          <a:fillRef idx="0">
            <a:scrgbClr r="0" g="0" b="0"/>
          </a:fillRef>
          <a:effectRef idx="0">
            <a:scrgbClr r="0" g="0" b="0"/>
          </a:effectRef>
          <a:fontRef idx="minor"/>
        </p:style>
      </p:sp>
      <p:sp>
        <p:nvSpPr>
          <p:cNvPr id="178" name="CustomShape 4"/>
          <p:cNvSpPr/>
          <p:nvPr/>
        </p:nvSpPr>
        <p:spPr>
          <a:xfrm>
            <a:off x="3210120" y="5383080"/>
            <a:ext cx="288360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tr-TR" sz="1200" b="0" strike="noStrike" spc="-1">
                <a:solidFill>
                  <a:srgbClr val="000000"/>
                </a:solidFill>
                <a:latin typeface="Arial"/>
                <a:ea typeface="DejaVu Sans"/>
              </a:rPr>
              <a:t>Output of Task 2</a:t>
            </a:r>
            <a:endParaRPr lang="en-US" sz="1200" b="0" strike="noStrike" spc="-1">
              <a:latin typeface="Arial"/>
            </a:endParaRPr>
          </a:p>
        </p:txBody>
      </p:sp>
      <p:pic>
        <p:nvPicPr>
          <p:cNvPr id="179" name="Picture 2"/>
          <p:cNvPicPr/>
          <p:nvPr/>
        </p:nvPicPr>
        <p:blipFill>
          <a:blip r:embed="rId3"/>
          <a:stretch/>
        </p:blipFill>
        <p:spPr>
          <a:xfrm>
            <a:off x="132480" y="754560"/>
            <a:ext cx="7698960" cy="572544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1186</Words>
  <Application>Microsoft Office PowerPoint</Application>
  <PresentationFormat>Benutzerdefiniert</PresentationFormat>
  <Paragraphs>266</Paragraphs>
  <Slides>21</Slides>
  <Notes>19</Notes>
  <HiddenSlides>0</HiddenSlides>
  <MMClips>0</MMClips>
  <ScaleCrop>false</ScaleCrop>
  <HeadingPairs>
    <vt:vector size="6" baseType="variant">
      <vt:variant>
        <vt:lpstr>Verwendete Schriftarten</vt:lpstr>
      </vt:variant>
      <vt:variant>
        <vt:i4>10</vt:i4>
      </vt:variant>
      <vt:variant>
        <vt:lpstr>Design</vt:lpstr>
      </vt:variant>
      <vt:variant>
        <vt:i4>3</vt:i4>
      </vt:variant>
      <vt:variant>
        <vt:lpstr>Folientitel</vt:lpstr>
      </vt:variant>
      <vt:variant>
        <vt:i4>21</vt:i4>
      </vt:variant>
    </vt:vector>
  </HeadingPairs>
  <TitlesOfParts>
    <vt:vector size="34" baseType="lpstr">
      <vt:lpstr>Arial</vt:lpstr>
      <vt:lpstr>Calibri</vt:lpstr>
      <vt:lpstr>Cambria Math</vt:lpstr>
      <vt:lpstr>Candara</vt:lpstr>
      <vt:lpstr>StarSymbol</vt:lpstr>
      <vt:lpstr>Symbol</vt:lpstr>
      <vt:lpstr>Times New Roman</vt:lpstr>
      <vt:lpstr>URW DIN</vt:lpstr>
      <vt:lpstr>Whitney</vt:lpstr>
      <vt:lpstr>Wingdings</vt:lpstr>
      <vt:lpstr>Office Theme</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What we  got and future work</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Muster</dc:title>
  <dc:subject/>
  <dc:creator>Universität Kiel  (CAU)</dc:creator>
  <dc:description/>
  <cp:lastModifiedBy>A. S. M. Mominul Hasan</cp:lastModifiedBy>
  <cp:revision>190</cp:revision>
  <cp:lastPrinted>1601-01-01T00:00:00Z</cp:lastPrinted>
  <dcterms:created xsi:type="dcterms:W3CDTF">2010-06-02T10:39:48Z</dcterms:created>
  <dcterms:modified xsi:type="dcterms:W3CDTF">2021-07-09T22:18:37Z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12</vt:i4>
  </property>
  <property fmtid="{D5CDD505-2E9C-101B-9397-08002B2CF9AE}" pid="8" name="PresentationFormat">
    <vt:lpwstr>Benutzerdefiniert</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