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8B91"/>
    <a:srgbClr val="B2CE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58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7DAFE-FFEB-13E2-C833-C8F348F97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41BA86-7B90-4B75-B269-E5FBBC21D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C7EED-6491-47F3-5DF2-4BFF0A88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5FBB-8F3A-C586-6C02-C267B879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C04BE-EE6D-764F-D9A6-FFEC6E421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59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DE7C5-F3DA-111E-911F-BAB1DF222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60FB3-CE69-A78A-3FB5-CCB00D693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16FC0-99FC-F5CA-1E23-5E2C7D4DE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7481-E307-14E0-7260-F71A31434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31FA4-E25C-06C4-F2FA-27D8A310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0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9D6BFD-A3F3-B143-1018-E6782E8B74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EC1BE-81CD-C892-ACA7-0CDB97FDA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F487A-2D1C-FC8D-344B-A5FB4E8E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FB82-59FA-F2EE-C9B7-EA984CBA4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4E4D8-E9F2-3E23-4E59-01EFD2626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5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D8FA2-C122-34C9-CD06-10A1B636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34982-82F3-3599-7835-62E45D342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05E97-7380-990D-D832-7C8CC32C5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22649-CB4A-7FBD-4514-56E064A63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C657A-E720-0E0C-9DF2-3488DAC98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41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EC9B-F14B-00A3-2029-7068BB618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9DA2D-C6D2-0BD8-7ACA-84B275AAE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87637-4524-90C3-A513-83276693B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524BA-1E2D-3B8F-42F4-45F0A9C5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3A36D-E7B6-0908-A50D-7CC824909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5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D8FD1-AA5A-C8AD-69B4-BBB4DCFE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51366-6FF2-7E32-B7DB-CA5379949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D8B87-CF9F-7B48-A7A7-39F74AF96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94348-A2ED-597A-EEFB-EEDB3DA5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85B40-033C-2CB9-538A-36074F692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918FF-1F48-3B7B-5CDB-D68E2C2C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7E9D-71C5-31F2-BC7B-8E9DA1EC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0BD53-C777-1F2D-7D99-6ADEFB3B2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E8660B-33DB-B309-DAA2-E8FF2253D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CA30E-AB16-3477-6BCF-B7369C25E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6BA9FC-6AB8-7D68-4A0A-A7F1BC9AB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D7A4A-583A-8DD8-8E45-7D45798A9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D62D33-4169-1365-ED9D-D9189836A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F52C3-DF82-8F98-FA9D-9DF13238E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4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9C4C0-68FD-6B67-923A-AC03D4E3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19A24B-54AA-FEED-EDD2-45A31D64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FA948-C7D2-1F1B-C57E-924C2371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4961EA-FBD0-EB9C-F9E8-829B0AF1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9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2952F9-2BB2-6482-A261-E7504497F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D1F401-D75B-679D-E1B7-C225C1557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FEB83-24E4-01BE-F0A3-14757C6B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4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D1A6E-2164-AADE-89CD-0726B2696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DCBD-9960-DBB6-B946-C0E80AB2F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19096-B664-D79B-C000-00A44DFCB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274A4-ACB3-F5B3-C7CE-121DB6C5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D4A27-56D2-0E51-DAC0-D6E42FC4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6ADE4F-0083-DA0B-0B5C-C98D9495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39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89F0-74F4-09E9-1A15-449984706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0CEE46-6B0F-9B33-2571-83AD350A1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0EADD-BCE6-62B2-C9D5-131AE0B6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BBF75-9163-53E4-6B40-D72921268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E73EA-1D1F-731E-A9D8-84FFD04ED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12110-F69F-7A9C-97EB-347BAE184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9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84FCC-8046-773D-986D-E20BA9AD5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28687-2064-79B8-6814-8A5D8173D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F6E38-9C19-5B6F-093F-6336E4AEC5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B9B10-DD6A-4A61-BD81-A08AC2F071D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418F5-E51F-D345-686A-8FDBE2E999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CDC88-C0B6-C5AD-BAD2-40ABFE68A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769CBB-A97F-4566-AD39-A2208FB22A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47F0DF9-306C-3530-D6F4-A38F992F17E5}"/>
              </a:ext>
            </a:extLst>
          </p:cNvPr>
          <p:cNvSpPr/>
          <p:nvPr/>
        </p:nvSpPr>
        <p:spPr>
          <a:xfrm>
            <a:off x="5591016" y="1011676"/>
            <a:ext cx="5486400" cy="4601182"/>
          </a:xfrm>
          <a:prstGeom prst="roundRect">
            <a:avLst>
              <a:gd name="adj" fmla="val 54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 of a electrolyte device&#10;&#10;AI-generated content may be incorrect.">
            <a:extLst>
              <a:ext uri="{FF2B5EF4-FFF2-40B4-BE49-F238E27FC236}">
                <a16:creationId xmlns:a16="http://schemas.microsoft.com/office/drawing/2014/main" id="{A547D7FF-8349-94BA-6A4D-00A1BFF0A2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81" y="1230764"/>
            <a:ext cx="4982270" cy="416300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226DB4-6B10-1312-5098-8A4BF6C7C21B}"/>
              </a:ext>
            </a:extLst>
          </p:cNvPr>
          <p:cNvSpPr/>
          <p:nvPr/>
        </p:nvSpPr>
        <p:spPr>
          <a:xfrm>
            <a:off x="2110135" y="1011676"/>
            <a:ext cx="3228816" cy="4601182"/>
          </a:xfrm>
          <a:prstGeom prst="roundRect">
            <a:avLst>
              <a:gd name="adj" fmla="val 54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04EA93-ACE5-3CA2-3952-CD90CD849F22}"/>
              </a:ext>
            </a:extLst>
          </p:cNvPr>
          <p:cNvSpPr txBox="1"/>
          <p:nvPr/>
        </p:nvSpPr>
        <p:spPr>
          <a:xfrm>
            <a:off x="2505075" y="1628775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Electrode Setup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4120F8-A25D-D7B1-A14E-F4B0B67D34CD}"/>
              </a:ext>
            </a:extLst>
          </p:cNvPr>
          <p:cNvSpPr txBox="1"/>
          <p:nvPr/>
        </p:nvSpPr>
        <p:spPr>
          <a:xfrm>
            <a:off x="2505075" y="2615206"/>
            <a:ext cx="224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Lorem ipsum</a:t>
            </a:r>
          </a:p>
        </p:txBody>
      </p:sp>
    </p:spTree>
    <p:extLst>
      <p:ext uri="{BB962C8B-B14F-4D97-AF65-F5344CB8AC3E}">
        <p14:creationId xmlns:p14="http://schemas.microsoft.com/office/powerpoint/2010/main" val="2491730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C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F2278C-15E5-986D-A9BA-CBF9210DC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F71BCFD-58E6-9D53-3593-FF3A2E82B5D8}"/>
              </a:ext>
            </a:extLst>
          </p:cNvPr>
          <p:cNvSpPr/>
          <p:nvPr/>
        </p:nvSpPr>
        <p:spPr>
          <a:xfrm>
            <a:off x="1247775" y="1011676"/>
            <a:ext cx="9829641" cy="4601182"/>
          </a:xfrm>
          <a:prstGeom prst="roundRect">
            <a:avLst>
              <a:gd name="adj" fmla="val 5488"/>
            </a:avLst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 of a electrolyte device&#10;&#10;AI-generated content may be incorrect.">
            <a:extLst>
              <a:ext uri="{FF2B5EF4-FFF2-40B4-BE49-F238E27FC236}">
                <a16:creationId xmlns:a16="http://schemas.microsoft.com/office/drawing/2014/main" id="{62C8B58F-CB3D-7205-B8A0-1C03B4DAA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81" y="1230764"/>
            <a:ext cx="4982270" cy="41630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83293C-9DDF-1A38-FC6F-371B47678ADD}"/>
              </a:ext>
            </a:extLst>
          </p:cNvPr>
          <p:cNvSpPr txBox="1"/>
          <p:nvPr/>
        </p:nvSpPr>
        <p:spPr>
          <a:xfrm>
            <a:off x="1960579" y="1531662"/>
            <a:ext cx="3630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nknut Antiqua" panose="00000500000000000000" pitchFamily="2" charset="0"/>
                <a:ea typeface="Linux Libertine Capitals" panose="02000503000000000000" pitchFamily="2" charset="0"/>
                <a:cs typeface="Inknut Antiqua" panose="00000500000000000000" pitchFamily="2" charset="0"/>
              </a:rPr>
              <a:t>3 Electrode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EEAAA4-6E19-5B7B-A2CC-265E61B05DCB}"/>
              </a:ext>
            </a:extLst>
          </p:cNvPr>
          <p:cNvSpPr txBox="1"/>
          <p:nvPr/>
        </p:nvSpPr>
        <p:spPr>
          <a:xfrm>
            <a:off x="1960579" y="2591259"/>
            <a:ext cx="36304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0" i="0" dirty="0">
                <a:solidFill>
                  <a:srgbClr val="333333"/>
                </a:solidFill>
                <a:effectLst/>
                <a:latin typeface="Assistant" pitchFamily="2" charset="-79"/>
                <a:ea typeface="Roboto" panose="02000000000000000000" pitchFamily="2" charset="0"/>
                <a:cs typeface="Assistant" pitchFamily="2" charset="-79"/>
              </a:rPr>
              <a:t>This setup has become the gold standard for accurate electrochemical measurements. This arrangement allows precise control of the potential at the working electrode while accurately measuring the resulting current. </a:t>
            </a:r>
            <a:r>
              <a:rPr lang="en-US" sz="1200" b="0" i="0" dirty="0">
                <a:solidFill>
                  <a:srgbClr val="333333"/>
                </a:solidFill>
                <a:effectLst/>
                <a:latin typeface="Assistant" pitchFamily="2" charset="-79"/>
                <a:cs typeface="Assistant" pitchFamily="2" charset="-79"/>
              </a:rPr>
              <a:t>The separation of potential control and current measurement functions is what makes this system so powerful for investigating catalytic processes, reaction mechanisms, and material properties.</a:t>
            </a:r>
            <a:endParaRPr lang="en-US" sz="1200" dirty="0">
              <a:latin typeface="Assistant" pitchFamily="2" charset="-79"/>
              <a:ea typeface="Roboto" panose="02000000000000000000" pitchFamily="2" charset="0"/>
              <a:cs typeface="Assistant" pitchFamily="2" charset="-79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D5C1AA-C54A-C5BD-501F-B4E9AE833E35}"/>
              </a:ext>
            </a:extLst>
          </p:cNvPr>
          <p:cNvCxnSpPr>
            <a:cxnSpLocks/>
          </p:cNvCxnSpPr>
          <p:nvPr/>
        </p:nvCxnSpPr>
        <p:spPr>
          <a:xfrm>
            <a:off x="1960579" y="2362659"/>
            <a:ext cx="36304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261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EEFFB8-0FDC-6440-FD33-094CA8FB7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1152525"/>
            <a:ext cx="10801350" cy="455295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A37C59-CEF9-17B6-3799-98D8E7C5EC6B}"/>
              </a:ext>
            </a:extLst>
          </p:cNvPr>
          <p:cNvSpPr/>
          <p:nvPr/>
        </p:nvSpPr>
        <p:spPr>
          <a:xfrm>
            <a:off x="5324475" y="4305299"/>
            <a:ext cx="1066800" cy="333375"/>
          </a:xfrm>
          <a:prstGeom prst="roundRect">
            <a:avLst>
              <a:gd name="adj" fmla="val 28096"/>
            </a:avLst>
          </a:prstGeom>
          <a:solidFill>
            <a:srgbClr val="838B9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3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71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Assistant</vt:lpstr>
      <vt:lpstr>Inknut Antiqua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Muza</dc:creator>
  <cp:lastModifiedBy>Gabriele Muza</cp:lastModifiedBy>
  <cp:revision>5</cp:revision>
  <dcterms:created xsi:type="dcterms:W3CDTF">2025-05-20T09:36:13Z</dcterms:created>
  <dcterms:modified xsi:type="dcterms:W3CDTF">2025-05-21T19:18:14Z</dcterms:modified>
</cp:coreProperties>
</file>