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A"/>
    <a:srgbClr val="838B91"/>
    <a:srgbClr val="B2C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AFE-FFEB-13E2-C833-C8F348F9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A86-7B90-4B75-B269-E5FBBC21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EED-6491-47F3-5DF2-4BFF0A8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5FBB-8F3A-C586-6C02-C267B87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4BE-EE6D-764F-D9A6-FFEC6E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C5-F3DA-111E-911F-BAB1DF2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0FB3-CE69-A78A-3FB5-CCB00D69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FC0-99FC-F5CA-1E23-5E2C7D4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481-E307-14E0-7260-F71A3143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1FA4-E25C-06C4-F2FA-27D8A3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D6BFD-A3F3-B143-1018-E6782E8B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C1BE-81CD-C892-ACA7-0CDB97FD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487A-2D1C-FC8D-344B-A5FB4E8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B82-59FA-F2EE-C9B7-EA984CB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E4D8-E9F2-3E23-4E59-01EFD26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FA2-C122-34C9-CD06-10A1B63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982-82F3-3599-7835-62E45D3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E97-7380-990D-D832-7C8CC3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2649-CB4A-7FBD-4514-56E064A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7A-E720-0E0C-9DF2-3488DAC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C9B-F14B-00A3-2029-7068BB6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A2D-C6D2-0BD8-7ACA-84B275A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7637-4524-90C3-A513-832766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24BA-1E2D-3B8F-42F4-45F0A9C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A36D-E7B6-0908-A50D-7CC82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FD1-AA5A-C8AD-69B4-BBB4DCF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366-6FF2-7E32-B7DB-CA537994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B87-CF9F-7B48-A7A7-39F74AF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4348-A2ED-597A-EEFB-EEDB3DA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5B40-033C-2CB9-538A-36074F6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18FF-1F48-3B7B-5CDB-D68E2C2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7E9D-71C5-31F2-BC7B-8E9DA1EC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BD53-C777-1F2D-7D99-6ADEFB3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660B-33DB-B309-DAA2-E8FF2253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A30E-AB16-3477-6BCF-B7369C25E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A9FC-6AB8-7D68-4A0A-A7F1BC9A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A4A-583A-8DD8-8E45-7D45798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2D33-4169-1365-ED9D-D918983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52C3-DF82-8F98-FA9D-9DF1323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4C0-68FD-6B67-923A-AC03D4E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A24B-54AA-FEED-EDD2-45A31D6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948-C7D2-1F1B-C57E-924C2371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61EA-FBD0-EB9C-F9E8-829B0AF1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52F9-2BB2-6482-A261-E750449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F401-D75B-679D-E1B7-C225C15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EB83-24E4-01BE-F0A3-14757C6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A6E-2164-AADE-89CD-0726B26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DCBD-9960-DBB6-B946-C0E80AB2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9096-B664-D79B-C000-00A44DFC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74A4-ACB3-F5B3-C7CE-121DB6C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4A27-56D2-0E51-DAC0-D6E42FC4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DE4F-0083-DA0B-0B5C-C98D949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89F0-74F4-09E9-1A15-449984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EE46-6B0F-9B33-2571-83AD350A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EADD-BCE6-62B2-C9D5-131AE0B6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BF75-9163-53E4-6B40-D72921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73EA-1D1F-731E-A9D8-84FFD0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110-F69F-7A9C-97EB-347BAE1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FCC-8046-773D-986D-E20BA9AD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8687-2064-79B8-6814-8A5D817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6E38-9C19-5B6F-093F-6336E4AE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9B10-DD6A-4A61-BD81-A08AC2F071D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8F5-E51F-D345-686A-8FDBE2E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C88-C0B6-C5AD-BAD2-40ABFE68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F0DF9-306C-3530-D6F4-A38F992F17E5}"/>
              </a:ext>
            </a:extLst>
          </p:cNvPr>
          <p:cNvSpPr/>
          <p:nvPr/>
        </p:nvSpPr>
        <p:spPr>
          <a:xfrm>
            <a:off x="5591016" y="1011676"/>
            <a:ext cx="5486400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A547D7FF-8349-94BA-6A4D-00A1BFF0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26DB4-6B10-1312-5098-8A4BF6C7C21B}"/>
              </a:ext>
            </a:extLst>
          </p:cNvPr>
          <p:cNvSpPr/>
          <p:nvPr/>
        </p:nvSpPr>
        <p:spPr>
          <a:xfrm>
            <a:off x="2110135" y="1011676"/>
            <a:ext cx="3228816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4EA93-ACE5-3CA2-3952-CD90CD849F22}"/>
              </a:ext>
            </a:extLst>
          </p:cNvPr>
          <p:cNvSpPr txBox="1"/>
          <p:nvPr/>
        </p:nvSpPr>
        <p:spPr>
          <a:xfrm>
            <a:off x="2505075" y="16287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Electrode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120F8-A25D-D7B1-A14E-F4B0B67D34CD}"/>
              </a:ext>
            </a:extLst>
          </p:cNvPr>
          <p:cNvSpPr txBox="1"/>
          <p:nvPr/>
        </p:nvSpPr>
        <p:spPr>
          <a:xfrm>
            <a:off x="2505075" y="261520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17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2278C-15E5-986D-A9BA-CBF9210DC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1BCFD-58E6-9D53-3593-FF3A2E82B5D8}"/>
              </a:ext>
            </a:extLst>
          </p:cNvPr>
          <p:cNvSpPr/>
          <p:nvPr/>
        </p:nvSpPr>
        <p:spPr>
          <a:xfrm>
            <a:off x="1247775" y="1011676"/>
            <a:ext cx="9829641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62C8B58F-CB3D-7205-B8A0-1C03B4DA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293C-9DDF-1A38-FC6F-371B47678ADD}"/>
              </a:ext>
            </a:extLst>
          </p:cNvPr>
          <p:cNvSpPr txBox="1"/>
          <p:nvPr/>
        </p:nvSpPr>
        <p:spPr>
          <a:xfrm>
            <a:off x="1960579" y="1531662"/>
            <a:ext cx="36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nut Antiqua" panose="00000500000000000000" pitchFamily="2" charset="0"/>
                <a:ea typeface="Linux Libertine Capitals" panose="02000503000000000000" pitchFamily="2" charset="0"/>
                <a:cs typeface="Inknut Antiqua" panose="00000500000000000000" pitchFamily="2" charset="0"/>
              </a:rPr>
              <a:t>3 Electrode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AAA4-6E19-5B7B-A2CC-265E61B05DCB}"/>
              </a:ext>
            </a:extLst>
          </p:cNvPr>
          <p:cNvSpPr txBox="1"/>
          <p:nvPr/>
        </p:nvSpPr>
        <p:spPr>
          <a:xfrm>
            <a:off x="1960579" y="2591259"/>
            <a:ext cx="363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ea typeface="Roboto" panose="02000000000000000000" pitchFamily="2" charset="0"/>
                <a:cs typeface="Assistant" pitchFamily="2" charset="-79"/>
              </a:rPr>
              <a:t>This setup has become the gold standard for accurate electrochemical measurements. This arrangement allows precise control of the potential at the working electrode while accurately measuring the resulting current.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cs typeface="Assistant" pitchFamily="2" charset="-79"/>
              </a:rPr>
              <a:t>The separation of potential control and current measurement functions is what makes this system so powerful for investigating catalytic processes, reaction mechanisms, and material properties.</a:t>
            </a:r>
            <a:endParaRPr lang="en-US" sz="1200" dirty="0">
              <a:latin typeface="Assistant" pitchFamily="2" charset="-79"/>
              <a:ea typeface="Roboto" panose="02000000000000000000" pitchFamily="2" charset="0"/>
              <a:cs typeface="Assistant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5C1AA-C54A-C5BD-501F-B4E9AE833E35}"/>
              </a:ext>
            </a:extLst>
          </p:cNvPr>
          <p:cNvCxnSpPr>
            <a:cxnSpLocks/>
          </p:cNvCxnSpPr>
          <p:nvPr/>
        </p:nvCxnSpPr>
        <p:spPr>
          <a:xfrm>
            <a:off x="1960579" y="2362659"/>
            <a:ext cx="3630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EFFB8-0FDC-6440-FD33-094CA8FB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52525"/>
            <a:ext cx="10801350" cy="4552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37C59-CEF9-17B6-3799-98D8E7C5EC6B}"/>
              </a:ext>
            </a:extLst>
          </p:cNvPr>
          <p:cNvSpPr/>
          <p:nvPr/>
        </p:nvSpPr>
        <p:spPr>
          <a:xfrm>
            <a:off x="5324475" y="4305299"/>
            <a:ext cx="1066800" cy="333375"/>
          </a:xfrm>
          <a:prstGeom prst="roundRect">
            <a:avLst>
              <a:gd name="adj" fmla="val 28096"/>
            </a:avLst>
          </a:prstGeom>
          <a:solidFill>
            <a:srgbClr val="838B9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50041A-4090-A847-07B1-C4502C71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919"/>
          <a:stretch/>
        </p:blipFill>
        <p:spPr>
          <a:xfrm>
            <a:off x="0" y="0"/>
            <a:ext cx="121920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50BDB3-5923-1030-8D48-E57B8E6E44F0}"/>
              </a:ext>
            </a:extLst>
          </p:cNvPr>
          <p:cNvSpPr/>
          <p:nvPr/>
        </p:nvSpPr>
        <p:spPr>
          <a:xfrm>
            <a:off x="1" y="6276975"/>
            <a:ext cx="12192000" cy="581025"/>
          </a:xfrm>
          <a:prstGeom prst="rect">
            <a:avLst/>
          </a:prstGeom>
          <a:gradFill flip="none" rotWithShape="1">
            <a:gsLst>
              <a:gs pos="0">
                <a:srgbClr val="29292A"/>
              </a:gs>
              <a:gs pos="100000">
                <a:srgbClr val="29292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0066E-E8A5-F3B0-27DC-34EFE5B3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8" t="19520" r="70019" b="4812"/>
          <a:stretch/>
        </p:blipFill>
        <p:spPr>
          <a:xfrm>
            <a:off x="7053256" y="1719256"/>
            <a:ext cx="3419489" cy="34194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AE46E5-AEE9-49B8-301B-F2DD7D5D3B58}"/>
              </a:ext>
            </a:extLst>
          </p:cNvPr>
          <p:cNvSpPr txBox="1"/>
          <p:nvPr/>
        </p:nvSpPr>
        <p:spPr>
          <a:xfrm>
            <a:off x="1719256" y="2033507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Black" panose="02000000000000000000" pitchFamily="2" charset="0"/>
                <a:ea typeface="Roboto Black" panose="02000000000000000000" pitchFamily="2" charset="0"/>
              </a:rPr>
              <a:t>Breakthrough Haptic Technology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FF44E-C27A-C2E9-B189-8D53D2659A97}"/>
              </a:ext>
            </a:extLst>
          </p:cNvPr>
          <p:cNvSpPr txBox="1"/>
          <p:nvPr/>
        </p:nvSpPr>
        <p:spPr>
          <a:xfrm>
            <a:off x="1719256" y="2561073"/>
            <a:ext cx="5238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This breakthrough transducer integrates human skin as a central mechanical component, creating the first energy-recovering haptic actuator. By leveraging skin's natural elasticity, the device achieves bistable operation with 285% greater energy efficiency than conventional approaches. The electromagnetic mechanism delivers forces up to 1.4 N with displacements exceeding 2 mm, targeting specific mechanoreceptor classes for precise tactile sensations. This bio-integrated approach fundamentally reimagines the interface between technology and human sensory perception.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299108-F72E-45CE-9FFA-8B7D5A9A4F90}"/>
              </a:ext>
            </a:extLst>
          </p:cNvPr>
          <p:cNvCxnSpPr>
            <a:cxnSpLocks/>
          </p:cNvCxnSpPr>
          <p:nvPr/>
        </p:nvCxnSpPr>
        <p:spPr>
          <a:xfrm>
            <a:off x="1804982" y="2448321"/>
            <a:ext cx="4905375" cy="0"/>
          </a:xfrm>
          <a:prstGeom prst="line">
            <a:avLst/>
          </a:prstGeom>
          <a:ln w="63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C54C11-6A62-E1C2-9729-D8CD136CDE4C}"/>
              </a:ext>
            </a:extLst>
          </p:cNvPr>
          <p:cNvSpPr/>
          <p:nvPr/>
        </p:nvSpPr>
        <p:spPr>
          <a:xfrm>
            <a:off x="1804982" y="4529159"/>
            <a:ext cx="1581150" cy="4004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Explore Design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1E79DF1-6242-EC81-71E6-5AF605162875}"/>
              </a:ext>
            </a:extLst>
          </p:cNvPr>
          <p:cNvSpPr/>
          <p:nvPr/>
        </p:nvSpPr>
        <p:spPr>
          <a:xfrm>
            <a:off x="3929057" y="4529158"/>
            <a:ext cx="1943100" cy="40046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View Applications</a:t>
            </a:r>
          </a:p>
        </p:txBody>
      </p:sp>
    </p:spTree>
    <p:extLst>
      <p:ext uri="{BB962C8B-B14F-4D97-AF65-F5344CB8AC3E}">
        <p14:creationId xmlns:p14="http://schemas.microsoft.com/office/powerpoint/2010/main" val="233713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156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Assistant</vt:lpstr>
      <vt:lpstr>Inknut Antiqua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Muza</dc:creator>
  <cp:lastModifiedBy>Gabriele Muza</cp:lastModifiedBy>
  <cp:revision>7</cp:revision>
  <dcterms:created xsi:type="dcterms:W3CDTF">2025-05-20T09:36:13Z</dcterms:created>
  <dcterms:modified xsi:type="dcterms:W3CDTF">2025-05-24T20:08:52Z</dcterms:modified>
</cp:coreProperties>
</file>