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26" r:id="rId3"/>
    <p:sldId id="427" r:id="rId4"/>
    <p:sldId id="428" r:id="rId5"/>
    <p:sldId id="264" r:id="rId6"/>
    <p:sldId id="257" r:id="rId7"/>
    <p:sldId id="433" r:id="rId8"/>
    <p:sldId id="434" r:id="rId9"/>
    <p:sldId id="281" r:id="rId10"/>
    <p:sldId id="429" r:id="rId11"/>
    <p:sldId id="430" r:id="rId12"/>
    <p:sldId id="431" r:id="rId13"/>
    <p:sldId id="440" r:id="rId14"/>
    <p:sldId id="432" r:id="rId15"/>
    <p:sldId id="437" r:id="rId16"/>
    <p:sldId id="435" r:id="rId17"/>
    <p:sldId id="436" r:id="rId18"/>
    <p:sldId id="438" r:id="rId19"/>
    <p:sldId id="43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4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0035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8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6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35729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29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7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7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42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72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49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57232DB-0A93-4940-BE71-066CDD4C2298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526A8C-4F45-40C5-B41F-DC4FA19FE61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742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82075B-6DDA-43E8-90D3-20EB6FEAC876}"/>
              </a:ext>
            </a:extLst>
          </p:cNvPr>
          <p:cNvSpPr/>
          <p:nvPr/>
        </p:nvSpPr>
        <p:spPr>
          <a:xfrm>
            <a:off x="3909612" y="579792"/>
            <a:ext cx="4062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O’zgaruvchilar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tiplari</a:t>
            </a:r>
            <a:endParaRPr lang="ru-RU" sz="32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68CF38A-D0A2-426B-9A00-8CA2230C2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95146"/>
              </p:ext>
            </p:extLst>
          </p:nvPr>
        </p:nvGraphicFramePr>
        <p:xfrm>
          <a:off x="2362840" y="1358849"/>
          <a:ext cx="7156450" cy="5048253"/>
        </p:xfrm>
        <a:graphic>
          <a:graphicData uri="http://schemas.openxmlformats.org/drawingml/2006/table">
            <a:tbl>
              <a:tblPr/>
              <a:tblGrid>
                <a:gridCol w="2933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Mantiqiy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bitta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simvol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char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uzun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simvol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 int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qisqa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butun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butun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int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uzun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butun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 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haqiqiy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 (long float)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ikkilangan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haqiqiy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0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 double</a:t>
                      </a:r>
                      <a:endParaRPr kumimoji="0" lang="ru-RU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uzun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ikkilangan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haqiqiy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</a:rPr>
                        <a:t>son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2" marR="73027" marT="4887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5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3217B0-A800-4D5A-94C2-D2F6C78D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886" b="27234"/>
          <a:stretch/>
        </p:blipFill>
        <p:spPr>
          <a:xfrm>
            <a:off x="1274294" y="251691"/>
            <a:ext cx="9643411" cy="63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6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809542-7D2B-4254-BB48-2CC014BF5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82" t="39327" r="33030" b="44377"/>
          <a:stretch/>
        </p:blipFill>
        <p:spPr>
          <a:xfrm>
            <a:off x="948440" y="4590472"/>
            <a:ext cx="3937596" cy="19211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F1B33-A297-4BDE-B656-B0C944FAD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06" t="52795" r="24015" b="31986"/>
          <a:stretch/>
        </p:blipFill>
        <p:spPr>
          <a:xfrm>
            <a:off x="7897090" y="4590472"/>
            <a:ext cx="3858018" cy="18472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F07EC-D7BB-4A20-B6F2-5D06B05B4D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212" b="37710"/>
          <a:stretch/>
        </p:blipFill>
        <p:spPr>
          <a:xfrm>
            <a:off x="2309091" y="124690"/>
            <a:ext cx="7777018" cy="427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9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548070F-6638-47CE-B9B3-75E097735841}"/>
              </a:ext>
            </a:extLst>
          </p:cNvPr>
          <p:cNvGrpSpPr>
            <a:grpSpLocks/>
          </p:cNvGrpSpPr>
          <p:nvPr/>
        </p:nvGrpSpPr>
        <p:grpSpPr bwMode="auto">
          <a:xfrm>
            <a:off x="2640617" y="149224"/>
            <a:ext cx="7534665" cy="6328284"/>
            <a:chOff x="1296" y="96"/>
            <a:chExt cx="4529" cy="3471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2290C062-A16B-4A70-9706-FC6276E20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"/>
              <a:ext cx="1296" cy="202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 err="1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boshlandi</a:t>
              </a:r>
              <a:endParaRPr lang="ru-RU" altLang="ru-RU" sz="2400" b="1" dirty="0">
                <a:solidFill>
                  <a:srgbClr val="051BB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B41D93B3-93B7-4983-B4BB-EB080EED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884"/>
              <a:ext cx="2496" cy="288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D=b</a:t>
              </a:r>
              <a:r>
                <a:rPr lang="en-US" b="1" baseline="30000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="1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-4*a*c </a:t>
              </a:r>
              <a:endParaRPr lang="ru-RU" altLang="ru-RU" sz="2400" b="1" dirty="0">
                <a:solidFill>
                  <a:srgbClr val="051BB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A5BD28BC-ECBA-41BA-B0F8-BDDCF88B0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390"/>
              <a:ext cx="888" cy="576"/>
            </a:xfrm>
            <a:prstGeom prst="flowChartDecision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D&lt;0</a:t>
              </a:r>
              <a:endParaRPr lang="ru-RU" altLang="ru-RU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BDB04759-B1CC-4ED7-9E1E-30C8DB3A6D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11" y="1663"/>
              <a:ext cx="753" cy="1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3405C3AC-0D65-41D8-BA9D-36E53B6E9A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252" y="1652"/>
              <a:ext cx="1006" cy="2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9950FAEC-D9EE-43F1-8896-8242DFDFA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" y="2387"/>
              <a:ext cx="1536" cy="232"/>
            </a:xfrm>
            <a:prstGeom prst="flowChartProcess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x1,x2</a:t>
              </a:r>
              <a:endParaRPr lang="ru-RU" altLang="ru-RU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7D4AA13A-84CE-42DE-A2A6-92EAFEAF5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3135"/>
              <a:ext cx="1152" cy="432"/>
            </a:xfrm>
            <a:prstGeom prst="flowChartTerminator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4000" dirty="0" err="1">
                  <a:solidFill>
                    <a:srgbClr val="0033CC"/>
                  </a:solidFill>
                </a:rPr>
                <a:t>tamom</a:t>
              </a:r>
              <a:endParaRPr lang="ru-RU" altLang="ru-RU" sz="4000" dirty="0">
                <a:solidFill>
                  <a:srgbClr val="0033CC"/>
                </a:solidFill>
              </a:endParaRP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0BBADD91-88BF-4E6C-81C1-D341F61CB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4"/>
              <a:ext cx="144" cy="141"/>
            </a:xfrm>
            <a:prstGeom prst="down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C171DFE3-04E0-48BA-B401-D6C5E54D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185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 dirty="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CCD5E07A-EA44-40D4-971D-92DBA91E5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415"/>
              <a:ext cx="528" cy="2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 dirty="0"/>
                <a:t>h</a:t>
              </a:r>
              <a:r>
                <a:rPr lang="ru-RU" altLang="ru-RU" sz="2000" b="1" dirty="0"/>
                <a:t>а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6E3142AD-BC45-48EE-945B-66551A6D5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1382"/>
              <a:ext cx="528" cy="2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 dirty="0" err="1"/>
                <a:t>yoq</a:t>
              </a:r>
              <a:endParaRPr lang="ru-RU" altLang="ru-RU" sz="2000" b="1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99C9F9C1-788F-4BDF-A43D-C3AFE5047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18"/>
              <a:ext cx="192" cy="6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46EF7905-4E91-479D-8088-8989DD0C8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2617"/>
              <a:ext cx="95" cy="18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ED486405-036C-42F0-92B1-E58CBE2D5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67"/>
              <a:ext cx="4512" cy="16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B6D37B95-C6C3-4787-8C68-0BC7F9B63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936"/>
              <a:ext cx="266" cy="195"/>
            </a:xfrm>
            <a:prstGeom prst="downArrow">
              <a:avLst>
                <a:gd name="adj1" fmla="val 50000"/>
                <a:gd name="adj2" fmla="val 33333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 dirty="0"/>
            </a:p>
          </p:txBody>
        </p:sp>
      </p:grpSp>
      <p:sp>
        <p:nvSpPr>
          <p:cNvPr id="18" name="AutoShape 15">
            <a:extLst>
              <a:ext uri="{FF2B5EF4-FFF2-40B4-BE49-F238E27FC236}">
                <a16:creationId xmlns:a16="http://schemas.microsoft.com/office/drawing/2014/main" id="{F3F342DD-84F4-4E8A-9EA4-B6A16F7DB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40" y="861520"/>
            <a:ext cx="2014143" cy="431894"/>
          </a:xfrm>
          <a:prstGeom prst="parallelogram">
            <a:avLst>
              <a:gd name="adj" fmla="val 75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a, b</a:t>
            </a:r>
            <a:r>
              <a:rPr lang="ru-RU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,</a:t>
            </a:r>
            <a:r>
              <a:rPr lang="en-US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 c</a:t>
            </a:r>
            <a:endParaRPr lang="ru-RU" altLang="ru-RU" sz="1600" b="1" dirty="0">
              <a:solidFill>
                <a:srgbClr val="051BBB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id="{EDD148E1-5076-44C1-B89D-A1E627194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512" y="1308454"/>
            <a:ext cx="239565" cy="257069"/>
          </a:xfrm>
          <a:prstGeom prst="downArrow">
            <a:avLst>
              <a:gd name="adj1" fmla="val 50000"/>
              <a:gd name="adj2" fmla="val 33333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7FA07F29-2695-4F43-B888-6F3BF71EA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84" y="3400258"/>
            <a:ext cx="2887700" cy="454834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endParaRPr lang="en-US" altLang="ru-RU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Yechimga</a:t>
            </a:r>
            <a:r>
              <a:rPr lang="en-US" altLang="ru-RU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altLang="ru-RU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0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endParaRPr lang="ru-RU" altLang="ru-RU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ru-RU" altLang="ru-RU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7336446D-3617-4B35-8ABD-E58D35FC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81" y="3429000"/>
            <a:ext cx="1477320" cy="1050156"/>
          </a:xfrm>
          <a:prstGeom prst="flowChartDecision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ru-RU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D==0</a:t>
            </a:r>
            <a:endParaRPr lang="ru-RU" altLang="ru-RU" sz="20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7197B91F-7F6D-491F-AD94-A7B4D647381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087954" y="3916928"/>
            <a:ext cx="1252727" cy="34275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2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3" name="AutoShape 8">
            <a:extLst>
              <a:ext uri="{FF2B5EF4-FFF2-40B4-BE49-F238E27FC236}">
                <a16:creationId xmlns:a16="http://schemas.microsoft.com/office/drawing/2014/main" id="{4987FA1C-CCC6-4411-9BFB-4652A280E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8895" y="4289783"/>
            <a:ext cx="2249055" cy="417271"/>
          </a:xfrm>
          <a:prstGeom prst="flowChartProcess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ru-RU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x=-b/</a:t>
            </a:r>
            <a:r>
              <a:rPr lang="uz-Latn-UZ" altLang="ru-RU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*a*c</a:t>
            </a:r>
            <a:endParaRPr lang="ru-RU" altLang="ru-RU" sz="24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9CF1DBAE-7199-4C02-9795-87D74D17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98" y="3517663"/>
            <a:ext cx="878406" cy="39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b="1" dirty="0"/>
              <a:t>h</a:t>
            </a:r>
            <a:r>
              <a:rPr lang="ru-RU" altLang="ru-RU" sz="2000" b="1" dirty="0"/>
              <a:t>а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26860CCF-CFFE-4948-9043-4648D2EAB63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17660" y="3916928"/>
            <a:ext cx="1477320" cy="39927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25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ru-RU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6EB7A4D5-AA48-44CD-8479-1B23F694C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0077" y="4687138"/>
            <a:ext cx="158047" cy="3318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7" name="Text Box 13">
            <a:extLst>
              <a:ext uri="{FF2B5EF4-FFF2-40B4-BE49-F238E27FC236}">
                <a16:creationId xmlns:a16="http://schemas.microsoft.com/office/drawing/2014/main" id="{542F4F12-339B-48DA-99AD-C3AC4BD5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127" y="3479609"/>
            <a:ext cx="878407" cy="3992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 b="1" dirty="0" err="1"/>
              <a:t>yoq</a:t>
            </a:r>
            <a:endParaRPr lang="ru-RU" alt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9564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C6E7E33-52EB-4012-A518-0592E946DCEE}"/>
              </a:ext>
            </a:extLst>
          </p:cNvPr>
          <p:cNvSpPr/>
          <p:nvPr/>
        </p:nvSpPr>
        <p:spPr>
          <a:xfrm>
            <a:off x="2050473" y="1819563"/>
            <a:ext cx="7527636" cy="28909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1}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2}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3}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247A8E-146B-47A4-B469-D1B3EB47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76" t="13872" r="12500" b="67722"/>
          <a:stretch/>
        </p:blipFill>
        <p:spPr>
          <a:xfrm>
            <a:off x="8783780" y="2506549"/>
            <a:ext cx="3105085" cy="18449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2874B-A950-407C-A7E9-F6633EF5B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500" t="15893" r="11136" b="66195"/>
          <a:stretch/>
        </p:blipFill>
        <p:spPr>
          <a:xfrm>
            <a:off x="8783781" y="230907"/>
            <a:ext cx="3105086" cy="19119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07C696-AA43-4C73-A46F-C21A443E7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34" t="27744" r="27197" b="54074"/>
          <a:stretch/>
        </p:blipFill>
        <p:spPr>
          <a:xfrm>
            <a:off x="8783780" y="4626415"/>
            <a:ext cx="3105084" cy="18713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E9651A-0CC4-4C8C-844B-85D20B8ED2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52" r="42348" b="8148"/>
          <a:stretch/>
        </p:blipFill>
        <p:spPr>
          <a:xfrm>
            <a:off x="183060" y="109681"/>
            <a:ext cx="8168152" cy="66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1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C5866E-1F18-4ED7-884E-E69FB1BDF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0"/>
          <a:stretch/>
        </p:blipFill>
        <p:spPr>
          <a:xfrm>
            <a:off x="1379284" y="728870"/>
            <a:ext cx="4495328" cy="16962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0D1B00-4E3B-49E5-BA89-7167221F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64" y="2834236"/>
            <a:ext cx="6152548" cy="32948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5726E1-9BE2-4F1C-AE38-47C710DE6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02" y="662650"/>
            <a:ext cx="4741868" cy="169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AE8F59-0B45-4D19-80FF-7FF6378F2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07" b="26956"/>
          <a:stretch/>
        </p:blipFill>
        <p:spPr>
          <a:xfrm>
            <a:off x="1020418" y="304799"/>
            <a:ext cx="6142838" cy="6175514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010FD5B-D0FC-4705-ABB7-FE9F6EBECB42}"/>
              </a:ext>
            </a:extLst>
          </p:cNvPr>
          <p:cNvSpPr/>
          <p:nvPr/>
        </p:nvSpPr>
        <p:spPr>
          <a:xfrm>
            <a:off x="7792278" y="1593573"/>
            <a:ext cx="4161184" cy="36708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dan 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hisoblaydigan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B5BD57-86A7-4D9D-AE85-73C6BF733C16}"/>
              </a:ext>
            </a:extLst>
          </p:cNvPr>
          <p:cNvSpPr/>
          <p:nvPr/>
        </p:nvSpPr>
        <p:spPr>
          <a:xfrm>
            <a:off x="7899532" y="721221"/>
            <a:ext cx="3272050" cy="465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6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= 1+2+3+4+5+…+100</a:t>
            </a:r>
            <a:endParaRPr lang="ru-RU" sz="24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0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861D2C-B076-484F-86E7-F41D88F1E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238" b="28254"/>
          <a:stretch/>
        </p:blipFill>
        <p:spPr>
          <a:xfrm>
            <a:off x="1431235" y="304799"/>
            <a:ext cx="5764696" cy="5664440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C6800B9-377A-43F8-B129-512577500A20}"/>
              </a:ext>
            </a:extLst>
          </p:cNvPr>
          <p:cNvSpPr/>
          <p:nvPr/>
        </p:nvSpPr>
        <p:spPr>
          <a:xfrm>
            <a:off x="7872596" y="1609273"/>
            <a:ext cx="3472070" cy="43599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dan 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kvadratlarini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hisoblaydigan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55AFA6-3395-415F-99BB-A0C7A466ED17}"/>
              </a:ext>
            </a:extLst>
          </p:cNvPr>
          <p:cNvSpPr/>
          <p:nvPr/>
        </p:nvSpPr>
        <p:spPr>
          <a:xfrm>
            <a:off x="7746544" y="739694"/>
            <a:ext cx="3887603" cy="465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6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= 1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+3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+4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+5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+…+100</a:t>
            </a:r>
            <a:r>
              <a:rPr lang="en-US" sz="2400" b="1" baseline="300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24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2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61CEA82E-2EE4-4957-99F2-078B4EC0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45" y="15978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6D87003-EE20-4379-B58B-195C5988B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45261"/>
              </p:ext>
            </p:extLst>
          </p:nvPr>
        </p:nvGraphicFramePr>
        <p:xfrm>
          <a:off x="3205018" y="1154184"/>
          <a:ext cx="2538981" cy="88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3" imgW="1091726" imgH="457002" progId="Equation.DSMT4">
                  <p:embed/>
                </p:oleObj>
              </mc:Choice>
              <mc:Fallback>
                <p:oleObj r:id="rId3" imgW="1091726" imgH="4570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18" y="1154184"/>
                        <a:ext cx="2538981" cy="887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920CFD-9EC2-4E9D-901A-BEEAAEAC65F3}"/>
              </a:ext>
            </a:extLst>
          </p:cNvPr>
          <p:cNvSpPr/>
          <p:nvPr/>
        </p:nvSpPr>
        <p:spPr>
          <a:xfrm>
            <a:off x="2235200" y="1243947"/>
            <a:ext cx="969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y =</a:t>
            </a:r>
            <a:endParaRPr lang="ru-RU" sz="4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76E8FAE-9DC7-4C09-83FB-6493B936FF08}"/>
              </a:ext>
            </a:extLst>
          </p:cNvPr>
          <p:cNvSpPr/>
          <p:nvPr/>
        </p:nvSpPr>
        <p:spPr>
          <a:xfrm>
            <a:off x="2978797" y="265511"/>
            <a:ext cx="7767782" cy="7078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Topshiriqlarni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yig’indini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CA89CB4-59C0-4257-8164-7D18B96E6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763" y="2645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28D0A74-758B-4974-9BB3-AF9395C98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74851"/>
              </p:ext>
            </p:extLst>
          </p:nvPr>
        </p:nvGraphicFramePr>
        <p:xfrm>
          <a:off x="3205018" y="2455965"/>
          <a:ext cx="1487199" cy="91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r:id="rId5" imgW="673100" imgH="431800" progId="Equation.DSMT4">
                  <p:embed/>
                </p:oleObj>
              </mc:Choice>
              <mc:Fallback>
                <p:oleObj r:id="rId5" imgW="673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018" y="2455965"/>
                        <a:ext cx="1487199" cy="916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3531743-7C64-465D-AF29-C6C55C8D3CAB}"/>
              </a:ext>
            </a:extLst>
          </p:cNvPr>
          <p:cNvSpPr/>
          <p:nvPr/>
        </p:nvSpPr>
        <p:spPr>
          <a:xfrm>
            <a:off x="2235199" y="2535412"/>
            <a:ext cx="969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y =</a:t>
            </a:r>
            <a:endParaRPr lang="ru-RU" sz="40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6A9584E-4E95-4B44-92E1-A2123ADA5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218" y="44426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565A8185-F1CB-4BAB-BB08-8638C0082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88217"/>
              </p:ext>
            </p:extLst>
          </p:nvPr>
        </p:nvGraphicFramePr>
        <p:xfrm>
          <a:off x="2235198" y="3901548"/>
          <a:ext cx="1487199" cy="104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7" imgW="609336" imgH="431613" progId="Equation.3">
                  <p:embed/>
                </p:oleObj>
              </mc:Choice>
              <mc:Fallback>
                <p:oleObj r:id="rId7" imgW="60933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98" y="3901548"/>
                        <a:ext cx="1487199" cy="1045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>
            <a:extLst>
              <a:ext uri="{FF2B5EF4-FFF2-40B4-BE49-F238E27FC236}">
                <a16:creationId xmlns:a16="http://schemas.microsoft.com/office/drawing/2014/main" id="{820FECA6-DA24-40D5-99CE-795E116DB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237" y="48314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703C30B-B802-44C5-A894-6D98D15B3C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27910"/>
              </p:ext>
            </p:extLst>
          </p:nvPr>
        </p:nvGraphicFramePr>
        <p:xfrm>
          <a:off x="2235198" y="5193013"/>
          <a:ext cx="1275906" cy="941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9" imgW="571252" imgH="431613" progId="Equation.3">
                  <p:embed/>
                </p:oleObj>
              </mc:Choice>
              <mc:Fallback>
                <p:oleObj r:id="rId9" imgW="571252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198" y="5193013"/>
                        <a:ext cx="1275906" cy="9412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356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AB7F4F1-F79E-47F5-B09D-9177D8FF82E8}"/>
              </a:ext>
            </a:extLst>
          </p:cNvPr>
          <p:cNvSpPr/>
          <p:nvPr/>
        </p:nvSpPr>
        <p:spPr>
          <a:xfrm>
            <a:off x="2553924" y="339402"/>
            <a:ext cx="8077130" cy="7078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Topshiriqlarni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ko’paytmani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8A6E4-DBFA-47B9-B00C-BA1645ED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618" y="25215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BC5CD9-9594-41AF-9E60-8CF84959F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810251"/>
              </p:ext>
            </p:extLst>
          </p:nvPr>
        </p:nvGraphicFramePr>
        <p:xfrm>
          <a:off x="2149216" y="1805091"/>
          <a:ext cx="2239158" cy="106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901309" imgH="431613" progId="Equation.3">
                  <p:embed/>
                </p:oleObj>
              </mc:Choice>
              <mc:Fallback>
                <p:oleObj r:id="rId3" imgW="901309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216" y="1805091"/>
                        <a:ext cx="2239158" cy="10606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5DFB79C-25DB-4415-B19D-CC76D741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151" y="43399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5EF1E10-8830-4271-8BDC-F0BB262FD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56219"/>
              </p:ext>
            </p:extLst>
          </p:nvPr>
        </p:nvGraphicFramePr>
        <p:xfrm>
          <a:off x="2290618" y="3607594"/>
          <a:ext cx="2085095" cy="115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799753" imgH="444307" progId="Equation.3">
                  <p:embed/>
                </p:oleObj>
              </mc:Choice>
              <mc:Fallback>
                <p:oleObj r:id="rId5" imgW="799753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618" y="3607594"/>
                        <a:ext cx="2085095" cy="1152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645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>
            <a:extLst>
              <a:ext uri="{FF2B5EF4-FFF2-40B4-BE49-F238E27FC236}">
                <a16:creationId xmlns:a16="http://schemas.microsoft.com/office/drawing/2014/main" id="{C27ECD55-EAB8-4FC8-B41C-C237BD72D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8313" y="928689"/>
            <a:ext cx="8858250" cy="50895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C++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o’zgaruvchilar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filelarini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kompyuterning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soatidan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graphics.h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C++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imkoniyatlaridan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39" name="Line 2">
            <a:extLst>
              <a:ext uri="{FF2B5EF4-FFF2-40B4-BE49-F238E27FC236}">
                <a16:creationId xmlns:a16="http://schemas.microsoft.com/office/drawing/2014/main" id="{B9D6C1A9-FA1C-48F0-9580-EF76769C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67786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899B9D66-2ED4-484C-9715-0C05B1CAD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71438"/>
            <a:ext cx="8140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Kutubxona</a:t>
            </a:r>
            <a:r>
              <a:rPr lang="en-US" altLang="ru-RU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funksiyalari</a:t>
            </a:r>
            <a:r>
              <a:rPr lang="uz-Cyrl-UZ" altLang="ru-RU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direktivalar</a:t>
            </a:r>
            <a:r>
              <a:rPr lang="uz-Cyrl-UZ" altLang="ru-RU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). </a:t>
            </a:r>
            <a:endParaRPr lang="ru-RU" altLang="ru-RU" sz="3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>
            <a:extLst>
              <a:ext uri="{FF2B5EF4-FFF2-40B4-BE49-F238E27FC236}">
                <a16:creationId xmlns:a16="http://schemas.microsoft.com/office/drawing/2014/main" id="{869567E7-04BE-4131-9FAF-0FF08ED3A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67786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7763" name="Text Box 4">
            <a:extLst>
              <a:ext uri="{FF2B5EF4-FFF2-40B4-BE49-F238E27FC236}">
                <a16:creationId xmlns:a16="http://schemas.microsoft.com/office/drawing/2014/main" id="{1F9729CB-7DF8-44FC-84E7-59B2ED6E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71438"/>
            <a:ext cx="8140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ru-RU" sz="32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altLang="ru-RU" sz="32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32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endParaRPr lang="ru-RU" altLang="ru-RU" sz="3000" b="1" dirty="0">
              <a:solidFill>
                <a:srgbClr val="2F2B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Содержимое 3">
            <a:extLst>
              <a:ext uri="{FF2B5EF4-FFF2-40B4-BE49-F238E27FC236}">
                <a16:creationId xmlns:a16="http://schemas.microsoft.com/office/drawing/2014/main" id="{4BD3809E-8EBB-4944-B65D-324E1D20F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81419"/>
              </p:ext>
            </p:extLst>
          </p:nvPr>
        </p:nvGraphicFramePr>
        <p:xfrm>
          <a:off x="2024063" y="857250"/>
          <a:ext cx="8286750" cy="5669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40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Funktsiya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Yozilishi</a:t>
                      </a:r>
                      <a:endParaRPr lang="ru-RU" sz="26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Garamond" pitchFamily="18" charset="0"/>
                        </a:rPr>
                        <a:t>Funksiya</a:t>
                      </a:r>
                      <a:endParaRPr lang="ru-RU" sz="24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sz="26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>
                          <a:solidFill>
                            <a:srgbClr val="FF0000"/>
                          </a:solidFill>
                        </a:rPr>
                        <a:t>Yozilishi</a:t>
                      </a:r>
                      <a:endParaRPr lang="ru-RU" sz="26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89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sin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sin(x)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1439" marR="91439">
                    <a:blipFill rotWithShape="1">
                      <a:blip r:embed="rId2"/>
                      <a:stretch>
                        <a:fillRect l="-215867" t="-56818" r="-185978" b="-3880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sqrt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 (x);  </a:t>
                      </a: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(x,1/2.)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276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cos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cos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1439" marR="91439">
                    <a:blipFill rotWithShape="1">
                      <a:blip r:embed="rId2"/>
                      <a:stretch>
                        <a:fillRect l="-215867" t="-178065" r="-185978" b="-34064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abs(x);  </a:t>
                      </a: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fabs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54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tg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tan(x)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arctan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atan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 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54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log(x)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91439" marR="91439">
                    <a:blipFill rotWithShape="1">
                      <a:blip r:embed="rId2"/>
                      <a:stretch>
                        <a:fillRect l="-215867" t="-553684" r="-185978" b="-35578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pow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(x, 2/3.)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502"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itchFamily="18" charset="0"/>
                          <a:cs typeface="Times New Roman" pitchFamily="18" charset="0"/>
                        </a:rPr>
                        <a:t>lg</a:t>
                      </a: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log10(x)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log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log(x)/log(2)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502">
                <a:tc>
                  <a:txBody>
                    <a:bodyPr/>
                    <a:lstStyle/>
                    <a:p>
                      <a:r>
                        <a:rPr lang="en-US" sz="3200" b="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 </a:t>
                      </a:r>
                      <a:r>
                        <a:rPr lang="en-US" sz="3200" b="0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endParaRPr lang="ru-RU" sz="3200" b="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pow(</a:t>
                      </a:r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x,n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2800" b="1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 </a:t>
                      </a:r>
                      <a:r>
                        <a:rPr lang="uz-Cyrl-UZ" sz="2800" b="1" kern="1200" baseline="300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х</a:t>
                      </a:r>
                      <a:endParaRPr lang="ru-RU" sz="2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exp(x)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502"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itchFamily="18" charset="0"/>
                          <a:cs typeface="Times New Roman" pitchFamily="18" charset="0"/>
                        </a:rPr>
                        <a:t>arcsin</a:t>
                      </a: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asin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Times New Roman" pitchFamily="18" charset="0"/>
                          <a:cs typeface="Times New Roman" pitchFamily="18" charset="0"/>
                        </a:rPr>
                        <a:t>arccos</a:t>
                      </a:r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endParaRPr lang="ru-RU" sz="3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" pitchFamily="18" charset="0"/>
                          <a:cs typeface="Times New Roman" pitchFamily="18" charset="0"/>
                        </a:rPr>
                        <a:t>acos</a:t>
                      </a:r>
                      <a:r>
                        <a:rPr lang="en-US" sz="2800" b="1" dirty="0">
                          <a:latin typeface="Times New Roman" pitchFamily="18" charset="0"/>
                          <a:cs typeface="Times New Roman" pitchFamily="18" charset="0"/>
                        </a:rPr>
                        <a:t>(x)</a:t>
                      </a:r>
                      <a:endParaRPr lang="ru-RU" sz="2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Line 2">
            <a:extLst>
              <a:ext uri="{FF2B5EF4-FFF2-40B4-BE49-F238E27FC236}">
                <a16:creationId xmlns:a16="http://schemas.microsoft.com/office/drawing/2014/main" id="{58187911-05C1-40E6-A62A-61FC9078C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677863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8787" name="Text Box 4">
            <a:extLst>
              <a:ext uri="{FF2B5EF4-FFF2-40B4-BE49-F238E27FC236}">
                <a16:creationId xmlns:a16="http://schemas.microsoft.com/office/drawing/2014/main" id="{A79E6EFB-DB4C-446C-BFE2-14323A9DC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71439"/>
            <a:ext cx="81407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ru-RU" sz="2800" b="1">
                <a:solidFill>
                  <a:srgbClr val="2F2B20"/>
                </a:solidFill>
                <a:latin typeface="Garamond" panose="02020404030301010803" pitchFamily="18" charset="0"/>
              </a:rPr>
              <a:t>Qo’shimcha standart funktsiyalar</a:t>
            </a:r>
            <a:endParaRPr lang="ru-RU" altLang="ru-RU" sz="2800" b="1">
              <a:solidFill>
                <a:srgbClr val="2F2B20"/>
              </a:solidFill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</a:pPr>
            <a:endParaRPr lang="ru-RU" altLang="ru-RU" sz="3000" b="1">
              <a:solidFill>
                <a:srgbClr val="2F2B20"/>
              </a:solidFill>
              <a:latin typeface="Garamond" panose="02020404030301010803" pitchFamily="18" charset="0"/>
            </a:endParaRPr>
          </a:p>
        </p:txBody>
      </p:sp>
      <p:sp>
        <p:nvSpPr>
          <p:cNvPr id="118788" name="Прямоугольник 6">
            <a:extLst>
              <a:ext uri="{FF2B5EF4-FFF2-40B4-BE49-F238E27FC236}">
                <a16:creationId xmlns:a16="http://schemas.microsoft.com/office/drawing/2014/main" id="{62AF6EE8-C0A1-4C1B-A520-B5AF9D5B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1285874"/>
            <a:ext cx="8868082" cy="447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 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ceil(x)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x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o’zidan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songacha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yaxlitlash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 (12.6) = 13;  ceil (-2.4)= -2;</a:t>
            </a:r>
            <a:b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(x)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x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o’zidan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songacha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yaxlitlash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 (12.1) = 12;  floor (4.8) = 4;  </a:t>
            </a:r>
            <a:b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floor(-12.1) = -13;  floor (15.9)=1</a:t>
            </a:r>
            <a:r>
              <a:rPr lang="ru-RU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x/y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qoldig’ini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kasr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ko’rinishida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RU" sz="2800" b="1" dirty="0" err="1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altLang="ru-RU" sz="2800" b="1" dirty="0">
                <a:solidFill>
                  <a:srgbClr val="2F2B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fmod</a:t>
            </a:r>
            <a:r>
              <a:rPr lang="en-US" alt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(7.3,1.7) = 0.5 </a:t>
            </a:r>
            <a:endParaRPr lang="en-US" altLang="ru-RU" sz="2800" b="1" dirty="0">
              <a:solidFill>
                <a:srgbClr val="2F2B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" name="Group 24">
            <a:extLst>
              <a:ext uri="{FF2B5EF4-FFF2-40B4-BE49-F238E27FC236}">
                <a16:creationId xmlns:a16="http://schemas.microsoft.com/office/drawing/2014/main" id="{39AC5428-FE9A-4C6A-AAE3-D726ACBFFBF3}"/>
              </a:ext>
            </a:extLst>
          </p:cNvPr>
          <p:cNvGrpSpPr>
            <a:grpSpLocks/>
          </p:cNvGrpSpPr>
          <p:nvPr/>
        </p:nvGrpSpPr>
        <p:grpSpPr bwMode="auto">
          <a:xfrm>
            <a:off x="6756399" y="684585"/>
            <a:ext cx="3124200" cy="5105400"/>
            <a:chOff x="2280" y="768"/>
            <a:chExt cx="1200" cy="2496"/>
          </a:xfrm>
        </p:grpSpPr>
        <p:sp>
          <p:nvSpPr>
            <p:cNvPr id="54277" name="AutoShape 14">
              <a:extLst>
                <a:ext uri="{FF2B5EF4-FFF2-40B4-BE49-F238E27FC236}">
                  <a16:creationId xmlns:a16="http://schemas.microsoft.com/office/drawing/2014/main" id="{2322C9FB-7AF1-4BE9-8C3E-E9174CFD5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768"/>
              <a:ext cx="1200" cy="28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 err="1">
                  <a:latin typeface="Times New Roman" panose="02020603050405020304" pitchFamily="18" charset="0"/>
                </a:rPr>
                <a:t>boshlandi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78" name="AutoShape 15">
              <a:extLst>
                <a:ext uri="{FF2B5EF4-FFF2-40B4-BE49-F238E27FC236}">
                  <a16:creationId xmlns:a16="http://schemas.microsoft.com/office/drawing/2014/main" id="{895596F9-396F-4EAA-A973-295F023F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48"/>
              <a:ext cx="1152" cy="384"/>
            </a:xfrm>
            <a:prstGeom prst="parallelogram">
              <a:avLst>
                <a:gd name="adj" fmla="val 7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a, b</a:t>
              </a:r>
            </a:p>
            <a:p>
              <a:pPr algn="ctr" eaLnBrk="1" hangingPunct="1"/>
              <a:r>
                <a:rPr lang="en-US" altLang="ru-RU" sz="2400" b="1" dirty="0" err="1">
                  <a:latin typeface="Times New Roman" panose="02020603050405020304" pitchFamily="18" charset="0"/>
                </a:rPr>
                <a:t>kiriting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79" name="Rectangle 16">
              <a:extLst>
                <a:ext uri="{FF2B5EF4-FFF2-40B4-BE49-F238E27FC236}">
                  <a16:creationId xmlns:a16="http://schemas.microsoft.com/office/drawing/2014/main" id="{9C8D1024-8596-4E2A-A1C7-E78369F19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S=</a:t>
              </a:r>
              <a:r>
                <a:rPr lang="en-US" altLang="ru-RU" sz="2400" b="1" dirty="0" err="1">
                  <a:latin typeface="Times New Roman" panose="02020603050405020304" pitchFamily="18" charset="0"/>
                </a:rPr>
                <a:t>a+b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0" name="AutoShape 17">
              <a:extLst>
                <a:ext uri="{FF2B5EF4-FFF2-40B4-BE49-F238E27FC236}">
                  <a16:creationId xmlns:a16="http://schemas.microsoft.com/office/drawing/2014/main" id="{CDE3D071-EAA7-49E0-8C7C-FC16C7995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1152" cy="384"/>
            </a:xfrm>
            <a:prstGeom prst="parallelogram">
              <a:avLst>
                <a:gd name="adj" fmla="val 7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S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4281" name="AutoShape 18">
              <a:extLst>
                <a:ext uri="{FF2B5EF4-FFF2-40B4-BE49-F238E27FC236}">
                  <a16:creationId xmlns:a16="http://schemas.microsoft.com/office/drawing/2014/main" id="{448DD501-B6A1-430F-A959-29D86D94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976"/>
              <a:ext cx="1200" cy="28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>
                  <a:latin typeface="Times New Roman" panose="02020603050405020304" pitchFamily="18" charset="0"/>
                </a:rPr>
                <a:t>tamom</a:t>
              </a:r>
              <a:r>
                <a:rPr lang="ru-RU" altLang="ru-RU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282" name="Line 19">
              <a:extLst>
                <a:ext uri="{FF2B5EF4-FFF2-40B4-BE49-F238E27FC236}">
                  <a16:creationId xmlns:a16="http://schemas.microsoft.com/office/drawing/2014/main" id="{E061349E-5934-4926-BD16-9D1518E631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56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54283" name="Line 20">
              <a:extLst>
                <a:ext uri="{FF2B5EF4-FFF2-40B4-BE49-F238E27FC236}">
                  <a16:creationId xmlns:a16="http://schemas.microsoft.com/office/drawing/2014/main" id="{E7A15015-3497-41EA-833F-29D9A1A94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54284" name="Line 21">
              <a:extLst>
                <a:ext uri="{FF2B5EF4-FFF2-40B4-BE49-F238E27FC236}">
                  <a16:creationId xmlns:a16="http://schemas.microsoft.com/office/drawing/2014/main" id="{EEEFB5B8-2B77-42D6-829C-8D75310B8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08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54285" name="Line 22">
              <a:extLst>
                <a:ext uri="{FF2B5EF4-FFF2-40B4-BE49-F238E27FC236}">
                  <a16:creationId xmlns:a16="http://schemas.microsoft.com/office/drawing/2014/main" id="{338CED4F-FF6E-44F4-863B-B87C9F569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</p:grpSp>
      <p:sp>
        <p:nvSpPr>
          <p:cNvPr id="54276" name="Text Box 25">
            <a:extLst>
              <a:ext uri="{FF2B5EF4-FFF2-40B4-BE49-F238E27FC236}">
                <a16:creationId xmlns:a16="http://schemas.microsoft.com/office/drawing/2014/main" id="{8A7545BF-5E89-45AD-804D-887BD5031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273" y="330642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altLang="ru-RU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4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endParaRPr lang="ru-RU" altLang="ru-RU" sz="4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C9A416-940B-4AF5-8E9D-F2840BC73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041" b="42451"/>
          <a:stretch/>
        </p:blipFill>
        <p:spPr>
          <a:xfrm>
            <a:off x="737418" y="326731"/>
            <a:ext cx="6125498" cy="62045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91E66F-6A98-4B30-8C1B-0A9BDADC8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8" t="15023" r="73872" b="64619"/>
          <a:stretch/>
        </p:blipFill>
        <p:spPr>
          <a:xfrm>
            <a:off x="6862916" y="0"/>
            <a:ext cx="5033488" cy="3293806"/>
          </a:xfrm>
          <a:prstGeom prst="rect">
            <a:avLst/>
          </a:prstGeom>
        </p:spPr>
      </p:pic>
      <p:grpSp>
        <p:nvGrpSpPr>
          <p:cNvPr id="4" name="Group 24">
            <a:extLst>
              <a:ext uri="{FF2B5EF4-FFF2-40B4-BE49-F238E27FC236}">
                <a16:creationId xmlns:a16="http://schemas.microsoft.com/office/drawing/2014/main" id="{B6E2E3A6-CD8B-454F-A6FC-AF0659EE759E}"/>
              </a:ext>
            </a:extLst>
          </p:cNvPr>
          <p:cNvGrpSpPr>
            <a:grpSpLocks/>
          </p:cNvGrpSpPr>
          <p:nvPr/>
        </p:nvGrpSpPr>
        <p:grpSpPr bwMode="auto">
          <a:xfrm>
            <a:off x="8129238" y="3646447"/>
            <a:ext cx="2286002" cy="2768005"/>
            <a:chOff x="2280" y="768"/>
            <a:chExt cx="1200" cy="2496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2A740A8-E2DD-4C88-B313-7BE87C7EA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768"/>
              <a:ext cx="1200" cy="28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 err="1">
                  <a:latin typeface="Times New Roman" panose="02020603050405020304" pitchFamily="18" charset="0"/>
                </a:rPr>
                <a:t>boshlandi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15">
              <a:extLst>
                <a:ext uri="{FF2B5EF4-FFF2-40B4-BE49-F238E27FC236}">
                  <a16:creationId xmlns:a16="http://schemas.microsoft.com/office/drawing/2014/main" id="{560E0375-B576-4BE4-BD07-74C843A0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48"/>
              <a:ext cx="1152" cy="384"/>
            </a:xfrm>
            <a:prstGeom prst="parallelogram">
              <a:avLst>
                <a:gd name="adj" fmla="val 7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a, b</a:t>
              </a: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2C457A15-263C-44BB-B144-05F9C8F5D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1152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S=</a:t>
              </a:r>
              <a:r>
                <a:rPr lang="en-US" altLang="ru-RU" sz="2400" b="1" dirty="0" err="1">
                  <a:latin typeface="Times New Roman" panose="02020603050405020304" pitchFamily="18" charset="0"/>
                </a:rPr>
                <a:t>a+b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17">
              <a:extLst>
                <a:ext uri="{FF2B5EF4-FFF2-40B4-BE49-F238E27FC236}">
                  <a16:creationId xmlns:a16="http://schemas.microsoft.com/office/drawing/2014/main" id="{B4677B96-BFD9-41FB-9A22-71719148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00"/>
              <a:ext cx="1152" cy="384"/>
            </a:xfrm>
            <a:prstGeom prst="parallelogram">
              <a:avLst>
                <a:gd name="adj" fmla="val 75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 dirty="0">
                  <a:latin typeface="Times New Roman" panose="02020603050405020304" pitchFamily="18" charset="0"/>
                </a:rPr>
                <a:t>S</a:t>
              </a:r>
              <a:endParaRPr lang="ru-RU" altLang="ru-RU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AutoShape 18">
              <a:extLst>
                <a:ext uri="{FF2B5EF4-FFF2-40B4-BE49-F238E27FC236}">
                  <a16:creationId xmlns:a16="http://schemas.microsoft.com/office/drawing/2014/main" id="{8DCC90B9-9487-4A4F-8D4E-ED3094F6E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976"/>
              <a:ext cx="1200" cy="288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b="1">
                  <a:latin typeface="Times New Roman" panose="02020603050405020304" pitchFamily="18" charset="0"/>
                </a:rPr>
                <a:t>tamom</a:t>
              </a:r>
              <a:r>
                <a:rPr lang="ru-RU" altLang="ru-RU" sz="2400" b="1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" name="Line 19">
              <a:extLst>
                <a:ext uri="{FF2B5EF4-FFF2-40B4-BE49-F238E27FC236}">
                  <a16:creationId xmlns:a16="http://schemas.microsoft.com/office/drawing/2014/main" id="{689337BB-A9AD-4087-8F1D-855D79AC1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56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12" name="Line 20">
              <a:extLst>
                <a:ext uri="{FF2B5EF4-FFF2-40B4-BE49-F238E27FC236}">
                  <a16:creationId xmlns:a16="http://schemas.microsoft.com/office/drawing/2014/main" id="{14A2F490-11D2-4D3B-A80D-1F6C7F3EE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32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13" name="Line 21">
              <a:extLst>
                <a:ext uri="{FF2B5EF4-FFF2-40B4-BE49-F238E27FC236}">
                  <a16:creationId xmlns:a16="http://schemas.microsoft.com/office/drawing/2014/main" id="{963184B9-5EF3-44E2-A210-3B97142BB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208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  <p:sp>
          <p:nvSpPr>
            <p:cNvPr id="14" name="Line 22">
              <a:extLst>
                <a:ext uri="{FF2B5EF4-FFF2-40B4-BE49-F238E27FC236}">
                  <a16:creationId xmlns:a16="http://schemas.microsoft.com/office/drawing/2014/main" id="{2C36F228-4B97-42B6-80F7-79B4DB6FD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84"/>
              <a:ext cx="0" cy="19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1693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6741DE-5F30-4986-AF7A-AAC03DEF0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6" y="290945"/>
            <a:ext cx="1956580" cy="90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1163E1C-D792-4512-BA33-A3ABBE863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1546512"/>
            <a:ext cx="1733689" cy="72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4E1A4E-EF29-4218-945C-07D9DC5B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6" y="2733244"/>
            <a:ext cx="2498408" cy="72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FE203DF5-75A5-468F-8D6B-FA7D5916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3919975"/>
            <a:ext cx="2115304" cy="72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E65C3C-667E-4AB2-A221-3B42B6A7B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5106706"/>
            <a:ext cx="2794718" cy="48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DD34CB-C603-4056-9F21-48F282C77DD6}"/>
              </a:ext>
            </a:extLst>
          </p:cNvPr>
          <p:cNvSpPr/>
          <p:nvPr/>
        </p:nvSpPr>
        <p:spPr>
          <a:xfrm>
            <a:off x="7725941" y="1603696"/>
            <a:ext cx="1953768" cy="3503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426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-1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220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= 3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a=0.7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b= 0.05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A0E6E31C-6406-486B-9E03-5C16877D7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841" y="6046075"/>
            <a:ext cx="2788578" cy="62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0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фор1">
            <a:extLst>
              <a:ext uri="{FF2B5EF4-FFF2-40B4-BE49-F238E27FC236}">
                <a16:creationId xmlns:a16="http://schemas.microsoft.com/office/drawing/2014/main" id="{62E83F9D-CDB8-47BD-9A60-57EAB8D1BD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41" y="1748704"/>
            <a:ext cx="3792104" cy="16802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0A68921-73F2-4389-96C7-502FAE0E256B}"/>
              </a:ext>
            </a:extLst>
          </p:cNvPr>
          <p:cNvSpPr/>
          <p:nvPr/>
        </p:nvSpPr>
        <p:spPr>
          <a:xfrm>
            <a:off x="2133600" y="221673"/>
            <a:ext cx="8552873" cy="10437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dasturi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tuzilsin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45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>
            <a:extLst>
              <a:ext uri="{FF2B5EF4-FFF2-40B4-BE49-F238E27FC236}">
                <a16:creationId xmlns:a16="http://schemas.microsoft.com/office/drawing/2014/main" id="{B76E6103-263F-48EA-BBD2-51257C7BECBF}"/>
              </a:ext>
            </a:extLst>
          </p:cNvPr>
          <p:cNvGrpSpPr>
            <a:grpSpLocks/>
          </p:cNvGrpSpPr>
          <p:nvPr/>
        </p:nvGrpSpPr>
        <p:grpSpPr bwMode="auto">
          <a:xfrm>
            <a:off x="3658049" y="278532"/>
            <a:ext cx="6388411" cy="6300936"/>
            <a:chOff x="1296" y="96"/>
            <a:chExt cx="3840" cy="3456"/>
          </a:xfrm>
        </p:grpSpPr>
        <p:sp>
          <p:nvSpPr>
            <p:cNvPr id="58372" name="AutoShape 3">
              <a:extLst>
                <a:ext uri="{FF2B5EF4-FFF2-40B4-BE49-F238E27FC236}">
                  <a16:creationId xmlns:a16="http://schemas.microsoft.com/office/drawing/2014/main" id="{09C5653D-58C6-4FB1-8D38-F4185915F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6"/>
              <a:ext cx="1392" cy="28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3200" dirty="0" err="1">
                  <a:solidFill>
                    <a:srgbClr val="051BBB"/>
                  </a:solidFill>
                </a:rPr>
                <a:t>boshlandi</a:t>
              </a:r>
              <a:endParaRPr lang="ru-RU" altLang="ru-RU" sz="3200" dirty="0">
                <a:solidFill>
                  <a:srgbClr val="051BBB"/>
                </a:solidFill>
              </a:endParaRPr>
            </a:p>
          </p:txBody>
        </p:sp>
        <p:sp>
          <p:nvSpPr>
            <p:cNvPr id="58373" name="AutoShape 4">
              <a:extLst>
                <a:ext uri="{FF2B5EF4-FFF2-40B4-BE49-F238E27FC236}">
                  <a16:creationId xmlns:a16="http://schemas.microsoft.com/office/drawing/2014/main" id="{F7EE037F-869C-4249-9EB1-9F8BF5DB4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026"/>
              <a:ext cx="2496" cy="28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D=b</a:t>
              </a:r>
              <a:r>
                <a:rPr lang="en-US" baseline="30000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solidFill>
                    <a:srgbClr val="051B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-4*a*c </a:t>
              </a:r>
              <a:endParaRPr lang="ru-RU" altLang="ru-RU" sz="2400" dirty="0">
                <a:solidFill>
                  <a:srgbClr val="051BB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74" name="AutoShape 5">
              <a:extLst>
                <a:ext uri="{FF2B5EF4-FFF2-40B4-BE49-F238E27FC236}">
                  <a16:creationId xmlns:a16="http://schemas.microsoft.com/office/drawing/2014/main" id="{54DD4C40-F167-4BB7-9D0B-D53E478BC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1560"/>
              <a:ext cx="888" cy="576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000" b="1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D&gt;0</a:t>
              </a:r>
              <a:endParaRPr lang="ru-RU" altLang="ru-RU" sz="20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75" name="AutoShape 6">
              <a:extLst>
                <a:ext uri="{FF2B5EF4-FFF2-40B4-BE49-F238E27FC236}">
                  <a16:creationId xmlns:a16="http://schemas.microsoft.com/office/drawing/2014/main" id="{8C133CBB-AA27-49D5-8CDF-DF2416DA0A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57" y="1754"/>
              <a:ext cx="912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376" name="AutoShape 7">
              <a:extLst>
                <a:ext uri="{FF2B5EF4-FFF2-40B4-BE49-F238E27FC236}">
                  <a16:creationId xmlns:a16="http://schemas.microsoft.com/office/drawing/2014/main" id="{3A27E1DB-08E6-412D-A69A-67567A6964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3277" y="1758"/>
              <a:ext cx="864" cy="3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2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8377" name="AutoShape 8">
              <a:extLst>
                <a:ext uri="{FF2B5EF4-FFF2-40B4-BE49-F238E27FC236}">
                  <a16:creationId xmlns:a16="http://schemas.microsoft.com/office/drawing/2014/main" id="{05EBC4A6-9406-452F-AEF4-DD5AFF63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99"/>
              <a:ext cx="1824" cy="384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2400" dirty="0" err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Yechimga</a:t>
              </a:r>
              <a:r>
                <a:rPr lang="en-US" altLang="ru-RU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dirty="0" err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ega</a:t>
              </a:r>
              <a:r>
                <a:rPr lang="en-US" altLang="ru-RU" sz="2400" dirty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ru-RU" sz="2400" dirty="0" err="1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emas</a:t>
              </a:r>
              <a:endParaRPr lang="ru-RU" altLang="ru-RU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78" name="AutoShape 9">
              <a:extLst>
                <a:ext uri="{FF2B5EF4-FFF2-40B4-BE49-F238E27FC236}">
                  <a16:creationId xmlns:a16="http://schemas.microsoft.com/office/drawing/2014/main" id="{17C00672-CD7D-46DA-96DE-B2253B6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20"/>
              <a:ext cx="1152" cy="43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hangingPunct="1"/>
              <a:r>
                <a:rPr lang="en-US" altLang="ru-RU" sz="4000" dirty="0" err="1">
                  <a:solidFill>
                    <a:srgbClr val="0033CC"/>
                  </a:solidFill>
                </a:rPr>
                <a:t>tamom</a:t>
              </a:r>
              <a:endParaRPr lang="ru-RU" altLang="ru-RU" sz="4000" dirty="0">
                <a:solidFill>
                  <a:srgbClr val="0033CC"/>
                </a:solidFill>
              </a:endParaRPr>
            </a:p>
          </p:txBody>
        </p:sp>
        <p:sp>
          <p:nvSpPr>
            <p:cNvPr id="58379" name="AutoShape 10">
              <a:extLst>
                <a:ext uri="{FF2B5EF4-FFF2-40B4-BE49-F238E27FC236}">
                  <a16:creationId xmlns:a16="http://schemas.microsoft.com/office/drawing/2014/main" id="{90863C60-4DFA-4EFE-AC6F-BF3425AC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" y="380"/>
              <a:ext cx="144" cy="141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380" name="AutoShape 11">
              <a:extLst>
                <a:ext uri="{FF2B5EF4-FFF2-40B4-BE49-F238E27FC236}">
                  <a16:creationId xmlns:a16="http://schemas.microsoft.com/office/drawing/2014/main" id="{1BFD8851-6C51-49DF-ADDC-CF66AA1C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135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 dirty="0"/>
            </a:p>
          </p:txBody>
        </p:sp>
        <p:sp>
          <p:nvSpPr>
            <p:cNvPr id="58381" name="Text Box 12">
              <a:extLst>
                <a:ext uri="{FF2B5EF4-FFF2-40B4-BE49-F238E27FC236}">
                  <a16:creationId xmlns:a16="http://schemas.microsoft.com/office/drawing/2014/main" id="{43C75FB4-145F-4374-8486-4E404D80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481"/>
              <a:ext cx="52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 dirty="0"/>
                <a:t>h</a:t>
              </a:r>
              <a:r>
                <a:rPr lang="ru-RU" altLang="ru-RU" sz="2000" b="1" dirty="0"/>
                <a:t>а</a:t>
              </a:r>
            </a:p>
          </p:txBody>
        </p:sp>
        <p:sp>
          <p:nvSpPr>
            <p:cNvPr id="58382" name="Text Box 13">
              <a:extLst>
                <a:ext uri="{FF2B5EF4-FFF2-40B4-BE49-F238E27FC236}">
                  <a16:creationId xmlns:a16="http://schemas.microsoft.com/office/drawing/2014/main" id="{C3430013-2DD5-4FC9-9FDD-C0174789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91"/>
              <a:ext cx="52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000" b="1" dirty="0" err="1"/>
                <a:t>yoq</a:t>
              </a:r>
              <a:endParaRPr lang="ru-RU" altLang="ru-RU" sz="2000" b="1" dirty="0"/>
            </a:p>
          </p:txBody>
        </p:sp>
        <p:sp>
          <p:nvSpPr>
            <p:cNvPr id="58383" name="Rectangle 14">
              <a:extLst>
                <a:ext uri="{FF2B5EF4-FFF2-40B4-BE49-F238E27FC236}">
                  <a16:creationId xmlns:a16="http://schemas.microsoft.com/office/drawing/2014/main" id="{A039C277-154C-4509-8D9F-93B94ACE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4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384" name="Rectangle 15">
              <a:extLst>
                <a:ext uri="{FF2B5EF4-FFF2-40B4-BE49-F238E27FC236}">
                  <a16:creationId xmlns:a16="http://schemas.microsoft.com/office/drawing/2014/main" id="{48CA0763-1A3E-4AC8-ACBA-B57A6FEE0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83"/>
              <a:ext cx="192" cy="2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385" name="Rectangle 16">
              <a:extLst>
                <a:ext uri="{FF2B5EF4-FFF2-40B4-BE49-F238E27FC236}">
                  <a16:creationId xmlns:a16="http://schemas.microsoft.com/office/drawing/2014/main" id="{3C8F3050-1EC2-48E4-962E-9B644B55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688"/>
              <a:ext cx="31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8386" name="AutoShape 17">
              <a:extLst>
                <a:ext uri="{FF2B5EF4-FFF2-40B4-BE49-F238E27FC236}">
                  <a16:creationId xmlns:a16="http://schemas.microsoft.com/office/drawing/2014/main" id="{452F506F-406C-4A1F-8A90-36BC3EB6B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80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37906" name="AutoShape 18">
            <a:extLst>
              <a:ext uri="{FF2B5EF4-FFF2-40B4-BE49-F238E27FC236}">
                <a16:creationId xmlns:a16="http://schemas.microsoft.com/office/drawing/2014/main" id="{40EA77AF-E237-47E1-9567-1BC8B250F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452" y="3930377"/>
            <a:ext cx="3276600" cy="609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ru-RU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ta </a:t>
            </a:r>
            <a:r>
              <a:rPr lang="en-US" altLang="ru-RU" sz="24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yechimga</a:t>
            </a:r>
            <a:r>
              <a:rPr lang="en-US" altLang="ru-RU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endParaRPr lang="ru-RU" altLang="ru-RU" sz="24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156C71C6-AF2B-4836-BD91-038264A3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148" y="1059057"/>
            <a:ext cx="2101467" cy="513737"/>
          </a:xfrm>
          <a:prstGeom prst="parallelogram">
            <a:avLst>
              <a:gd name="adj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/>
            <a:r>
              <a:rPr lang="en-US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a, b</a:t>
            </a:r>
            <a:r>
              <a:rPr lang="ru-RU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,</a:t>
            </a:r>
            <a:r>
              <a:rPr lang="en-US" altLang="ru-RU" sz="1600" b="1" dirty="0">
                <a:solidFill>
                  <a:srgbClr val="051BBB"/>
                </a:solidFill>
                <a:latin typeface="Times New Roman" panose="02020603050405020304" pitchFamily="18" charset="0"/>
              </a:rPr>
              <a:t> c </a:t>
            </a:r>
            <a:r>
              <a:rPr lang="en-US" altLang="ru-RU" sz="1600" b="1" dirty="0" err="1">
                <a:solidFill>
                  <a:srgbClr val="051BBB"/>
                </a:solidFill>
                <a:latin typeface="Times New Roman" panose="02020603050405020304" pitchFamily="18" charset="0"/>
              </a:rPr>
              <a:t>ni</a:t>
            </a:r>
            <a:endParaRPr lang="en-US" altLang="ru-RU" sz="1600" b="1" dirty="0">
              <a:solidFill>
                <a:srgbClr val="051BBB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ru-RU" sz="1600" b="1" dirty="0" err="1">
                <a:solidFill>
                  <a:srgbClr val="051BBB"/>
                </a:solidFill>
                <a:latin typeface="Times New Roman" panose="02020603050405020304" pitchFamily="18" charset="0"/>
              </a:rPr>
              <a:t>kiriting</a:t>
            </a:r>
            <a:endParaRPr lang="ru-RU" altLang="ru-RU" sz="1600" b="1" dirty="0">
              <a:solidFill>
                <a:srgbClr val="051BBB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167CDD61-BD8E-442C-9D16-A1072604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218" y="1674184"/>
            <a:ext cx="239565" cy="257069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 animBg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516</TotalTime>
  <Words>574</Words>
  <Application>Microsoft Office PowerPoint</Application>
  <PresentationFormat>Широкоэкранный</PresentationFormat>
  <Paragraphs>114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Calibri</vt:lpstr>
      <vt:lpstr>Comic Sans MS</vt:lpstr>
      <vt:lpstr>Franklin Gothic Book</vt:lpstr>
      <vt:lpstr>Garamond</vt:lpstr>
      <vt:lpstr>Times New Roman</vt:lpstr>
      <vt:lpstr>Уголки</vt:lpstr>
      <vt:lpstr>Equation.DSMT4</vt:lpstr>
      <vt:lpstr>Equation.3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admin</cp:lastModifiedBy>
  <cp:revision>11</cp:revision>
  <dcterms:created xsi:type="dcterms:W3CDTF">2023-04-19T07:07:01Z</dcterms:created>
  <dcterms:modified xsi:type="dcterms:W3CDTF">2024-01-19T12:15:58Z</dcterms:modified>
</cp:coreProperties>
</file>