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24"/>
  </p:notesMasterIdLst>
  <p:handoutMasterIdLst>
    <p:handoutMasterId r:id="rId25"/>
  </p:handoutMasterIdLst>
  <p:sldIdLst>
    <p:sldId id="256" r:id="rId5"/>
    <p:sldId id="277" r:id="rId6"/>
    <p:sldId id="279" r:id="rId7"/>
    <p:sldId id="280" r:id="rId8"/>
    <p:sldId id="275" r:id="rId9"/>
    <p:sldId id="276" r:id="rId10"/>
    <p:sldId id="282" r:id="rId11"/>
    <p:sldId id="283" r:id="rId12"/>
    <p:sldId id="278" r:id="rId13"/>
    <p:sldId id="293" r:id="rId14"/>
    <p:sldId id="285" r:id="rId15"/>
    <p:sldId id="286" r:id="rId16"/>
    <p:sldId id="287" r:id="rId17"/>
    <p:sldId id="292" r:id="rId18"/>
    <p:sldId id="284" r:id="rId19"/>
    <p:sldId id="290" r:id="rId20"/>
    <p:sldId id="289" r:id="rId21"/>
    <p:sldId id="291" r:id="rId22"/>
    <p:sldId id="274" r:id="rId23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zaffer Öztürk" initials="MÖ" lastIdx="7" clrIdx="0">
    <p:extLst>
      <p:ext uri="{19B8F6BF-5375-455C-9EA6-DF929625EA0E}">
        <p15:presenceInfo xmlns:p15="http://schemas.microsoft.com/office/powerpoint/2012/main" userId="9f4874aa1fc9dc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1" autoAdjust="0"/>
  </p:normalViewPr>
  <p:slideViewPr>
    <p:cSldViewPr snapToGrid="0" snapToObject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6" d="100"/>
          <a:sy n="76" d="100"/>
        </p:scale>
        <p:origin x="406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11:28:57.425" idx="1">
    <p:pos x="10" y="10"/>
    <p:text>https://tr.wikipedia.org/wiki/Apache_Tomcat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11:33:25.763" idx="3">
    <p:pos x="10" y="10"/>
    <p:text>https://en.wikipedia.org/wiki/Apache_Maven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17:58:29.458" idx="5">
    <p:pos x="10" y="10"/>
    <p:text>https://docs.spring.io/spring-framework/docs/3.1.x/spring-framework-reference/html/mvc.html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17:59:09.371" idx="6">
    <p:pos x="10" y="10"/>
    <p:text>https://www.injavawetrust.com/spring-mvc-02-hello-spring-mvc-world/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17:59:26.763" idx="7">
    <p:pos x="10" y="10"/>
    <p:text>https://start.spring.io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17:57:50.290" idx="4">
    <p:pos x="57" y="84"/>
    <p:text>https://developer.mozilla.org/tr/docs/Web/HTTP/metotlar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DDA460E7-A664-49E3-B5EA-3F09BC20E5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CFAACAF-0F46-403D-BBE8-720D37FF7F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27667-3650-419D-AA20-8714E12C9C3C}" type="datetime1">
              <a:rPr lang="tr-TR" smtClean="0"/>
              <a:t>15.11.2020</a:t>
            </a:fld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A6DBCA5-0586-4033-B589-9511260D94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34F21FB-2EB9-4D6F-B418-F212B4E6D4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42954-4CCE-4109-A97D-EC56DC4CAA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3832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noProof="0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32843-7F2A-4030-B510-4CACAE9ACA32}" type="datetime1">
              <a:rPr lang="tr-TR" noProof="0" smtClean="0"/>
              <a:pPr/>
              <a:t>15.11.2020</a:t>
            </a:fld>
            <a:endParaRPr lang="tr-TR" noProof="0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noProof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noProof="0"/>
              <a:t>Asıl metin stillerini düzenle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7135D-5D5A-42FB-B1E9-F217A5CF7350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273764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7135D-5D5A-42FB-B1E9-F217A5CF7350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9562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7135D-5D5A-42FB-B1E9-F217A5CF7350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4095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F5B10FB1-CA04-4614-A916-C2AFF4B42F49}" type="datetime1">
              <a:rPr lang="tr-TR" noProof="0" smtClean="0"/>
              <a:t>15.11.2020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sı İçeren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45866A-85EC-4187-B28B-2A692BE8538D}" type="datetime1">
              <a:rPr lang="tr-TR" noProof="0" smtClean="0"/>
              <a:t>15.11.2020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A8E13C-C7FA-4C9D-A097-4D6F6EA6BFCF}" type="datetime1">
              <a:rPr lang="tr-TR" noProof="0" smtClean="0"/>
              <a:t>15.11.2020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Metin Kutusu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Metin Kutusu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Başlık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10" name="Metin Yer Tutucusu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C6CEAC-A17C-4C38-B0CF-031D9F2DBACE}" type="datetime1">
              <a:rPr lang="tr-TR" noProof="0" smtClean="0"/>
              <a:t>15.11.2020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125B11-C9B7-4DC9-93AA-762B5958B030}" type="datetime1">
              <a:rPr lang="tr-TR" noProof="0" smtClean="0"/>
              <a:t>15.11.2020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Ad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Metin Kutusu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Metin Kutusu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Başlık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10" name="Metin Yer Tutucusu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tr-TR" noProof="0"/>
              <a:t>Asıl metin stillerini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F76091-5588-4012-AC27-CA015DF53B2B}" type="datetime1">
              <a:rPr lang="tr-TR" noProof="0" smtClean="0"/>
              <a:t>15.11.2020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tr-TR" noProof="0"/>
              <a:t>Asıl başlık stilini düzenlemek için tıklayın</a:t>
            </a:r>
          </a:p>
        </p:txBody>
      </p:sp>
      <p:sp>
        <p:nvSpPr>
          <p:cNvPr id="10" name="Metin Yer Tutucusu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tr-TR" noProof="0"/>
              <a:t>Asıl metin stillerini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F38248-A1E5-41BF-A777-926C6DDF0844}" type="datetime1">
              <a:rPr lang="tr-TR" noProof="0" smtClean="0"/>
              <a:t>15.11.2020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Başlık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DD3D86-0010-40D7-A66D-636A7A0ACB59}" type="datetime1">
              <a:rPr lang="tr-TR" noProof="0" smtClean="0"/>
              <a:t>15.11.2020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FB813A-35C7-4DD9-845E-5F4051BC73C0}" type="datetime1">
              <a:rPr lang="tr-TR" noProof="0" smtClean="0"/>
              <a:t>15.11.2020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7A9629-AC4E-41CE-A95D-2EF2638069A1}" type="datetime1">
              <a:rPr lang="tr-TR" noProof="0" smtClean="0"/>
              <a:t>15.11.2020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BE0A1C-8D31-487C-BAC6-33AD2E5C7347}" type="datetime1">
              <a:rPr lang="tr-TR" noProof="0" smtClean="0"/>
              <a:t>15.11.2020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2CEDBB-4D0C-4E8B-BB0B-0E72BB55733C}" type="datetime1">
              <a:rPr lang="tr-TR" noProof="0" smtClean="0"/>
              <a:t>15.11.2020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7417F0-7920-48BB-BBE4-03F418607C60}" type="datetime1">
              <a:rPr lang="tr-TR" noProof="0" smtClean="0"/>
              <a:t>15.11.2020</a:t>
            </a:fld>
            <a:endParaRPr lang="tr-TR" noProof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EA7D9-8BE1-4118-8415-F1B5040BA2AD}" type="datetime1">
              <a:rPr lang="tr-TR" noProof="0" smtClean="0"/>
              <a:t>15.11.2020</a:t>
            </a:fld>
            <a:endParaRPr lang="tr-TR" noProof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56CE2B-19B0-481D-8BDF-1E0523F3E77B}" type="datetime1">
              <a:rPr lang="tr-TR" noProof="0" smtClean="0"/>
              <a:t>15.11.2020</a:t>
            </a:fld>
            <a:endParaRPr lang="tr-TR" noProof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C9B507-25DB-454A-9A2B-4A5B23CB8D30}" type="datetime1">
              <a:rPr lang="tr-TR" noProof="0" smtClean="0"/>
              <a:t>15.11.2020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sı İçeren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14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E4ABF3-17C6-4F42-85E7-7B8D346F9621}" type="datetime1">
              <a:rPr lang="tr-TR" noProof="0" smtClean="0"/>
              <a:t>15.11.2020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91CC95E-D6FC-463C-8473-F1C5DA08662D}" type="datetime1">
              <a:rPr lang="tr-TR" noProof="0" smtClean="0"/>
              <a:t>15.11.2020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uzafferOzturk/SpringMVCSunu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idempotent" TargetMode="External"/><Relationship Id="rId2" Type="http://schemas.openxmlformats.org/officeDocument/2006/relationships/hyperlink" Target="https://developer.mozilla.org/en-US/docs/Glossary/saf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6.xml"/><Relationship Id="rId4" Type="http://schemas.openxmlformats.org/officeDocument/2006/relationships/hyperlink" Target="https://developer.mozilla.org/en-US/docs/Glossary/cacheabl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github.com/MuzafferOztur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tr.wikipedia.org/wiki/HTTP" TargetMode="External"/><Relationship Id="rId3" Type="http://schemas.openxmlformats.org/officeDocument/2006/relationships/hyperlink" Target="https://tr.wikipedia.org/wiki/JavaServer_Pages" TargetMode="External"/><Relationship Id="rId7" Type="http://schemas.openxmlformats.org/officeDocument/2006/relationships/hyperlink" Target="https://tr.wikipedia.org/wiki/Java" TargetMode="External"/><Relationship Id="rId2" Type="http://schemas.openxmlformats.org/officeDocument/2006/relationships/hyperlink" Target="https://tr.wikipedia.org/wiki/Apache_Yaz%C4%B1l%C4%B1m_Vakf%C4%B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.wikipedia.org/wiki/Java_EE" TargetMode="External"/><Relationship Id="rId11" Type="http://schemas.openxmlformats.org/officeDocument/2006/relationships/comments" Target="../comments/comment1.xml"/><Relationship Id="rId5" Type="http://schemas.openxmlformats.org/officeDocument/2006/relationships/hyperlink" Target="https://tr.wikipedia.org/wiki/WebSocket" TargetMode="External"/><Relationship Id="rId10" Type="http://schemas.openxmlformats.org/officeDocument/2006/relationships/hyperlink" Target="https://tr.wikipedia.org/wiki/Sunucu_(bili%C5%9Fim)" TargetMode="External"/><Relationship Id="rId4" Type="http://schemas.openxmlformats.org/officeDocument/2006/relationships/hyperlink" Target="https://tr.wikipedia.org/w/index.php?title=Java_EL&amp;action=edit&amp;redlink=1" TargetMode="External"/><Relationship Id="rId9" Type="http://schemas.openxmlformats.org/officeDocument/2006/relationships/hyperlink" Target="https://tr.wikipedia.org/wiki/Bilgisayar_a%C4%9F%C4%B1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ufukta uzak dağların göründüğü gece gökyüzü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tr-TR" b="1" dirty="0"/>
              <a:t>SPRİNG MVC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tr-T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Muzaffer Öztürk</a:t>
            </a:r>
          </a:p>
          <a:p>
            <a:pPr rtl="0"/>
            <a:r>
              <a:rPr lang="tr-TR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4"/>
              </a:rPr>
              <a:t>https://github.com/MuzafferOzturk/SpringMVCSunum</a:t>
            </a:r>
            <a:endParaRPr lang="tr-T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72833F-18DF-413C-B081-8511B8578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JSP PAGE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294A40F5-44A6-4F87-BB8C-9116722D8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490" y="2065867"/>
            <a:ext cx="8388864" cy="398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68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F34209-B528-41C4-B80A-10938CF08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2551"/>
            <a:ext cx="10131425" cy="1456267"/>
          </a:xfrm>
        </p:spPr>
        <p:txBody>
          <a:bodyPr/>
          <a:lstStyle/>
          <a:p>
            <a:r>
              <a:rPr lang="tr-TR" dirty="0"/>
              <a:t>XML </a:t>
            </a:r>
            <a:r>
              <a:rPr lang="tr-TR" dirty="0" err="1"/>
              <a:t>confıguratıon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57CC7EC4-8577-44F8-A49C-82F79766D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85" y="1488818"/>
            <a:ext cx="3676535" cy="490310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6D554C84-875A-4437-AD3A-260949E69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564" y="1488818"/>
            <a:ext cx="8241436" cy="490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50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E50515-1A06-4650-883A-F711C4EE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annotation</a:t>
            </a:r>
            <a:r>
              <a:rPr lang="tr-TR" dirty="0"/>
              <a:t> </a:t>
            </a:r>
            <a:r>
              <a:rPr lang="tr-TR" dirty="0" err="1"/>
              <a:t>confıguratıon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C8FDD2AD-B7A8-498C-8113-95212F41D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39464"/>
            <a:ext cx="5173906" cy="4134703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12173182-26D9-4E0C-B05E-8160C5CD7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906" y="1750491"/>
            <a:ext cx="6910921" cy="462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88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396DFF-1057-435F-B2C9-AC266264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Propertıes</a:t>
            </a:r>
            <a:r>
              <a:rPr lang="tr-TR" dirty="0"/>
              <a:t> </a:t>
            </a:r>
            <a:r>
              <a:rPr lang="tr-TR" dirty="0" err="1"/>
              <a:t>confıguratıon</a:t>
            </a:r>
            <a:r>
              <a:rPr lang="tr-TR" dirty="0"/>
              <a:t> -model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62BD28AF-A4E0-427D-84D0-8B9F99AE3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02" y="1901759"/>
            <a:ext cx="4399868" cy="410842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E82CC58B-3D1B-43D6-A0F9-2B24462DB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770" y="1901759"/>
            <a:ext cx="3492420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61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FFD570-523F-4FF1-B372-65B7D566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err="1"/>
              <a:t>jsp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F58FCFD3-03CA-4C9F-98BB-818F58635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460" y="2137410"/>
            <a:ext cx="3901778" cy="1219306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0829E206-C603-4E6C-A58D-FFEFB88A3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0" y="4182481"/>
            <a:ext cx="5726223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79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13776F-1936-4EA6-980F-81F77EAE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REST Olarak kullanma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43E1F829-3947-4B1B-8745-CC105D332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660336"/>
            <a:ext cx="8819646" cy="470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06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0F352E-1C24-4F71-9DF3-09CA666A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http </a:t>
            </a:r>
            <a:r>
              <a:rPr lang="tr-TR" dirty="0" err="1"/>
              <a:t>request</a:t>
            </a:r>
            <a:r>
              <a:rPr lang="tr-TR" dirty="0"/>
              <a:t> </a:t>
            </a:r>
            <a:r>
              <a:rPr lang="tr-TR" dirty="0" err="1"/>
              <a:t>methods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C2EB30B-8407-45E1-A3BD-7CB711B86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dirty="0">
                <a:effectLst/>
                <a:latin typeface="Arial" panose="020B0604020202020204" pitchFamily="34" charset="0"/>
              </a:rPr>
              <a:t>HTTP, belirli bir kaynak üzerinde yapılması istenen eylemi belirten bir dizi </a:t>
            </a:r>
            <a:r>
              <a:rPr lang="tr-TR" b="1" i="0" dirty="0">
                <a:effectLst/>
                <a:latin typeface="Arial" panose="020B0604020202020204" pitchFamily="34" charset="0"/>
              </a:rPr>
              <a:t>istek metodu</a:t>
            </a:r>
            <a:r>
              <a:rPr lang="tr-TR" b="0" i="0" dirty="0">
                <a:effectLst/>
                <a:latin typeface="Arial" panose="020B0604020202020204" pitchFamily="34" charset="0"/>
              </a:rPr>
              <a:t> tanımlamaktadır. Bu istek metotları aslında isim olabildiği halde, bazen </a:t>
            </a:r>
            <a:r>
              <a:rPr lang="tr-TR" b="0" i="1" dirty="0">
                <a:effectLst/>
                <a:latin typeface="Arial" panose="020B0604020202020204" pitchFamily="34" charset="0"/>
              </a:rPr>
              <a:t>HTTP fiilleri</a:t>
            </a:r>
            <a:r>
              <a:rPr lang="tr-TR" b="0" i="0" dirty="0">
                <a:effectLst/>
                <a:latin typeface="Arial" panose="020B0604020202020204" pitchFamily="34" charset="0"/>
              </a:rPr>
              <a:t> olarak da adlandırılır. Bunların her biri farklı bir anlam ifade etse de, bazılarının ortak özellikleri bulunur: örneğin bir istek metodu </a:t>
            </a:r>
            <a:r>
              <a:rPr lang="tr-TR" b="0" i="0" u="none" strike="noStrike" dirty="0" err="1"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safe</a:t>
            </a:r>
            <a:r>
              <a:rPr lang="tr-TR" b="0" i="0" dirty="0">
                <a:effectLst/>
                <a:latin typeface="Arial" panose="020B0604020202020204" pitchFamily="34" charset="0"/>
              </a:rPr>
              <a:t>, </a:t>
            </a:r>
            <a:r>
              <a:rPr lang="tr-TR" b="0" i="0" u="none" strike="noStrike" dirty="0" err="1"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idempotent</a:t>
            </a:r>
            <a:r>
              <a:rPr lang="tr-TR" b="0" i="0" dirty="0">
                <a:effectLst/>
                <a:latin typeface="Arial" panose="020B0604020202020204" pitchFamily="34" charset="0"/>
              </a:rPr>
              <a:t> veya </a:t>
            </a:r>
            <a:r>
              <a:rPr lang="tr-TR" b="0" i="0" u="none" strike="noStrike" dirty="0" err="1"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cacheable</a:t>
            </a:r>
            <a:r>
              <a:rPr lang="tr-TR" b="0" i="0" dirty="0">
                <a:effectLst/>
                <a:latin typeface="Arial" panose="020B0604020202020204" pitchFamily="34" charset="0"/>
              </a:rPr>
              <a:t> olabilir.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79764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0EA643-9464-42CF-B1B9-ACC92C63B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Exceptıon</a:t>
            </a:r>
            <a:r>
              <a:rPr lang="tr-TR" dirty="0"/>
              <a:t> </a:t>
            </a:r>
            <a:r>
              <a:rPr lang="tr-TR" dirty="0" err="1"/>
              <a:t>handlıng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08F4238A-A57B-43DD-9269-FD707BA5C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094" y="2533743"/>
            <a:ext cx="8933236" cy="3912343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95A6F49-C71D-4BDD-B8FD-8C2654895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37" y="1329679"/>
            <a:ext cx="5639289" cy="12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80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CFC68E-70C1-4704-A7E9-B4B5DB8AB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test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C54D7289-8830-47EB-B9AB-9B86C687F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151" y="2046682"/>
            <a:ext cx="11372329" cy="406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73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ışık spotları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tr-TR" dirty="0"/>
              <a:t>Teşekkürler!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tr-TR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4" action="ppaction://hlinkfile"/>
              </a:rPr>
              <a:t>github.com/</a:t>
            </a:r>
            <a:r>
              <a:rPr lang="tr-TR" dirty="0" err="1">
                <a:solidFill>
                  <a:schemeClr val="accent1">
                    <a:lumMod val="40000"/>
                    <a:lumOff val="60000"/>
                  </a:schemeClr>
                </a:solidFill>
                <a:hlinkClick r:id="rId4" action="ppaction://hlinkfile"/>
              </a:rPr>
              <a:t>MuzafferOzturk</a:t>
            </a:r>
            <a:endParaRPr lang="tr-T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5272C3-F0CC-43FE-999D-333A3A9A4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0"/>
            <a:ext cx="10131425" cy="1456267"/>
          </a:xfrm>
        </p:spPr>
        <p:txBody>
          <a:bodyPr/>
          <a:lstStyle/>
          <a:p>
            <a:r>
              <a:rPr lang="tr-TR" dirty="0"/>
              <a:t>Spring </a:t>
            </a:r>
            <a:r>
              <a:rPr lang="tr-TR" dirty="0" err="1"/>
              <a:t>initialzr</a:t>
            </a:r>
            <a:r>
              <a:rPr lang="tr-TR" dirty="0"/>
              <a:t> ile proje oluşturuyoruz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8543CC1-88CE-4DA2-8B9F-5A4F54849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50" y="1085851"/>
            <a:ext cx="11948350" cy="5772150"/>
          </a:xfrm>
        </p:spPr>
      </p:pic>
    </p:spTree>
    <p:extLst>
      <p:ext uri="{BB962C8B-B14F-4D97-AF65-F5344CB8AC3E}">
        <p14:creationId xmlns:p14="http://schemas.microsoft.com/office/powerpoint/2010/main" val="303454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642710-7225-4CC6-9FA2-34C9D1FE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i="0" dirty="0">
                <a:effectLst/>
                <a:latin typeface="Calibri Light (Başlıklar)"/>
              </a:rPr>
              <a:t>Java </a:t>
            </a:r>
            <a:r>
              <a:rPr lang="tr-TR" i="0" dirty="0" err="1">
                <a:effectLst/>
                <a:latin typeface="Calibri Light (Başlıklar)"/>
              </a:rPr>
              <a:t>Servlet</a:t>
            </a:r>
            <a:r>
              <a:rPr lang="tr-TR" i="0" dirty="0">
                <a:effectLst/>
                <a:latin typeface="Calibri Light (Başlıklar)"/>
              </a:rPr>
              <a:t> nedir?</a:t>
            </a:r>
            <a:endParaRPr lang="tr-TR" dirty="0">
              <a:latin typeface="Calibri Light (Başlıklar)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2679706-5E39-4135-852C-F41924040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dirty="0">
                <a:effectLst/>
                <a:latin typeface="arial" panose="020B0604020202020204" pitchFamily="34" charset="0"/>
              </a:rPr>
              <a:t>Java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servlet</a:t>
            </a:r>
            <a:r>
              <a:rPr lang="tr-TR" b="0" i="0" dirty="0">
                <a:effectLst/>
                <a:latin typeface="arial" panose="020B0604020202020204" pitchFamily="34" charset="0"/>
              </a:rPr>
              <a:t>, Java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EE'de</a:t>
            </a:r>
            <a:r>
              <a:rPr lang="tr-TR" b="0" i="0" dirty="0">
                <a:effectLst/>
                <a:latin typeface="arial" panose="020B0604020202020204" pitchFamily="34" charset="0"/>
              </a:rPr>
              <a:t> Java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Servlet</a:t>
            </a:r>
            <a:r>
              <a:rPr lang="tr-TR" b="0" i="0" dirty="0">
                <a:effectLst/>
                <a:latin typeface="arial" panose="020B0604020202020204" pitchFamily="34" charset="0"/>
              </a:rPr>
              <a:t>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API'siyle</a:t>
            </a:r>
            <a:r>
              <a:rPr lang="tr-TR" b="0" i="0" dirty="0">
                <a:effectLst/>
                <a:latin typeface="arial" panose="020B0604020202020204" pitchFamily="34" charset="0"/>
              </a:rPr>
              <a:t> uyumlu bir Java sınıfı olup HTTP istemlerine cevap vermek için kullanılır. Belirli bir istemci-sunucu protokolüne bağlı olmamasına rağmen genelde bu protokolle kullanılır.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Servlet</a:t>
            </a:r>
            <a:r>
              <a:rPr lang="tr-TR" b="0" i="0" dirty="0">
                <a:effectLst/>
                <a:latin typeface="arial" panose="020B0604020202020204" pitchFamily="34" charset="0"/>
              </a:rPr>
              <a:t> kelimesi genelde HTTP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servlet</a:t>
            </a:r>
            <a:r>
              <a:rPr lang="tr-TR" b="0" i="0" dirty="0">
                <a:effectLst/>
                <a:latin typeface="arial" panose="020B0604020202020204" pitchFamily="34" charset="0"/>
              </a:rPr>
              <a:t> yerine bu yüzden kullanılmaktadır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1456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51552C-A207-455B-BB7B-09BF4431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JSP NEDİR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75CC2F-7A3B-4AB3-8D7B-67076C412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dirty="0" err="1">
                <a:effectLst/>
                <a:latin typeface="arial" panose="020B0604020202020204" pitchFamily="34" charset="0"/>
              </a:rPr>
              <a:t>JavaServer</a:t>
            </a:r>
            <a:r>
              <a:rPr lang="tr-TR" b="0" i="0" dirty="0">
                <a:effectLst/>
                <a:latin typeface="arial" panose="020B0604020202020204" pitchFamily="34" charset="0"/>
              </a:rPr>
              <a:t>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Pages</a:t>
            </a:r>
            <a:r>
              <a:rPr lang="tr-TR" b="0" i="0" dirty="0">
                <a:effectLst/>
                <a:latin typeface="arial" panose="020B0604020202020204" pitchFamily="34" charset="0"/>
              </a:rPr>
              <a:t>, Java teknolojilerinden biri olup dinamik Web sayfalarını HTML, XML gibi dillerle oluşturmak için kullanılır. Sayfanın oluşması bir Web istemcisinin istemiyle olur.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74540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5E09D6-D79E-4673-B68F-0785603D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Tomcat</a:t>
            </a:r>
            <a:r>
              <a:rPr lang="tr-TR" dirty="0"/>
              <a:t>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586668-7818-4CDC-BB3F-314EF0E21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i="0" dirty="0" err="1">
                <a:effectLst/>
                <a:latin typeface="Arial" panose="020B0604020202020204" pitchFamily="34" charset="0"/>
              </a:rPr>
              <a:t>Apache</a:t>
            </a:r>
            <a:r>
              <a:rPr lang="tr-TR" b="1" i="0" dirty="0">
                <a:effectLst/>
                <a:latin typeface="Arial" panose="020B0604020202020204" pitchFamily="34" charset="0"/>
              </a:rPr>
              <a:t> </a:t>
            </a:r>
            <a:r>
              <a:rPr lang="tr-TR" b="1" i="0" dirty="0" err="1">
                <a:effectLst/>
                <a:latin typeface="Arial" panose="020B0604020202020204" pitchFamily="34" charset="0"/>
              </a:rPr>
              <a:t>Tomcat</a:t>
            </a:r>
            <a:r>
              <a:rPr lang="tr-TR" b="0" i="0" dirty="0">
                <a:effectLst/>
                <a:latin typeface="Arial" panose="020B0604020202020204" pitchFamily="34" charset="0"/>
              </a:rPr>
              <a:t>, </a:t>
            </a:r>
            <a:r>
              <a:rPr lang="tr-TR" b="0" i="0" u="none" strike="noStrike" dirty="0" err="1">
                <a:solidFill>
                  <a:srgbClr val="FE80C7"/>
                </a:solidFill>
                <a:effectLst/>
                <a:latin typeface="Arial" panose="020B0604020202020204" pitchFamily="34" charset="0"/>
                <a:hlinkClick r:id="rId2" tooltip="Apache Yazılım Vakfı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Apache</a:t>
            </a:r>
            <a:r>
              <a:rPr lang="tr-TR" b="0" i="0" u="none" strike="noStrike" dirty="0">
                <a:effectLst/>
                <a:latin typeface="Arial" panose="020B0604020202020204" pitchFamily="34" charset="0"/>
                <a:hlinkClick r:id="rId2" tooltip="Apache Yazılım Vakfı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Yazılım Vakfı</a:t>
            </a:r>
            <a:r>
              <a:rPr lang="tr-TR" b="0" i="0" dirty="0">
                <a:effectLst/>
                <a:latin typeface="Arial" panose="020B0604020202020204" pitchFamily="34" charset="0"/>
              </a:rPr>
              <a:t> tarafından geliştirilmiş açık kaynak bir Java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Servlet</a:t>
            </a:r>
            <a:r>
              <a:rPr lang="tr-TR" b="0" i="0" dirty="0">
                <a:effectLst/>
                <a:latin typeface="Arial" panose="020B0604020202020204" pitchFamily="34" charset="0"/>
              </a:rPr>
              <a:t>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Container</a:t>
            </a:r>
            <a:r>
              <a:rPr lang="tr-TR" b="0" i="0" dirty="0">
                <a:effectLst/>
                <a:latin typeface="Arial" panose="020B0604020202020204" pitchFamily="34" charset="0"/>
              </a:rPr>
              <a:t> uygulamasıdır.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Tomcat</a:t>
            </a:r>
            <a:r>
              <a:rPr lang="tr-TR" b="0" i="0" dirty="0">
                <a:effectLst/>
                <a:latin typeface="Arial" panose="020B0604020202020204" pitchFamily="34" charset="0"/>
              </a:rPr>
              <a:t> Java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Servlet</a:t>
            </a:r>
            <a:r>
              <a:rPr lang="tr-TR" b="0" i="0" dirty="0">
                <a:effectLst/>
                <a:latin typeface="Arial" panose="020B0604020202020204" pitchFamily="34" charset="0"/>
              </a:rPr>
              <a:t>, </a:t>
            </a:r>
            <a:r>
              <a:rPr lang="tr-TR" b="0" i="0" u="none" strike="noStrike" dirty="0" err="1">
                <a:solidFill>
                  <a:srgbClr val="FE80C7"/>
                </a:solidFill>
                <a:effectLst/>
                <a:latin typeface="Arial" panose="020B0604020202020204" pitchFamily="34" charset="0"/>
                <a:hlinkClick r:id="rId3" tooltip="JavaServer Pag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JavaServer</a:t>
            </a:r>
            <a:r>
              <a:rPr lang="tr-TR" b="0" i="0" u="none" strike="noStrike" dirty="0">
                <a:solidFill>
                  <a:srgbClr val="FE80C7"/>
                </a:solidFill>
                <a:effectLst/>
                <a:latin typeface="Arial" panose="020B0604020202020204" pitchFamily="34" charset="0"/>
                <a:hlinkClick r:id="rId3" tooltip="JavaServer Pag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tr-TR" b="0" i="0" u="none" strike="noStrike" dirty="0" err="1">
                <a:solidFill>
                  <a:srgbClr val="FE80C7"/>
                </a:solidFill>
                <a:effectLst/>
                <a:latin typeface="Arial" panose="020B0604020202020204" pitchFamily="34" charset="0"/>
                <a:hlinkClick r:id="rId3" tooltip="JavaServer Pag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Pages</a:t>
            </a:r>
            <a:r>
              <a:rPr lang="tr-TR" b="0" i="0" u="none" strike="noStrike" dirty="0">
                <a:effectLst/>
                <a:latin typeface="Arial" panose="020B0604020202020204" pitchFamily="34" charset="0"/>
                <a:hlinkClick r:id="rId3" tooltip="JavaServer Pag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(JSP)</a:t>
            </a:r>
            <a:r>
              <a:rPr lang="tr-TR" b="0" i="0" dirty="0">
                <a:effectLst/>
                <a:latin typeface="Arial" panose="020B0604020202020204" pitchFamily="34" charset="0"/>
              </a:rPr>
              <a:t>, </a:t>
            </a:r>
            <a:r>
              <a:rPr lang="tr-TR" b="0" i="0" u="none" strike="noStrike" dirty="0">
                <a:effectLst/>
                <a:latin typeface="Arial" panose="020B0604020202020204" pitchFamily="34" charset="0"/>
                <a:hlinkClick r:id="rId4" tooltip="Java EL (sayfa mevcut değil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EL</a:t>
            </a:r>
            <a:r>
              <a:rPr lang="tr-TR" b="0" i="0" dirty="0">
                <a:effectLst/>
                <a:latin typeface="Arial" panose="020B0604020202020204" pitchFamily="34" charset="0"/>
              </a:rPr>
              <a:t>, ve </a:t>
            </a:r>
            <a:r>
              <a:rPr lang="tr-TR" b="0" i="0" u="none" strike="noStrike" dirty="0" err="1">
                <a:effectLst/>
                <a:latin typeface="Arial" panose="020B0604020202020204" pitchFamily="34" charset="0"/>
                <a:hlinkClick r:id="rId5" tooltip="WebSocke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WebSocket</a:t>
            </a:r>
            <a:r>
              <a:rPr lang="tr-TR" b="0" i="0" dirty="0">
                <a:effectLst/>
                <a:latin typeface="Arial" panose="020B0604020202020204" pitchFamily="34" charset="0"/>
              </a:rPr>
              <a:t> dahil olmak üzere birçok </a:t>
            </a:r>
            <a:r>
              <a:rPr lang="tr-TR" b="0" i="0" u="none" strike="noStrike" dirty="0">
                <a:effectLst/>
                <a:latin typeface="Arial" panose="020B0604020202020204" pitchFamily="34" charset="0"/>
                <a:hlinkClick r:id="rId6" tooltip="Java E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EE</a:t>
            </a:r>
            <a:r>
              <a:rPr lang="tr-TR" b="0" i="0" dirty="0">
                <a:effectLst/>
                <a:latin typeface="Arial" panose="020B0604020202020204" pitchFamily="34" charset="0"/>
              </a:rPr>
              <a:t> belirtimlerini gerçekleştirir ve </a:t>
            </a:r>
            <a:r>
              <a:rPr lang="tr-TR" b="0" i="0" u="none" strike="noStrike" dirty="0">
                <a:effectLst/>
                <a:latin typeface="Arial" panose="020B0604020202020204" pitchFamily="34" charset="0"/>
                <a:hlinkClick r:id="rId7" tooltip="Jav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</a:t>
            </a:r>
            <a:r>
              <a:rPr lang="tr-TR" b="0" i="0" dirty="0">
                <a:effectLst/>
                <a:latin typeface="Arial" panose="020B0604020202020204" pitchFamily="34" charset="0"/>
              </a:rPr>
              <a:t> kodunun çalışabileceği sadece Java ile yazılmış </a:t>
            </a:r>
            <a:r>
              <a:rPr lang="tr-TR" b="0" i="0" u="none" strike="noStrike" dirty="0">
                <a:effectLst/>
                <a:latin typeface="Arial" panose="020B0604020202020204" pitchFamily="34" charset="0"/>
                <a:hlinkClick r:id="rId8" tooltip="HTT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</a:t>
            </a:r>
            <a:r>
              <a:rPr lang="tr-TR" b="0" i="0" dirty="0">
                <a:effectLst/>
                <a:latin typeface="Arial" panose="020B0604020202020204" pitchFamily="34" charset="0"/>
              </a:rPr>
              <a:t> </a:t>
            </a:r>
            <a:r>
              <a:rPr lang="tr-TR" b="0" i="0" u="none" strike="noStrike" dirty="0">
                <a:effectLst/>
                <a:latin typeface="Arial" panose="020B0604020202020204" pitchFamily="34" charset="0"/>
                <a:hlinkClick r:id="rId9" tooltip="Bilgisayar ağı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ağ</a:t>
            </a:r>
            <a:r>
              <a:rPr lang="tr-TR" b="0" i="0" dirty="0">
                <a:effectLst/>
                <a:latin typeface="Arial" panose="020B0604020202020204" pitchFamily="34" charset="0"/>
              </a:rPr>
              <a:t> </a:t>
            </a:r>
            <a:r>
              <a:rPr lang="tr-TR" b="0" i="0" u="none" strike="noStrike" dirty="0">
                <a:effectLst/>
                <a:latin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sunucu</a:t>
            </a:r>
            <a:r>
              <a:rPr lang="tr-TR" b="0" i="0" dirty="0">
                <a:effectLst/>
                <a:latin typeface="Arial" panose="020B0604020202020204" pitchFamily="34" charset="0"/>
              </a:rPr>
              <a:t> çevrelerini sağlar.</a:t>
            </a:r>
          </a:p>
          <a:p>
            <a:endParaRPr lang="tr-TR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81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487F3F-CE64-4860-9DB0-65798715F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Maven</a:t>
            </a:r>
            <a:r>
              <a:rPr lang="tr-TR" dirty="0"/>
              <a:t>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52E8C1-B02F-4BFC-8CD9-FEF8FE39B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dirty="0" err="1">
                <a:effectLst/>
                <a:latin typeface="arial" panose="020B0604020202020204" pitchFamily="34" charset="0"/>
              </a:rPr>
              <a:t>Maven</a:t>
            </a:r>
            <a:r>
              <a:rPr lang="tr-TR" b="0" i="0" dirty="0">
                <a:effectLst/>
                <a:latin typeface="arial" panose="020B0604020202020204" pitchFamily="34" charset="0"/>
              </a:rPr>
              <a:t>, öncelikle Java projeleri için kullanılan bir yapı otomasyon aracıdır.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Maven</a:t>
            </a:r>
            <a:r>
              <a:rPr lang="tr-TR" b="0" i="0" dirty="0">
                <a:effectLst/>
                <a:latin typeface="arial" panose="020B0604020202020204" pitchFamily="34" charset="0"/>
              </a:rPr>
              <a:t> ayrıca C #,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Ruby</a:t>
            </a:r>
            <a:r>
              <a:rPr lang="tr-TR" b="0" i="0" dirty="0">
                <a:effectLst/>
                <a:latin typeface="arial" panose="020B0604020202020204" pitchFamily="34" charset="0"/>
              </a:rPr>
              <a:t>,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Scala</a:t>
            </a:r>
            <a:r>
              <a:rPr lang="tr-TR" b="0" i="0" dirty="0">
                <a:effectLst/>
                <a:latin typeface="arial" panose="020B0604020202020204" pitchFamily="34" charset="0"/>
              </a:rPr>
              <a:t> ve diğer dillerde yazılmış projeleri oluşturmak ve yönetmek için de kullanılabilir.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Maven</a:t>
            </a:r>
            <a:r>
              <a:rPr lang="tr-TR" b="0" i="0" dirty="0">
                <a:effectLst/>
                <a:latin typeface="arial" panose="020B0604020202020204" pitchFamily="34" charset="0"/>
              </a:rPr>
              <a:t> projesi, daha önce Jakarta Projesinin bir parçası olan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Apache</a:t>
            </a:r>
            <a:r>
              <a:rPr lang="tr-TR" b="0" i="0" dirty="0">
                <a:effectLst/>
                <a:latin typeface="arial" panose="020B0604020202020204" pitchFamily="34" charset="0"/>
              </a:rPr>
              <a:t> Yazılım Vakfı tarafından barındırılıyor.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5058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8F2307-E109-48B1-8E4A-A06C2720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Dıspatch</a:t>
            </a:r>
            <a:r>
              <a:rPr lang="tr-TR" dirty="0"/>
              <a:t> </a:t>
            </a:r>
            <a:r>
              <a:rPr lang="tr-TR" dirty="0" err="1"/>
              <a:t>servlet</a:t>
            </a:r>
            <a:endParaRPr lang="tr-T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818E7C4-1651-4153-A47C-A96D5066C2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116" y="1808162"/>
            <a:ext cx="7483768" cy="479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72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CB5274-BAC6-4ECB-9F08-BF9333B69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450" y="609600"/>
            <a:ext cx="8020050" cy="1456267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31C61D44-962B-42F2-B91E-ADD23E42C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445" y="516732"/>
            <a:ext cx="8628680" cy="597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51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1B241B-162A-4E79-9597-7E23EE6DA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7625"/>
            <a:ext cx="10131425" cy="1456267"/>
          </a:xfrm>
        </p:spPr>
        <p:txBody>
          <a:bodyPr/>
          <a:lstStyle/>
          <a:p>
            <a:r>
              <a:rPr lang="tr-TR" dirty="0"/>
              <a:t>Projeden bağımlılıkları inceleyelim.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9E130161-0324-4F51-9838-3B05BAC16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50" y="1060160"/>
            <a:ext cx="8229600" cy="575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70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zay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Gelecek Uzay Tasarımı</Template>
  <TotalTime>469</TotalTime>
  <Words>290</Words>
  <Application>Microsoft Office PowerPoint</Application>
  <PresentationFormat>Geniş ekran</PresentationFormat>
  <Paragraphs>28</Paragraphs>
  <Slides>19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5" baseType="lpstr">
      <vt:lpstr>Arial</vt:lpstr>
      <vt:lpstr>Arial</vt:lpstr>
      <vt:lpstr>Calibri</vt:lpstr>
      <vt:lpstr>Calibri Light</vt:lpstr>
      <vt:lpstr>Calibri Light (Başlıklar)</vt:lpstr>
      <vt:lpstr>Uzay</vt:lpstr>
      <vt:lpstr>SPRİNG MVC</vt:lpstr>
      <vt:lpstr>Spring initialzr ile proje oluşturuyoruz</vt:lpstr>
      <vt:lpstr>Java Servlet nedir?</vt:lpstr>
      <vt:lpstr>JSP NEDİR</vt:lpstr>
      <vt:lpstr>Tomcat nedir?</vt:lpstr>
      <vt:lpstr>Maven nedir?</vt:lpstr>
      <vt:lpstr>Dıspatch servlet</vt:lpstr>
      <vt:lpstr>PowerPoint Sunusu</vt:lpstr>
      <vt:lpstr>Projeden bağımlılıkları inceleyelim.</vt:lpstr>
      <vt:lpstr>JSP PAGE</vt:lpstr>
      <vt:lpstr>XML confıguratıon</vt:lpstr>
      <vt:lpstr>annotation confıguratıon</vt:lpstr>
      <vt:lpstr>Propertıes confıguratıon -model</vt:lpstr>
      <vt:lpstr>Bootstrap jsp</vt:lpstr>
      <vt:lpstr>REST Olarak kullanma</vt:lpstr>
      <vt:lpstr>http request methods</vt:lpstr>
      <vt:lpstr>Exceptıon handlıng</vt:lpstr>
      <vt:lpstr>test</vt:lpstr>
      <vt:lpstr>Teşekkürler!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SPRİNG MVC</dc:title>
  <dc:creator>Muzaffer Öztürk</dc:creator>
  <cp:lastModifiedBy>Muzaffer Öztürk</cp:lastModifiedBy>
  <cp:revision>19</cp:revision>
  <dcterms:created xsi:type="dcterms:W3CDTF">2020-11-15T08:04:54Z</dcterms:created>
  <dcterms:modified xsi:type="dcterms:W3CDTF">2020-11-15T16:06:41Z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