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300" r:id="rId11"/>
    <p:sldId id="301" r:id="rId12"/>
    <p:sldId id="302" r:id="rId13"/>
    <p:sldId id="305" r:id="rId14"/>
    <p:sldId id="306" r:id="rId15"/>
    <p:sldId id="307" r:id="rId16"/>
    <p:sldId id="308" r:id="rId17"/>
    <p:sldId id="269" r:id="rId18"/>
    <p:sldId id="272" r:id="rId19"/>
    <p:sldId id="270" r:id="rId20"/>
    <p:sldId id="309" r:id="rId21"/>
    <p:sldId id="310" r:id="rId22"/>
    <p:sldId id="311" r:id="rId23"/>
    <p:sldId id="312" r:id="rId24"/>
    <p:sldId id="313" r:id="rId25"/>
    <p:sldId id="28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Roboto Condensed" panose="02000000000000000000" pitchFamily="2" charset="0"/>
      <p:regular r:id="rId33"/>
      <p:bold r:id="rId34"/>
      <p:italic r:id="rId35"/>
      <p:boldItalic r:id="rId36"/>
    </p:embeddedFont>
    <p:embeddedFont>
      <p:font typeface="Roboto Slab" panose="020B0604020202020204" charset="0"/>
      <p:regular r:id="rId37"/>
      <p:bold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772E24D-C63A-47EE-BFB6-9642D4CA40D2}">
          <p14:sldIdLst>
            <p14:sldId id="256"/>
            <p14:sldId id="257"/>
            <p14:sldId id="258"/>
            <p14:sldId id="259"/>
            <p14:sldId id="260"/>
            <p14:sldId id="261"/>
            <p14:sldId id="262"/>
            <p14:sldId id="263"/>
            <p14:sldId id="264"/>
            <p14:sldId id="300"/>
            <p14:sldId id="301"/>
            <p14:sldId id="302"/>
            <p14:sldId id="305"/>
            <p14:sldId id="306"/>
            <p14:sldId id="307"/>
            <p14:sldId id="308"/>
          </p14:sldIdLst>
        </p14:section>
        <p14:section name="Untitled Section" id="{88C8D102-9B98-426D-8C0D-C9ABCABB3998}">
          <p14:sldIdLst>
            <p14:sldId id="269"/>
            <p14:sldId id="272"/>
            <p14:sldId id="270"/>
            <p14:sldId id="309"/>
            <p14:sldId id="310"/>
            <p14:sldId id="311"/>
            <p14:sldId id="312"/>
            <p14:sldId id="313"/>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9A5799-A4D3-4A20-9D3B-5951FF6C95AA}">
  <a:tblStyle styleId="{1E9A5799-A4D3-4A20-9D3B-5951FF6C95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89C51A-8292-4F2F-B5E3-66B54389AF7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761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46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22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6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715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69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091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4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75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154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168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318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c163a06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c163a06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dc163a06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dc163a06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5.JPG"/></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39.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42.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microsoft.com/office/2007/relationships/hdphoto" Target="../media/hdphoto6.wdp"/><Relationship Id="rId5" Type="http://schemas.openxmlformats.org/officeDocument/2006/relationships/image" Target="../media/image44.png"/><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74" y="1275150"/>
            <a:ext cx="6165000" cy="18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Design a Fuzzy Logic Controller for a</a:t>
            </a:r>
            <a:endParaRPr sz="2600" dirty="0"/>
          </a:p>
          <a:p>
            <a:pPr marL="0" lvl="0" indent="0" algn="l" rtl="0">
              <a:spcBef>
                <a:spcPts val="0"/>
              </a:spcBef>
              <a:spcAft>
                <a:spcPts val="0"/>
              </a:spcAft>
              <a:buNone/>
            </a:pPr>
            <a:r>
              <a:rPr lang="en" sz="2600" dirty="0"/>
              <a:t>Rotary Flexible Joint Robotic Arm</a:t>
            </a:r>
            <a:endParaRPr sz="2600" dirty="0"/>
          </a:p>
          <a:p>
            <a:pPr marL="0" lvl="0" indent="0" algn="l" rtl="0">
              <a:spcBef>
                <a:spcPts val="0"/>
              </a:spcBef>
              <a:spcAft>
                <a:spcPts val="0"/>
              </a:spcAft>
              <a:buNone/>
            </a:pPr>
            <a:endParaRPr sz="2600" dirty="0"/>
          </a:p>
          <a:p>
            <a:pPr marL="0" lvl="0" indent="0" algn="l" rtl="0">
              <a:spcBef>
                <a:spcPts val="0"/>
              </a:spcBef>
              <a:spcAft>
                <a:spcPts val="0"/>
              </a:spcAft>
              <a:buNone/>
            </a:pPr>
            <a:r>
              <a:rPr lang="en" sz="2600" dirty="0"/>
              <a:t>Prof: Dr.Sharifi</a:t>
            </a:r>
            <a:endParaRPr sz="2600" dirty="0"/>
          </a:p>
        </p:txBody>
      </p:sp>
      <p:pic>
        <p:nvPicPr>
          <p:cNvPr id="71" name="Google Shape;71;p12"/>
          <p:cNvPicPr preferRelativeResize="0"/>
          <p:nvPr/>
        </p:nvPicPr>
        <p:blipFill>
          <a:blip r:embed="rId3">
            <a:alphaModFix/>
          </a:blip>
          <a:stretch>
            <a:fillRect/>
          </a:stretch>
        </p:blipFill>
        <p:spPr>
          <a:xfrm>
            <a:off x="7437800" y="0"/>
            <a:ext cx="1706198" cy="1103699"/>
          </a:xfrm>
          <a:prstGeom prst="rect">
            <a:avLst/>
          </a:prstGeom>
          <a:noFill/>
          <a:ln>
            <a:noFill/>
          </a:ln>
        </p:spPr>
      </p:pic>
      <p:sp>
        <p:nvSpPr>
          <p:cNvPr id="72" name="Google Shape;72;p12"/>
          <p:cNvSpPr txBox="1"/>
          <p:nvPr/>
        </p:nvSpPr>
        <p:spPr>
          <a:xfrm>
            <a:off x="1700175" y="3450450"/>
            <a:ext cx="31503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accent1"/>
                </a:solidFill>
                <a:latin typeface="Source Sans Pro"/>
                <a:ea typeface="Source Sans Pro"/>
                <a:cs typeface="Source Sans Pro"/>
                <a:sym typeface="Source Sans Pro"/>
              </a:rPr>
              <a:t>Students:</a:t>
            </a:r>
            <a:endParaRPr sz="1500" b="1" dirty="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500" b="1" dirty="0">
                <a:solidFill>
                  <a:schemeClr val="accent1"/>
                </a:solidFill>
                <a:latin typeface="Source Sans Pro"/>
                <a:ea typeface="Source Sans Pro"/>
                <a:cs typeface="Source Sans Pro"/>
                <a:sym typeface="Source Sans Pro"/>
              </a:rPr>
              <a:t>Niloofar Tavahodi</a:t>
            </a:r>
            <a:endParaRPr sz="1500" b="1" dirty="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500" b="1" dirty="0">
                <a:solidFill>
                  <a:schemeClr val="accent1"/>
                </a:solidFill>
                <a:latin typeface="Source Sans Pro"/>
                <a:ea typeface="Source Sans Pro"/>
                <a:cs typeface="Source Sans Pro"/>
                <a:sym typeface="Source Sans Pro"/>
              </a:rPr>
              <a:t>Mohammad Arabzadeh</a:t>
            </a:r>
            <a:endParaRPr sz="1500" b="1" dirty="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500" b="1" dirty="0">
                <a:solidFill>
                  <a:schemeClr val="accent1"/>
                </a:solidFill>
                <a:latin typeface="Source Sans Pro"/>
                <a:ea typeface="Source Sans Pro"/>
                <a:cs typeface="Source Sans Pro"/>
                <a:sym typeface="Source Sans Pro"/>
              </a:rPr>
              <a:t>Arshia Samodi</a:t>
            </a:r>
            <a:endParaRPr sz="1500" b="1" dirty="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500" b="1" dirty="0">
                <a:solidFill>
                  <a:schemeClr val="accent1"/>
                </a:solidFill>
                <a:latin typeface="Source Sans Pro"/>
                <a:ea typeface="Source Sans Pro"/>
                <a:cs typeface="Source Sans Pro"/>
                <a:sym typeface="Source Sans Pro"/>
              </a:rPr>
              <a:t>Mahban Jafari</a:t>
            </a:r>
            <a:endParaRPr sz="1500" b="1" dirty="0">
              <a:solidFill>
                <a:schemeClr val="accen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5" name="Google Shape;175;p20"/>
              <p:cNvSpPr txBox="1">
                <a:spLocks noGrp="1"/>
              </p:cNvSpPr>
              <p:nvPr>
                <p:ph type="body" idx="1"/>
              </p:nvPr>
            </p:nvSpPr>
            <p:spPr>
              <a:xfrm>
                <a:off x="786113" y="1200150"/>
                <a:ext cx="7229100" cy="3725700"/>
              </a:xfrm>
              <a:prstGeom prst="rect">
                <a:avLst/>
              </a:prstGeom>
            </p:spPr>
            <p:txBody>
              <a:bodyPr spcFirstLastPara="1" wrap="square" lIns="91425" tIns="91425" rIns="91425" bIns="91425" anchor="t" anchorCtr="0">
                <a:noAutofit/>
              </a:bodyPr>
              <a:lstStyle/>
              <a:p>
                <a:r>
                  <a:rPr lang="en-US" sz="1400" b="1" dirty="0">
                    <a:latin typeface="Roboto Slab" panose="020B0604020202020204" charset="0"/>
                    <a:ea typeface="Roboto Slab" panose="020B0604020202020204" charset="0"/>
                  </a:rPr>
                  <a:t>Stability of </a:t>
                </a:r>
                <a14:m>
                  <m:oMath xmlns:m="http://schemas.openxmlformats.org/officeDocument/2006/math">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𝑮</m:t>
                        </m:r>
                      </m:e>
                      <m:sub>
                        <m:r>
                          <a:rPr lang="en-US" sz="1400" b="1" i="1" dirty="0" smtClean="0">
                            <a:latin typeface="Cambria Math" panose="02040503050406030204" pitchFamily="18" charset="0"/>
                            <a:ea typeface="Cambria Math" panose="02040503050406030204" pitchFamily="18" charset="0"/>
                          </a:rPr>
                          <m:t>𝜽</m:t>
                        </m:r>
                      </m:sub>
                    </m:sSub>
                  </m:oMath>
                </a14:m>
                <a:endParaRPr lang="en-US" sz="1400" b="1" dirty="0">
                  <a:solidFill>
                    <a:schemeClr val="tx1"/>
                  </a:solidFill>
                  <a:latin typeface="Roboto Slab" panose="020B0604020202020204" charset="0"/>
                  <a:ea typeface="Roboto Slab" panose="020B0604020202020204" charset="0"/>
                </a:endParaRPr>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sz="1400" b="1" dirty="0"/>
              </a:p>
              <a:p>
                <a:pPr marL="0" lvl="0" indent="0" algn="l" rtl="0">
                  <a:spcBef>
                    <a:spcPts val="600"/>
                  </a:spcBef>
                  <a:spcAft>
                    <a:spcPts val="0"/>
                  </a:spcAft>
                  <a:buNone/>
                </a:pPr>
                <a:endParaRPr b="1" dirty="0"/>
              </a:p>
            </p:txBody>
          </p:sp>
        </mc:Choice>
        <mc:Fallback xmlns="">
          <p:sp>
            <p:nvSpPr>
              <p:cNvPr id="175" name="Google Shape;175;p20"/>
              <p:cNvSpPr txBox="1">
                <a:spLocks noGrp="1" noRot="1" noChangeAspect="1" noMove="1" noResize="1" noEditPoints="1" noAdjustHandles="1" noChangeArrowheads="1" noChangeShapeType="1" noTextEdit="1"/>
              </p:cNvSpPr>
              <p:nvPr>
                <p:ph type="body" idx="1"/>
              </p:nvPr>
            </p:nvSpPr>
            <p:spPr>
              <a:xfrm>
                <a:off x="786113" y="1200150"/>
                <a:ext cx="7229100" cy="3725700"/>
              </a:xfrm>
              <a:prstGeom prst="rect">
                <a:avLst/>
              </a:prstGeom>
              <a:blipFill>
                <a:blip r:embed="rId3"/>
                <a:stretch>
                  <a:fillRect/>
                </a:stretch>
              </a:blipFill>
            </p:spPr>
            <p:txBody>
              <a:bodyPr/>
              <a:lstStyle/>
              <a:p>
                <a:r>
                  <a:rPr lang="en-US">
                    <a:noFill/>
                  </a:rPr>
                  <a:t> </a:t>
                </a:r>
              </a:p>
            </p:txBody>
          </p:sp>
        </mc:Fallback>
      </mc:AlternateContent>
      <p:sp>
        <p:nvSpPr>
          <p:cNvPr id="176" name="Google Shape;176;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t>7.System Stability</a:t>
            </a:r>
            <a:endParaRPr sz="4100" b="1" dirty="0"/>
          </a:p>
        </p:txBody>
      </p:sp>
      <p:sp>
        <p:nvSpPr>
          <p:cNvPr id="177" name="Google Shape;177;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C719747D-F8A6-4A1A-88D6-B30C6294BC0F}"/>
              </a:ext>
            </a:extLst>
          </p:cNvPr>
          <p:cNvSpPr txBox="1"/>
          <p:nvPr/>
        </p:nvSpPr>
        <p:spPr>
          <a:xfrm>
            <a:off x="1238400" y="1708217"/>
            <a:ext cx="2426400" cy="523220"/>
          </a:xfrm>
          <a:prstGeom prst="rect">
            <a:avLst/>
          </a:prstGeom>
          <a:noFill/>
        </p:spPr>
        <p:txBody>
          <a:bodyPr wrap="square" rtlCol="0">
            <a:spAutoFit/>
          </a:bodyPr>
          <a:lstStyle/>
          <a:p>
            <a:r>
              <a:rPr lang="en-US" dirty="0">
                <a:latin typeface="Roboto Slab" panose="020B0604020202020204" charset="0"/>
                <a:ea typeface="Roboto Slab" panose="020B0604020202020204" charset="0"/>
              </a:rPr>
              <a:t>Routh Hurwitz Stability </a:t>
            </a:r>
          </a:p>
          <a:p>
            <a:endParaRPr lang="en-US" dirty="0"/>
          </a:p>
        </p:txBody>
      </p:sp>
      <p:pic>
        <p:nvPicPr>
          <p:cNvPr id="4" name="Picture 3">
            <a:extLst>
              <a:ext uri="{FF2B5EF4-FFF2-40B4-BE49-F238E27FC236}">
                <a16:creationId xmlns:a16="http://schemas.microsoft.com/office/drawing/2014/main" id="{6C0FDABD-9260-417B-9263-8CB2D70D07BA}"/>
              </a:ext>
            </a:extLst>
          </p:cNvPr>
          <p:cNvPicPr>
            <a:picLocks noChangeAspect="1"/>
          </p:cNvPicPr>
          <p:nvPr/>
        </p:nvPicPr>
        <p:blipFill>
          <a:blip r:embed="rId4"/>
          <a:stretch>
            <a:fillRect/>
          </a:stretch>
        </p:blipFill>
        <p:spPr>
          <a:xfrm>
            <a:off x="1238400" y="2159257"/>
            <a:ext cx="3467400" cy="2781541"/>
          </a:xfrm>
          <a:prstGeom prst="rect">
            <a:avLst/>
          </a:prstGeom>
        </p:spPr>
      </p:pic>
      <p:sp>
        <p:nvSpPr>
          <p:cNvPr id="5" name="TextBox 4">
            <a:extLst>
              <a:ext uri="{FF2B5EF4-FFF2-40B4-BE49-F238E27FC236}">
                <a16:creationId xmlns:a16="http://schemas.microsoft.com/office/drawing/2014/main" id="{8AB5778D-6488-4FA7-9AFF-BF13337AACBC}"/>
              </a:ext>
            </a:extLst>
          </p:cNvPr>
          <p:cNvSpPr txBox="1"/>
          <p:nvPr/>
        </p:nvSpPr>
        <p:spPr>
          <a:xfrm>
            <a:off x="4998784" y="1708217"/>
            <a:ext cx="3250840" cy="307777"/>
          </a:xfrm>
          <a:prstGeom prst="rect">
            <a:avLst/>
          </a:prstGeom>
          <a:noFill/>
        </p:spPr>
        <p:txBody>
          <a:bodyPr wrap="square" rtlCol="0">
            <a:spAutoFit/>
          </a:bodyPr>
          <a:lstStyle/>
          <a:p>
            <a:r>
              <a:rPr lang="en-US" dirty="0">
                <a:latin typeface="Roboto Slab" panose="020B0604020202020204" charset="0"/>
                <a:ea typeface="Roboto Slab" panose="020B0604020202020204" charset="0"/>
              </a:rPr>
              <a:t>Root Locus Stability (Stable for k&lt;50) </a:t>
            </a:r>
          </a:p>
        </p:txBody>
      </p:sp>
      <p:pic>
        <p:nvPicPr>
          <p:cNvPr id="7" name="Picture 6">
            <a:extLst>
              <a:ext uri="{FF2B5EF4-FFF2-40B4-BE49-F238E27FC236}">
                <a16:creationId xmlns:a16="http://schemas.microsoft.com/office/drawing/2014/main" id="{4BE5C296-4295-4DF1-A7C5-A74ADAFADFBD}"/>
              </a:ext>
            </a:extLst>
          </p:cNvPr>
          <p:cNvPicPr>
            <a:picLocks noChangeAspect="1"/>
          </p:cNvPicPr>
          <p:nvPr/>
        </p:nvPicPr>
        <p:blipFill>
          <a:blip r:embed="rId5"/>
          <a:stretch>
            <a:fillRect/>
          </a:stretch>
        </p:blipFill>
        <p:spPr>
          <a:xfrm>
            <a:off x="4998784" y="2025901"/>
            <a:ext cx="3405600" cy="2575231"/>
          </a:xfrm>
          <a:prstGeom prst="rect">
            <a:avLst/>
          </a:prstGeom>
        </p:spPr>
      </p:pic>
    </p:spTree>
    <p:extLst>
      <p:ext uri="{BB962C8B-B14F-4D97-AF65-F5344CB8AC3E}">
        <p14:creationId xmlns:p14="http://schemas.microsoft.com/office/powerpoint/2010/main" val="367804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5" name="Google Shape;175;p20"/>
              <p:cNvSpPr txBox="1">
                <a:spLocks noGrp="1"/>
              </p:cNvSpPr>
              <p:nvPr>
                <p:ph type="body" idx="1"/>
              </p:nvPr>
            </p:nvSpPr>
            <p:spPr>
              <a:xfrm>
                <a:off x="786113" y="1200150"/>
                <a:ext cx="7229100" cy="3725700"/>
              </a:xfrm>
              <a:prstGeom prst="rect">
                <a:avLst/>
              </a:prstGeom>
            </p:spPr>
            <p:txBody>
              <a:bodyPr spcFirstLastPara="1" wrap="square" lIns="91425" tIns="91425" rIns="91425" bIns="91425" anchor="t" anchorCtr="0">
                <a:noAutofit/>
              </a:bodyPr>
              <a:lstStyle/>
              <a:p>
                <a:r>
                  <a:rPr lang="en-US" sz="1400" b="1" dirty="0">
                    <a:latin typeface="Roboto Slab" panose="020B0604020202020204" charset="0"/>
                    <a:ea typeface="Roboto Slab" panose="020B0604020202020204" charset="0"/>
                  </a:rPr>
                  <a:t>Stability of </a:t>
                </a:r>
                <a14:m>
                  <m:oMath xmlns:m="http://schemas.openxmlformats.org/officeDocument/2006/math">
                    <m:sSub>
                      <m:sSubPr>
                        <m:ctrlPr>
                          <a:rPr lang="fa-IR" sz="1400" b="1" i="1" dirty="0" smtClean="0">
                            <a:latin typeface="Cambria Math" panose="02040503050406030204" pitchFamily="18" charset="0"/>
                          </a:rPr>
                        </m:ctrlPr>
                      </m:sSubPr>
                      <m:e>
                        <m:r>
                          <a:rPr lang="fa-IR" sz="1400" b="1" i="1" dirty="0" smtClean="0">
                            <a:latin typeface="Cambria Math" panose="02040503050406030204" pitchFamily="18" charset="0"/>
                          </a:rPr>
                          <m:t>𝑮</m:t>
                        </m:r>
                      </m:e>
                      <m:sub>
                        <m:r>
                          <a:rPr lang="fa-IR" sz="1400" b="1" i="1" dirty="0" smtClean="0">
                            <a:latin typeface="Cambria Math" panose="02040503050406030204" pitchFamily="18" charset="0"/>
                            <a:ea typeface="Cambria Math" panose="02040503050406030204" pitchFamily="18" charset="0"/>
                          </a:rPr>
                          <m:t>𝜶</m:t>
                        </m:r>
                      </m:sub>
                    </m:sSub>
                  </m:oMath>
                </a14:m>
                <a:endParaRPr lang="fa-IR" sz="1400" b="1" dirty="0">
                  <a:solidFill>
                    <a:schemeClr val="tx1"/>
                  </a:solidFill>
                  <a:latin typeface="Roboto Slab" panose="020B0604020202020204" charset="0"/>
                  <a:ea typeface="Roboto Slab" panose="020B0604020202020204" charset="0"/>
                </a:endParaRPr>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lang="fa-IR" sz="1400" b="1" dirty="0"/>
              </a:p>
              <a:p>
                <a:pPr marL="0" lvl="0" indent="0" algn="l" rtl="0">
                  <a:spcBef>
                    <a:spcPts val="600"/>
                  </a:spcBef>
                  <a:spcAft>
                    <a:spcPts val="0"/>
                  </a:spcAft>
                  <a:buNone/>
                </a:pPr>
                <a:endParaRPr b="1" dirty="0"/>
              </a:p>
            </p:txBody>
          </p:sp>
        </mc:Choice>
        <mc:Fallback xmlns="">
          <p:sp>
            <p:nvSpPr>
              <p:cNvPr id="175" name="Google Shape;175;p20"/>
              <p:cNvSpPr txBox="1">
                <a:spLocks noGrp="1" noRot="1" noChangeAspect="1" noMove="1" noResize="1" noEditPoints="1" noAdjustHandles="1" noChangeArrowheads="1" noChangeShapeType="1" noTextEdit="1"/>
              </p:cNvSpPr>
              <p:nvPr>
                <p:ph type="body" idx="1"/>
              </p:nvPr>
            </p:nvSpPr>
            <p:spPr>
              <a:xfrm>
                <a:off x="786113" y="1200150"/>
                <a:ext cx="7229100" cy="3725700"/>
              </a:xfrm>
              <a:prstGeom prst="rect">
                <a:avLst/>
              </a:prstGeom>
              <a:blipFill>
                <a:blip r:embed="rId3"/>
                <a:stretch>
                  <a:fillRect/>
                </a:stretch>
              </a:blipFill>
            </p:spPr>
            <p:txBody>
              <a:bodyPr/>
              <a:lstStyle/>
              <a:p>
                <a:r>
                  <a:rPr lang="en-US">
                    <a:noFill/>
                  </a:rPr>
                  <a:t> </a:t>
                </a:r>
              </a:p>
            </p:txBody>
          </p:sp>
        </mc:Fallback>
      </mc:AlternateContent>
      <p:sp>
        <p:nvSpPr>
          <p:cNvPr id="176" name="Google Shape;176;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t>7.System Stability</a:t>
            </a:r>
            <a:endParaRPr sz="4100" b="1" dirty="0"/>
          </a:p>
        </p:txBody>
      </p:sp>
      <p:sp>
        <p:nvSpPr>
          <p:cNvPr id="177" name="Google Shape;177;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C719747D-F8A6-4A1A-88D6-B30C6294BC0F}"/>
              </a:ext>
            </a:extLst>
          </p:cNvPr>
          <p:cNvSpPr txBox="1"/>
          <p:nvPr/>
        </p:nvSpPr>
        <p:spPr>
          <a:xfrm>
            <a:off x="1238400" y="1708217"/>
            <a:ext cx="2426400" cy="523220"/>
          </a:xfrm>
          <a:prstGeom prst="rect">
            <a:avLst/>
          </a:prstGeom>
          <a:noFill/>
        </p:spPr>
        <p:txBody>
          <a:bodyPr wrap="square" rtlCol="0">
            <a:spAutoFit/>
          </a:bodyPr>
          <a:lstStyle/>
          <a:p>
            <a:r>
              <a:rPr lang="en-US" dirty="0">
                <a:latin typeface="Roboto Slab" panose="020B0604020202020204" charset="0"/>
                <a:ea typeface="Roboto Slab" panose="020B0604020202020204" charset="0"/>
              </a:rPr>
              <a:t>Routh Hurwitz Stability </a:t>
            </a:r>
          </a:p>
          <a:p>
            <a:endParaRPr lang="en-US" dirty="0"/>
          </a:p>
        </p:txBody>
      </p:sp>
      <p:sp>
        <p:nvSpPr>
          <p:cNvPr id="5" name="TextBox 4">
            <a:extLst>
              <a:ext uri="{FF2B5EF4-FFF2-40B4-BE49-F238E27FC236}">
                <a16:creationId xmlns:a16="http://schemas.microsoft.com/office/drawing/2014/main" id="{8AB5778D-6488-4FA7-9AFF-BF13337AACBC}"/>
              </a:ext>
            </a:extLst>
          </p:cNvPr>
          <p:cNvSpPr txBox="1"/>
          <p:nvPr/>
        </p:nvSpPr>
        <p:spPr>
          <a:xfrm>
            <a:off x="5356799" y="1708217"/>
            <a:ext cx="3300117" cy="307777"/>
          </a:xfrm>
          <a:prstGeom prst="rect">
            <a:avLst/>
          </a:prstGeom>
          <a:noFill/>
        </p:spPr>
        <p:txBody>
          <a:bodyPr wrap="square" rtlCol="0">
            <a:spAutoFit/>
          </a:bodyPr>
          <a:lstStyle/>
          <a:p>
            <a:r>
              <a:rPr lang="en-US" dirty="0">
                <a:latin typeface="Roboto Slab" panose="020B0604020202020204" charset="0"/>
                <a:ea typeface="Roboto Slab" panose="020B0604020202020204" charset="0"/>
              </a:rPr>
              <a:t>Root Locus Stability (Stable for k&lt;10) </a:t>
            </a:r>
          </a:p>
        </p:txBody>
      </p:sp>
      <p:pic>
        <p:nvPicPr>
          <p:cNvPr id="11" name="Picture 10">
            <a:extLst>
              <a:ext uri="{FF2B5EF4-FFF2-40B4-BE49-F238E27FC236}">
                <a16:creationId xmlns:a16="http://schemas.microsoft.com/office/drawing/2014/main" id="{79471E00-FA75-47D8-AA35-4FBFF11F97A1}"/>
              </a:ext>
            </a:extLst>
          </p:cNvPr>
          <p:cNvPicPr>
            <a:picLocks noChangeAspect="1"/>
          </p:cNvPicPr>
          <p:nvPr/>
        </p:nvPicPr>
        <p:blipFill>
          <a:blip r:embed="rId4"/>
          <a:stretch>
            <a:fillRect/>
          </a:stretch>
        </p:blipFill>
        <p:spPr>
          <a:xfrm>
            <a:off x="1238399" y="2059200"/>
            <a:ext cx="3300117" cy="2462400"/>
          </a:xfrm>
          <a:prstGeom prst="rect">
            <a:avLst/>
          </a:prstGeom>
        </p:spPr>
      </p:pic>
      <p:pic>
        <p:nvPicPr>
          <p:cNvPr id="15" name="Picture 14">
            <a:extLst>
              <a:ext uri="{FF2B5EF4-FFF2-40B4-BE49-F238E27FC236}">
                <a16:creationId xmlns:a16="http://schemas.microsoft.com/office/drawing/2014/main" id="{2751BB87-AEF7-4AD4-96D2-DB742D48C24D}"/>
              </a:ext>
            </a:extLst>
          </p:cNvPr>
          <p:cNvPicPr>
            <a:picLocks noChangeAspect="1"/>
          </p:cNvPicPr>
          <p:nvPr/>
        </p:nvPicPr>
        <p:blipFill>
          <a:blip r:embed="rId5"/>
          <a:stretch>
            <a:fillRect/>
          </a:stretch>
        </p:blipFill>
        <p:spPr>
          <a:xfrm>
            <a:off x="5413055" y="2009298"/>
            <a:ext cx="2893671" cy="2236417"/>
          </a:xfrm>
          <a:prstGeom prst="rect">
            <a:avLst/>
          </a:prstGeom>
        </p:spPr>
      </p:pic>
    </p:spTree>
    <p:extLst>
      <p:ext uri="{BB962C8B-B14F-4D97-AF65-F5344CB8AC3E}">
        <p14:creationId xmlns:p14="http://schemas.microsoft.com/office/powerpoint/2010/main" val="49650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2"/>
          <p:cNvSpPr txBox="1">
            <a:spLocks noGrp="1"/>
          </p:cNvSpPr>
          <p:nvPr>
            <p:ph type="title"/>
          </p:nvPr>
        </p:nvSpPr>
        <p:spPr>
          <a:xfrm>
            <a:off x="678150" y="296766"/>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8.Fuzzy Controller Design </a:t>
            </a:r>
            <a:endParaRPr sz="3200" b="1" dirty="0"/>
          </a:p>
        </p:txBody>
      </p:sp>
      <p:sp>
        <p:nvSpPr>
          <p:cNvPr id="195" name="Google Shape;195;p22"/>
          <p:cNvSpPr txBox="1">
            <a:spLocks noGrp="1"/>
          </p:cNvSpPr>
          <p:nvPr>
            <p:ph type="body" idx="1"/>
          </p:nvPr>
        </p:nvSpPr>
        <p:spPr>
          <a:xfrm>
            <a:off x="127858" y="1093246"/>
            <a:ext cx="8672284" cy="7652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Roboto Slab" panose="020B0604020202020204" charset="0"/>
                <a:ea typeface="Roboto Slab" panose="020B0604020202020204" charset="0"/>
              </a:rPr>
              <a:t>The goal of this project is to track the desired angle in a rotary flexible joint robotic arm with fuzzy systems.</a:t>
            </a:r>
          </a:p>
          <a:p>
            <a:pPr marL="0" lvl="0" indent="0" algn="l" rtl="0">
              <a:spcBef>
                <a:spcPts val="600"/>
              </a:spcBef>
              <a:spcAft>
                <a:spcPts val="0"/>
              </a:spcAft>
              <a:buNone/>
            </a:pPr>
            <a:endParaRPr lang="en-US" sz="1200" dirty="0">
              <a:latin typeface="Roboto Slab" panose="020B0604020202020204" charset="0"/>
              <a:ea typeface="Roboto Slab" panose="020B0604020202020204" charset="0"/>
            </a:endParaRPr>
          </a:p>
          <a:p>
            <a:pPr marL="0" lvl="0" indent="0" algn="l" rtl="0">
              <a:spcBef>
                <a:spcPts val="600"/>
              </a:spcBef>
              <a:spcAft>
                <a:spcPts val="0"/>
              </a:spcAft>
              <a:buNone/>
            </a:pPr>
            <a:endParaRPr lang="en-US" sz="1200" dirty="0">
              <a:latin typeface="Roboto Slab" panose="020B0604020202020204" charset="0"/>
              <a:ea typeface="Roboto Slab" panose="020B0604020202020204" charset="0"/>
            </a:endParaRPr>
          </a:p>
        </p:txBody>
      </p:sp>
      <p:cxnSp>
        <p:nvCxnSpPr>
          <p:cNvPr id="197" name="Google Shape;197;p22"/>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98" name="Google Shape;198;p22"/>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99" name="Google Shape;199;p22"/>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200" name="Google Shape;20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B386BE71-EBCA-4931-B3F9-F8B63676C4D3}"/>
              </a:ext>
            </a:extLst>
          </p:cNvPr>
          <p:cNvPicPr>
            <a:picLocks noChangeAspect="1"/>
          </p:cNvPicPr>
          <p:nvPr/>
        </p:nvPicPr>
        <p:blipFill rotWithShape="1">
          <a:blip r:embed="rId3"/>
          <a:srcRect b="12595"/>
          <a:stretch/>
        </p:blipFill>
        <p:spPr>
          <a:xfrm>
            <a:off x="3847181" y="2190796"/>
            <a:ext cx="4725184" cy="1953557"/>
          </a:xfrm>
          <a:prstGeom prst="rect">
            <a:avLst/>
          </a:prstGeom>
        </p:spPr>
      </p:pic>
      <p:sp>
        <p:nvSpPr>
          <p:cNvPr id="2" name="TextBox 1">
            <a:extLst>
              <a:ext uri="{FF2B5EF4-FFF2-40B4-BE49-F238E27FC236}">
                <a16:creationId xmlns:a16="http://schemas.microsoft.com/office/drawing/2014/main" id="{E4B3DA70-3AEC-446F-A31A-11D8B6F24D6C}"/>
              </a:ext>
            </a:extLst>
          </p:cNvPr>
          <p:cNvSpPr txBox="1"/>
          <p:nvPr/>
        </p:nvSpPr>
        <p:spPr>
          <a:xfrm>
            <a:off x="544587" y="2447214"/>
            <a:ext cx="2448000" cy="523220"/>
          </a:xfrm>
          <a:prstGeom prst="rect">
            <a:avLst/>
          </a:prstGeom>
          <a:noFill/>
        </p:spPr>
        <p:txBody>
          <a:bodyPr wrap="square" rtlCol="0">
            <a:spAutoFit/>
          </a:bodyPr>
          <a:lstStyle/>
          <a:p>
            <a:pPr marL="171450" indent="-171450">
              <a:buFont typeface="Wingdings" panose="05000000000000000000" pitchFamily="2" charset="2"/>
              <a:buChar char="Ø"/>
            </a:pPr>
            <a:r>
              <a:rPr lang="en-US" dirty="0">
                <a:latin typeface="Roboto Slab" panose="020B0604020202020204" charset="0"/>
                <a:ea typeface="Roboto Slab" panose="020B0604020202020204" charset="0"/>
              </a:rPr>
              <a:t>System block diagram</a:t>
            </a:r>
            <a:endParaRPr lang="en-US" b="1" dirty="0">
              <a:latin typeface="Roboto Slab" panose="020B0604020202020204" charset="0"/>
              <a:ea typeface="Roboto Slab" panose="020B060402020202020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5441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2"/>
          <p:cNvSpPr txBox="1">
            <a:spLocks noGrp="1"/>
          </p:cNvSpPr>
          <p:nvPr>
            <p:ph type="title"/>
          </p:nvPr>
        </p:nvSpPr>
        <p:spPr>
          <a:xfrm>
            <a:off x="429174" y="29424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8.Fuzzy Controller Design </a:t>
            </a:r>
            <a:endParaRPr sz="3200" b="1" dirty="0"/>
          </a:p>
        </p:txBody>
      </p:sp>
      <p:sp>
        <p:nvSpPr>
          <p:cNvPr id="195" name="Google Shape;195;p22"/>
          <p:cNvSpPr txBox="1">
            <a:spLocks noGrp="1"/>
          </p:cNvSpPr>
          <p:nvPr>
            <p:ph type="body" idx="1"/>
          </p:nvPr>
        </p:nvSpPr>
        <p:spPr>
          <a:xfrm>
            <a:off x="429174" y="1093246"/>
            <a:ext cx="8672284" cy="7652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latin typeface="Roboto Slab" panose="020B0604020202020204" charset="0"/>
                <a:ea typeface="Roboto Slab" panose="020B0604020202020204" charset="0"/>
              </a:rPr>
              <a:t>In general, the fuzzy controller has four components : </a:t>
            </a:r>
          </a:p>
          <a:p>
            <a:pPr marL="0" lvl="0" indent="0" algn="l" rtl="0">
              <a:spcBef>
                <a:spcPts val="600"/>
              </a:spcBef>
              <a:spcAft>
                <a:spcPts val="0"/>
              </a:spcAft>
              <a:buNone/>
            </a:pPr>
            <a:endParaRPr lang="en-US" sz="1200" dirty="0">
              <a:latin typeface="Roboto Slab" panose="020B0604020202020204" charset="0"/>
              <a:ea typeface="Roboto Slab" panose="020B0604020202020204" charset="0"/>
            </a:endParaRPr>
          </a:p>
        </p:txBody>
      </p:sp>
      <p:cxnSp>
        <p:nvCxnSpPr>
          <p:cNvPr id="197" name="Google Shape;197;p22"/>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98" name="Google Shape;198;p22"/>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99" name="Google Shape;199;p22"/>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200" name="Google Shape;20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E4B3DA70-3AEC-446F-A31A-11D8B6F24D6C}"/>
              </a:ext>
            </a:extLst>
          </p:cNvPr>
          <p:cNvSpPr txBox="1"/>
          <p:nvPr/>
        </p:nvSpPr>
        <p:spPr>
          <a:xfrm>
            <a:off x="429174" y="1873033"/>
            <a:ext cx="2911413" cy="95410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The fuzzification module</a:t>
            </a:r>
          </a:p>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The rule base </a:t>
            </a:r>
          </a:p>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The interface engine</a:t>
            </a:r>
          </a:p>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The defuzzification module  </a:t>
            </a:r>
          </a:p>
        </p:txBody>
      </p:sp>
      <p:pic>
        <p:nvPicPr>
          <p:cNvPr id="5" name="Picture 4">
            <a:extLst>
              <a:ext uri="{FF2B5EF4-FFF2-40B4-BE49-F238E27FC236}">
                <a16:creationId xmlns:a16="http://schemas.microsoft.com/office/drawing/2014/main" id="{5089094A-1CEF-48B0-8D32-1B36850C6C24}"/>
              </a:ext>
            </a:extLst>
          </p:cNvPr>
          <p:cNvPicPr>
            <a:picLocks noChangeAspect="1"/>
          </p:cNvPicPr>
          <p:nvPr/>
        </p:nvPicPr>
        <p:blipFill>
          <a:blip r:embed="rId3"/>
          <a:stretch>
            <a:fillRect/>
          </a:stretch>
        </p:blipFill>
        <p:spPr>
          <a:xfrm>
            <a:off x="3743113" y="1832642"/>
            <a:ext cx="4747671" cy="2217612"/>
          </a:xfrm>
          <a:prstGeom prst="rect">
            <a:avLst/>
          </a:prstGeom>
        </p:spPr>
      </p:pic>
    </p:spTree>
    <p:extLst>
      <p:ext uri="{BB962C8B-B14F-4D97-AF65-F5344CB8AC3E}">
        <p14:creationId xmlns:p14="http://schemas.microsoft.com/office/powerpoint/2010/main" val="231840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2"/>
          <p:cNvSpPr txBox="1">
            <a:spLocks noGrp="1"/>
          </p:cNvSpPr>
          <p:nvPr>
            <p:ph type="title"/>
          </p:nvPr>
        </p:nvSpPr>
        <p:spPr>
          <a:xfrm>
            <a:off x="311865" y="30347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9.</a:t>
            </a:r>
            <a:r>
              <a:rPr lang="en-US" sz="3600" dirty="0"/>
              <a:t> </a:t>
            </a:r>
            <a:r>
              <a:rPr lang="en-US" sz="3600" b="1" dirty="0"/>
              <a:t>Fuzzy Mamdani Controller</a:t>
            </a:r>
            <a:endParaRPr sz="3600" b="1" dirty="0"/>
          </a:p>
        </p:txBody>
      </p:sp>
      <p:cxnSp>
        <p:nvCxnSpPr>
          <p:cNvPr id="197" name="Google Shape;197;p22"/>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98" name="Google Shape;198;p22"/>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99" name="Google Shape;199;p22"/>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200" name="Google Shape;20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a:extLst>
              <a:ext uri="{FF2B5EF4-FFF2-40B4-BE49-F238E27FC236}">
                <a16:creationId xmlns:a16="http://schemas.microsoft.com/office/drawing/2014/main" id="{9474C2C6-3C79-498E-B068-8B4240E50E2C}"/>
              </a:ext>
            </a:extLst>
          </p:cNvPr>
          <p:cNvSpPr txBox="1"/>
          <p:nvPr/>
        </p:nvSpPr>
        <p:spPr>
          <a:xfrm>
            <a:off x="408038" y="1143515"/>
            <a:ext cx="6848691"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Roboto Slab" panose="020B0604020202020204" charset="0"/>
                <a:ea typeface="Roboto Slab" panose="020B0604020202020204" charset="0"/>
              </a:rPr>
              <a:t>Input and Output Variables and Set of Terms</a:t>
            </a:r>
          </a:p>
        </p:txBody>
      </p:sp>
      <p:pic>
        <p:nvPicPr>
          <p:cNvPr id="6" name="Picture 5">
            <a:extLst>
              <a:ext uri="{FF2B5EF4-FFF2-40B4-BE49-F238E27FC236}">
                <a16:creationId xmlns:a16="http://schemas.microsoft.com/office/drawing/2014/main" id="{A71EC3C6-A666-4D3C-9ED9-E193142CD520}"/>
              </a:ext>
            </a:extLst>
          </p:cNvPr>
          <p:cNvPicPr>
            <a:picLocks noChangeAspect="1"/>
          </p:cNvPicPr>
          <p:nvPr/>
        </p:nvPicPr>
        <p:blipFill>
          <a:blip r:embed="rId3"/>
          <a:stretch>
            <a:fillRect/>
          </a:stretch>
        </p:blipFill>
        <p:spPr>
          <a:xfrm>
            <a:off x="2001600" y="2207433"/>
            <a:ext cx="5659200" cy="2010479"/>
          </a:xfrm>
          <a:prstGeom prst="rect">
            <a:avLst/>
          </a:prstGeom>
        </p:spPr>
      </p:pic>
      <p:sp>
        <p:nvSpPr>
          <p:cNvPr id="7" name="TextBox 6">
            <a:extLst>
              <a:ext uri="{FF2B5EF4-FFF2-40B4-BE49-F238E27FC236}">
                <a16:creationId xmlns:a16="http://schemas.microsoft.com/office/drawing/2014/main" id="{2AFD3D38-146C-4C03-92EB-58C3F0B7AC4E}"/>
              </a:ext>
            </a:extLst>
          </p:cNvPr>
          <p:cNvSpPr txBox="1"/>
          <p:nvPr/>
        </p:nvSpPr>
        <p:spPr>
          <a:xfrm>
            <a:off x="3172792" y="1930434"/>
            <a:ext cx="3254401"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latin typeface="Roboto Slab" panose="020B0604020202020204" charset="0"/>
                <a:ea typeface="Roboto Slab" panose="020B0604020202020204" charset="0"/>
              </a:rPr>
              <a:t>Set of terms for the linguistic variables</a:t>
            </a:r>
          </a:p>
        </p:txBody>
      </p:sp>
    </p:spTree>
    <p:extLst>
      <p:ext uri="{BB962C8B-B14F-4D97-AF65-F5344CB8AC3E}">
        <p14:creationId xmlns:p14="http://schemas.microsoft.com/office/powerpoint/2010/main" val="23432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2"/>
          <p:cNvSpPr txBox="1">
            <a:spLocks noGrp="1"/>
          </p:cNvSpPr>
          <p:nvPr>
            <p:ph type="title"/>
          </p:nvPr>
        </p:nvSpPr>
        <p:spPr>
          <a:xfrm>
            <a:off x="311865" y="30347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9.</a:t>
            </a:r>
            <a:r>
              <a:rPr lang="en-US" sz="3600" dirty="0"/>
              <a:t> </a:t>
            </a:r>
            <a:r>
              <a:rPr lang="en-US" sz="3600" b="1" dirty="0"/>
              <a:t>Fuzzy Mamdani Controller</a:t>
            </a:r>
            <a:endParaRPr sz="3600" b="1" dirty="0"/>
          </a:p>
        </p:txBody>
      </p:sp>
      <p:cxnSp>
        <p:nvCxnSpPr>
          <p:cNvPr id="197" name="Google Shape;197;p22"/>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98" name="Google Shape;198;p22"/>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99" name="Google Shape;199;p22"/>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200" name="Google Shape;20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TextBox 7">
            <a:extLst>
              <a:ext uri="{FF2B5EF4-FFF2-40B4-BE49-F238E27FC236}">
                <a16:creationId xmlns:a16="http://schemas.microsoft.com/office/drawing/2014/main" id="{56D88D15-1EC5-48AB-98BD-20D3A45BD978}"/>
              </a:ext>
            </a:extLst>
          </p:cNvPr>
          <p:cNvSpPr txBox="1"/>
          <p:nvPr/>
        </p:nvSpPr>
        <p:spPr>
          <a:xfrm>
            <a:off x="419929" y="1015937"/>
            <a:ext cx="2944800"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Membership Functions</a:t>
            </a:r>
          </a:p>
        </p:txBody>
      </p:sp>
      <p:pic>
        <p:nvPicPr>
          <p:cNvPr id="9" name="Picture 8">
            <a:extLst>
              <a:ext uri="{FF2B5EF4-FFF2-40B4-BE49-F238E27FC236}">
                <a16:creationId xmlns:a16="http://schemas.microsoft.com/office/drawing/2014/main" id="{19AEF069-33DC-44E3-A217-845C5DB3687A}"/>
              </a:ext>
            </a:extLst>
          </p:cNvPr>
          <p:cNvPicPr>
            <a:picLocks noChangeAspect="1"/>
          </p:cNvPicPr>
          <p:nvPr/>
        </p:nvPicPr>
        <p:blipFill>
          <a:blip r:embed="rId3"/>
          <a:stretch>
            <a:fillRect/>
          </a:stretch>
        </p:blipFill>
        <p:spPr>
          <a:xfrm>
            <a:off x="48421" y="2447315"/>
            <a:ext cx="3005884" cy="147599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4B9FC4-1BED-444F-BEDF-65E4ED9A8F94}"/>
                  </a:ext>
                </a:extLst>
              </p:cNvPr>
              <p:cNvSpPr txBox="1"/>
              <p:nvPr/>
            </p:nvSpPr>
            <p:spPr>
              <a:xfrm>
                <a:off x="311865" y="3923310"/>
                <a:ext cx="2340506" cy="261610"/>
              </a:xfrm>
              <a:prstGeom prst="rect">
                <a:avLst/>
              </a:prstGeom>
              <a:noFill/>
            </p:spPr>
            <p:txBody>
              <a:bodyPr wrap="square" rtlCol="0">
                <a:spAutoFit/>
              </a:bodyPr>
              <a:lstStyle/>
              <a:p>
                <a:r>
                  <a:rPr lang="el-GR" sz="1100" dirty="0">
                    <a:latin typeface="Roboto Slab" panose="020B0604020202020204" charset="0"/>
                    <a:ea typeface="Roboto Slab" panose="020B0604020202020204" charset="0"/>
                  </a:rPr>
                  <a:t> </a:t>
                </a:r>
                <a14:m>
                  <m:oMath xmlns:m="http://schemas.openxmlformats.org/officeDocument/2006/math">
                    <m:r>
                      <a:rPr lang="el-GR" sz="1100" i="1" dirty="0" smtClean="0">
                        <a:latin typeface="Cambria Math" panose="02040503050406030204" pitchFamily="18" charset="0"/>
                      </a:rPr>
                      <m:t>𝜃</m:t>
                    </m:r>
                    <m:r>
                      <a:rPr lang="en-US" sz="1100" i="1" dirty="0" smtClean="0">
                        <a:latin typeface="Cambria Math" panose="02040503050406030204" pitchFamily="18" charset="0"/>
                      </a:rPr>
                      <m:t>𝑒𝑟𝑟𝑜𝑟</m:t>
                    </m:r>
                    <m:r>
                      <a:rPr lang="en-US" sz="1100" i="1" dirty="0" smtClean="0">
                        <a:latin typeface="Cambria Math" panose="02040503050406030204" pitchFamily="18" charset="0"/>
                      </a:rPr>
                      <m:t> </m:t>
                    </m:r>
                  </m:oMath>
                </a14:m>
                <a:r>
                  <a:rPr lang="en-US" sz="1100" dirty="0">
                    <a:latin typeface="Roboto Slab" panose="020B0604020202020204" charset="0"/>
                    <a:ea typeface="Roboto Slab" panose="020B0604020202020204" charset="0"/>
                  </a:rPr>
                  <a:t>membership functions</a:t>
                </a:r>
              </a:p>
            </p:txBody>
          </p:sp>
        </mc:Choice>
        <mc:Fallback xmlns="">
          <p:sp>
            <p:nvSpPr>
              <p:cNvPr id="10" name="TextBox 9">
                <a:extLst>
                  <a:ext uri="{FF2B5EF4-FFF2-40B4-BE49-F238E27FC236}">
                    <a16:creationId xmlns:a16="http://schemas.microsoft.com/office/drawing/2014/main" id="{274B9FC4-1BED-444F-BEDF-65E4ED9A8F94}"/>
                  </a:ext>
                </a:extLst>
              </p:cNvPr>
              <p:cNvSpPr txBox="1">
                <a:spLocks noRot="1" noChangeAspect="1" noMove="1" noResize="1" noEditPoints="1" noAdjustHandles="1" noChangeArrowheads="1" noChangeShapeType="1" noTextEdit="1"/>
              </p:cNvSpPr>
              <p:nvPr/>
            </p:nvSpPr>
            <p:spPr>
              <a:xfrm>
                <a:off x="311865" y="3923310"/>
                <a:ext cx="2340506" cy="261610"/>
              </a:xfrm>
              <a:prstGeom prst="rect">
                <a:avLst/>
              </a:prstGeom>
              <a:blipFill>
                <a:blip r:embed="rId4"/>
                <a:stretch>
                  <a:fillRect b="-16279"/>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F6057CF-4EEE-4112-90E9-E70A0EB91980}"/>
              </a:ext>
            </a:extLst>
          </p:cNvPr>
          <p:cNvPicPr>
            <a:picLocks noChangeAspect="1"/>
          </p:cNvPicPr>
          <p:nvPr/>
        </p:nvPicPr>
        <p:blipFill>
          <a:blip r:embed="rId5"/>
          <a:stretch>
            <a:fillRect/>
          </a:stretch>
        </p:blipFill>
        <p:spPr>
          <a:xfrm>
            <a:off x="6219677" y="2519296"/>
            <a:ext cx="2875902" cy="147021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0D0596-DF37-446D-B348-16FA8E93A3C1}"/>
                  </a:ext>
                </a:extLst>
              </p:cNvPr>
              <p:cNvSpPr txBox="1"/>
              <p:nvPr/>
            </p:nvSpPr>
            <p:spPr>
              <a:xfrm>
                <a:off x="6619965" y="3936984"/>
                <a:ext cx="2700000" cy="269497"/>
              </a:xfrm>
              <a:prstGeom prst="rect">
                <a:avLst/>
              </a:prstGeom>
              <a:noFill/>
            </p:spPr>
            <p:txBody>
              <a:bodyPr wrap="square" rtlCol="0">
                <a:spAutoFit/>
              </a:bodyPr>
              <a:lstStyle/>
              <a:p>
                <a14:m>
                  <m:oMath xmlns:m="http://schemas.openxmlformats.org/officeDocument/2006/math">
                    <m:acc>
                      <m:accPr>
                        <m:chr m:val="̇"/>
                        <m:ctrlPr>
                          <a:rPr lang="el-GR" sz="1100" i="1" dirty="0" smtClean="0">
                            <a:latin typeface="Cambria Math" panose="02040503050406030204" pitchFamily="18" charset="0"/>
                          </a:rPr>
                        </m:ctrlPr>
                      </m:accPr>
                      <m:e>
                        <m:r>
                          <a:rPr lang="el-GR" sz="1100" i="1" dirty="0" smtClean="0">
                            <a:latin typeface="Cambria Math" panose="02040503050406030204" pitchFamily="18" charset="0"/>
                            <a:ea typeface="Cambria Math" panose="02040503050406030204" pitchFamily="18" charset="0"/>
                          </a:rPr>
                          <m:t>𝜃</m:t>
                        </m:r>
                      </m:e>
                    </m:acc>
                  </m:oMath>
                </a14:m>
                <a:r>
                  <a:rPr lang="en-US" sz="1100" dirty="0">
                    <a:latin typeface="Roboto Slab" panose="020B0604020202020204" charset="0"/>
                    <a:ea typeface="Roboto Slab" panose="020B0604020202020204" charset="0"/>
                  </a:rPr>
                  <a:t> membership functions </a:t>
                </a:r>
              </a:p>
            </p:txBody>
          </p:sp>
        </mc:Choice>
        <mc:Fallback xmlns="">
          <p:sp>
            <p:nvSpPr>
              <p:cNvPr id="13" name="TextBox 12">
                <a:extLst>
                  <a:ext uri="{FF2B5EF4-FFF2-40B4-BE49-F238E27FC236}">
                    <a16:creationId xmlns:a16="http://schemas.microsoft.com/office/drawing/2014/main" id="{6C0D0596-DF37-446D-B348-16FA8E93A3C1}"/>
                  </a:ext>
                </a:extLst>
              </p:cNvPr>
              <p:cNvSpPr txBox="1">
                <a:spLocks noRot="1" noChangeAspect="1" noMove="1" noResize="1" noEditPoints="1" noAdjustHandles="1" noChangeArrowheads="1" noChangeShapeType="1" noTextEdit="1"/>
              </p:cNvSpPr>
              <p:nvPr/>
            </p:nvSpPr>
            <p:spPr>
              <a:xfrm>
                <a:off x="6619965" y="3936984"/>
                <a:ext cx="2700000" cy="269497"/>
              </a:xfrm>
              <a:prstGeom prst="rect">
                <a:avLst/>
              </a:prstGeom>
              <a:blipFill>
                <a:blip r:embed="rId6"/>
                <a:stretch>
                  <a:fillRect b="-15909"/>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367E8E50-BB93-49D4-A58B-505E5F12D57D}"/>
              </a:ext>
            </a:extLst>
          </p:cNvPr>
          <p:cNvPicPr>
            <a:picLocks noChangeAspect="1"/>
          </p:cNvPicPr>
          <p:nvPr/>
        </p:nvPicPr>
        <p:blipFill>
          <a:blip r:embed="rId7"/>
          <a:stretch>
            <a:fillRect/>
          </a:stretch>
        </p:blipFill>
        <p:spPr>
          <a:xfrm>
            <a:off x="3193389" y="1536692"/>
            <a:ext cx="2896308" cy="1460811"/>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0E8A8B-BFE9-436F-A3CA-5ED444F81704}"/>
                  </a:ext>
                </a:extLst>
              </p:cNvPr>
              <p:cNvSpPr txBox="1"/>
              <p:nvPr/>
            </p:nvSpPr>
            <p:spPr>
              <a:xfrm>
                <a:off x="3749947" y="2997503"/>
                <a:ext cx="1736453" cy="261610"/>
              </a:xfrm>
              <a:prstGeom prst="rect">
                <a:avLst/>
              </a:prstGeom>
              <a:noFill/>
            </p:spPr>
            <p:txBody>
              <a:bodyPr wrap="square" rtlCol="0">
                <a:spAutoFit/>
              </a:bodyPr>
              <a:lstStyle/>
              <a:p>
                <a14:m>
                  <m:oMath xmlns:m="http://schemas.openxmlformats.org/officeDocument/2006/math">
                    <m:r>
                      <a:rPr lang="en-US" sz="1100" i="1" dirty="0" smtClean="0">
                        <a:latin typeface="Cambria Math" panose="02040503050406030204" pitchFamily="18" charset="0"/>
                      </a:rPr>
                      <m:t>𝑉𝑚</m:t>
                    </m:r>
                  </m:oMath>
                </a14:m>
                <a:r>
                  <a:rPr lang="en-US" sz="1100" dirty="0">
                    <a:latin typeface="Roboto Condensed" panose="02000000000000000000" pitchFamily="2" charset="0"/>
                    <a:ea typeface="Roboto Condensed" panose="02000000000000000000" pitchFamily="2" charset="0"/>
                  </a:rPr>
                  <a:t> membership functions</a:t>
                </a:r>
              </a:p>
            </p:txBody>
          </p:sp>
        </mc:Choice>
        <mc:Fallback xmlns="">
          <p:sp>
            <p:nvSpPr>
              <p:cNvPr id="16" name="TextBox 15">
                <a:extLst>
                  <a:ext uri="{FF2B5EF4-FFF2-40B4-BE49-F238E27FC236}">
                    <a16:creationId xmlns:a16="http://schemas.microsoft.com/office/drawing/2014/main" id="{D50E8A8B-BFE9-436F-A3CA-5ED444F81704}"/>
                  </a:ext>
                </a:extLst>
              </p:cNvPr>
              <p:cNvSpPr txBox="1">
                <a:spLocks noRot="1" noChangeAspect="1" noMove="1" noResize="1" noEditPoints="1" noAdjustHandles="1" noChangeArrowheads="1" noChangeShapeType="1" noTextEdit="1"/>
              </p:cNvSpPr>
              <p:nvPr/>
            </p:nvSpPr>
            <p:spPr>
              <a:xfrm>
                <a:off x="3749947" y="2997503"/>
                <a:ext cx="1736453" cy="261610"/>
              </a:xfrm>
              <a:prstGeom prst="rect">
                <a:avLst/>
              </a:prstGeom>
              <a:blipFill>
                <a:blip r:embed="rId8"/>
                <a:stretch>
                  <a:fillRect b="-16279"/>
                </a:stretch>
              </a:blipFill>
            </p:spPr>
            <p:txBody>
              <a:bodyPr/>
              <a:lstStyle/>
              <a:p>
                <a:r>
                  <a:rPr lang="en-US">
                    <a:noFill/>
                  </a:rPr>
                  <a:t> </a:t>
                </a:r>
              </a:p>
            </p:txBody>
          </p:sp>
        </mc:Fallback>
      </mc:AlternateContent>
    </p:spTree>
    <p:extLst>
      <p:ext uri="{BB962C8B-B14F-4D97-AF65-F5344CB8AC3E}">
        <p14:creationId xmlns:p14="http://schemas.microsoft.com/office/powerpoint/2010/main" val="291388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2"/>
          <p:cNvSpPr txBox="1">
            <a:spLocks noGrp="1"/>
          </p:cNvSpPr>
          <p:nvPr>
            <p:ph type="title"/>
          </p:nvPr>
        </p:nvSpPr>
        <p:spPr>
          <a:xfrm>
            <a:off x="311865" y="30347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9.</a:t>
            </a:r>
            <a:r>
              <a:rPr lang="en-US" sz="3600" dirty="0"/>
              <a:t> </a:t>
            </a:r>
            <a:r>
              <a:rPr lang="en-US" sz="3600" b="1" dirty="0"/>
              <a:t>Fuzzy Mamdani Controller</a:t>
            </a:r>
            <a:endParaRPr sz="3600" b="1" dirty="0"/>
          </a:p>
        </p:txBody>
      </p:sp>
      <p:cxnSp>
        <p:nvCxnSpPr>
          <p:cNvPr id="197" name="Google Shape;197;p22"/>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98" name="Google Shape;198;p22"/>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99" name="Google Shape;199;p22"/>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200" name="Google Shape;200;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56D88D15-1EC5-48AB-98BD-20D3A45BD978}"/>
              </a:ext>
            </a:extLst>
          </p:cNvPr>
          <p:cNvSpPr txBox="1"/>
          <p:nvPr/>
        </p:nvSpPr>
        <p:spPr>
          <a:xfrm>
            <a:off x="419929" y="1015937"/>
            <a:ext cx="2944800"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boto Slab" panose="020B0604020202020204" charset="0"/>
                <a:ea typeface="Roboto Slab" panose="020B0604020202020204" charset="0"/>
              </a:rPr>
              <a:t> Inference Engine</a:t>
            </a:r>
          </a:p>
        </p:txBody>
      </p:sp>
      <p:pic>
        <p:nvPicPr>
          <p:cNvPr id="3" name="Picture 2">
            <a:extLst>
              <a:ext uri="{FF2B5EF4-FFF2-40B4-BE49-F238E27FC236}">
                <a16:creationId xmlns:a16="http://schemas.microsoft.com/office/drawing/2014/main" id="{FAB5BCDC-D47A-4B4A-8D7F-C0AC7A01B632}"/>
              </a:ext>
            </a:extLst>
          </p:cNvPr>
          <p:cNvPicPr>
            <a:picLocks noChangeAspect="1"/>
          </p:cNvPicPr>
          <p:nvPr/>
        </p:nvPicPr>
        <p:blipFill>
          <a:blip r:embed="rId3"/>
          <a:stretch>
            <a:fillRect/>
          </a:stretch>
        </p:blipFill>
        <p:spPr>
          <a:xfrm>
            <a:off x="571635" y="1885602"/>
            <a:ext cx="3132000" cy="2250474"/>
          </a:xfrm>
          <a:prstGeom prst="rect">
            <a:avLst/>
          </a:prstGeom>
        </p:spPr>
      </p:pic>
      <p:sp>
        <p:nvSpPr>
          <p:cNvPr id="19" name="TextBox 18">
            <a:extLst>
              <a:ext uri="{FF2B5EF4-FFF2-40B4-BE49-F238E27FC236}">
                <a16:creationId xmlns:a16="http://schemas.microsoft.com/office/drawing/2014/main" id="{ABFE77BF-77E2-4F8E-91F9-0544A99357BD}"/>
              </a:ext>
            </a:extLst>
          </p:cNvPr>
          <p:cNvSpPr txBox="1"/>
          <p:nvPr/>
        </p:nvSpPr>
        <p:spPr>
          <a:xfrm>
            <a:off x="406800" y="1567961"/>
            <a:ext cx="4572000" cy="276999"/>
          </a:xfrm>
          <a:prstGeom prst="rect">
            <a:avLst/>
          </a:prstGeom>
          <a:noFill/>
        </p:spPr>
        <p:txBody>
          <a:bodyPr wrap="square">
            <a:spAutoFit/>
          </a:bodyPr>
          <a:lstStyle/>
          <a:p>
            <a:pPr marL="285750" indent="-285750">
              <a:buFont typeface="Wingdings" panose="05000000000000000000" pitchFamily="2" charset="2"/>
              <a:buChar char="Ø"/>
            </a:pPr>
            <a:r>
              <a:rPr lang="en-US" sz="1200" dirty="0">
                <a:latin typeface="Roboto Slab" panose="020B0604020202020204" charset="0"/>
                <a:ea typeface="Roboto Slab" panose="020B0604020202020204" charset="0"/>
              </a:rPr>
              <a:t>Logical methods for the inference engine</a:t>
            </a:r>
          </a:p>
        </p:txBody>
      </p:sp>
      <p:sp>
        <p:nvSpPr>
          <p:cNvPr id="6" name="TextBox 5">
            <a:extLst>
              <a:ext uri="{FF2B5EF4-FFF2-40B4-BE49-F238E27FC236}">
                <a16:creationId xmlns:a16="http://schemas.microsoft.com/office/drawing/2014/main" id="{4F15DFA0-6E74-48DB-9879-0DF9007564AA}"/>
              </a:ext>
            </a:extLst>
          </p:cNvPr>
          <p:cNvSpPr txBox="1"/>
          <p:nvPr/>
        </p:nvSpPr>
        <p:spPr>
          <a:xfrm>
            <a:off x="5561991" y="1006073"/>
            <a:ext cx="2462400" cy="307777"/>
          </a:xfrm>
          <a:prstGeom prst="rect">
            <a:avLst/>
          </a:prstGeom>
          <a:noFill/>
        </p:spPr>
        <p:txBody>
          <a:bodyPr wrap="square" rtlCol="0">
            <a:spAutoFit/>
          </a:bodyPr>
          <a:lstStyle/>
          <a:p>
            <a:pPr marL="171450" indent="-171450">
              <a:buFont typeface="Wingdings" panose="05000000000000000000" pitchFamily="2" charset="2"/>
              <a:buChar char="Ø"/>
            </a:pPr>
            <a:r>
              <a:rPr lang="en-US" dirty="0">
                <a:latin typeface="Roboto Slab" panose="020B0604020202020204" charset="0"/>
                <a:ea typeface="Roboto Slab" panose="020B0604020202020204" charset="0"/>
              </a:rPr>
              <a:t>Rule Base</a:t>
            </a:r>
          </a:p>
        </p:txBody>
      </p:sp>
      <p:sp>
        <p:nvSpPr>
          <p:cNvPr id="7" name="TextBox 6">
            <a:extLst>
              <a:ext uri="{FF2B5EF4-FFF2-40B4-BE49-F238E27FC236}">
                <a16:creationId xmlns:a16="http://schemas.microsoft.com/office/drawing/2014/main" id="{E741B146-F1D1-45AF-B034-C58B9D881FAE}"/>
              </a:ext>
            </a:extLst>
          </p:cNvPr>
          <p:cNvSpPr txBox="1"/>
          <p:nvPr/>
        </p:nvSpPr>
        <p:spPr>
          <a:xfrm>
            <a:off x="5443999" y="1600676"/>
            <a:ext cx="3337084"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latin typeface="Roboto Slab" panose="020B0604020202020204" charset="0"/>
                <a:ea typeface="Roboto Slab" panose="020B0604020202020204" charset="0"/>
              </a:rPr>
              <a:t>The fuzzy logic controller rule base</a:t>
            </a:r>
          </a:p>
        </p:txBody>
      </p:sp>
      <p:pic>
        <p:nvPicPr>
          <p:cNvPr id="14" name="Picture 13">
            <a:extLst>
              <a:ext uri="{FF2B5EF4-FFF2-40B4-BE49-F238E27FC236}">
                <a16:creationId xmlns:a16="http://schemas.microsoft.com/office/drawing/2014/main" id="{FFDE011C-1831-4ADC-B578-B5E8F654C408}"/>
              </a:ext>
            </a:extLst>
          </p:cNvPr>
          <p:cNvPicPr>
            <a:picLocks noChangeAspect="1"/>
          </p:cNvPicPr>
          <p:nvPr/>
        </p:nvPicPr>
        <p:blipFill>
          <a:blip r:embed="rId4"/>
          <a:stretch>
            <a:fillRect/>
          </a:stretch>
        </p:blipFill>
        <p:spPr>
          <a:xfrm>
            <a:off x="5234637" y="1844960"/>
            <a:ext cx="3668284" cy="2341066"/>
          </a:xfrm>
          <a:prstGeom prst="rect">
            <a:avLst/>
          </a:prstGeom>
        </p:spPr>
      </p:pic>
    </p:spTree>
    <p:extLst>
      <p:ext uri="{BB962C8B-B14F-4D97-AF65-F5344CB8AC3E}">
        <p14:creationId xmlns:p14="http://schemas.microsoft.com/office/powerpoint/2010/main" val="418220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49" name="Google Shape;249;p25"/>
          <p:cNvSpPr txBox="1">
            <a:spLocks noGrp="1"/>
          </p:cNvSpPr>
          <p:nvPr>
            <p:ph type="title"/>
          </p:nvPr>
        </p:nvSpPr>
        <p:spPr>
          <a:xfrm>
            <a:off x="123371" y="308119"/>
            <a:ext cx="8829713" cy="591767"/>
          </a:xfrm>
          <a:prstGeom prst="rect">
            <a:avLst/>
          </a:prstGeom>
        </p:spPr>
        <p:txBody>
          <a:bodyPr spcFirstLastPara="1" wrap="square" lIns="91425" tIns="91425" rIns="91425" bIns="91425" anchor="b" anchorCtr="0">
            <a:noAutofit/>
          </a:bodyPr>
          <a:lstStyle/>
          <a:p>
            <a:pPr lvl="0"/>
            <a:r>
              <a:rPr lang="en-US" sz="2800" b="1" dirty="0"/>
              <a:t>Stability Conditions Based On Lyapunov Approach</a:t>
            </a:r>
            <a:endParaRPr sz="2800" b="1" dirty="0"/>
          </a:p>
        </p:txBody>
      </p:sp>
      <p:sp>
        <p:nvSpPr>
          <p:cNvPr id="250" name="Google Shape;250;p25"/>
          <p:cNvSpPr/>
          <p:nvPr/>
        </p:nvSpPr>
        <p:spPr>
          <a:xfrm>
            <a:off x="0" y="1422400"/>
            <a:ext cx="9144000" cy="3721208"/>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1" name="Google Shape;251;p25"/>
          <p:cNvSpPr/>
          <p:nvPr/>
        </p:nvSpPr>
        <p:spPr>
          <a:xfrm>
            <a:off x="377371" y="1632857"/>
            <a:ext cx="8469086" cy="3159164"/>
          </a:xfrm>
          <a:prstGeom prst="rect">
            <a:avLst/>
          </a:prstGeom>
          <a:noFill/>
          <a:ln>
            <a:noFill/>
          </a:ln>
        </p:spPr>
        <p:txBody>
          <a:bodyPr spcFirstLastPara="1" wrap="square" lIns="91425" tIns="45700" rIns="91425" bIns="45700" anchor="t" anchorCtr="0">
            <a:noAutofit/>
          </a:bodyPr>
          <a:lstStyle/>
          <a:p>
            <a:pPr lvl="0"/>
            <a:r>
              <a:rPr lang="en-US" dirty="0"/>
              <a:t>The equilibrium of a continuous fuzzy system is asymptotically stable in the large if there exists a common positive definite matrix P such that</a:t>
            </a:r>
            <a:r>
              <a:rPr lang="en-US" sz="1800" dirty="0"/>
              <a:t>                      </a:t>
            </a:r>
          </a:p>
          <a:p>
            <a:r>
              <a:rPr lang="en-US" dirty="0"/>
              <a:t>For </a:t>
            </a:r>
            <a:r>
              <a:rPr lang="en-US" dirty="0" err="1"/>
              <a:t>i</a:t>
            </a:r>
            <a:r>
              <a:rPr lang="en-US" dirty="0"/>
              <a:t> = 1, 2,. . . , r, i.e., for all the subsystems.</a:t>
            </a:r>
            <a:r>
              <a:rPr lang="en-US" sz="1800" dirty="0"/>
              <a:t> </a:t>
            </a:r>
            <a:br>
              <a:rPr lang="en-US" sz="1800" dirty="0"/>
            </a:br>
            <a:r>
              <a:rPr lang="en-US" dirty="0"/>
              <a:t>In our system:</a:t>
            </a:r>
          </a:p>
          <a:p>
            <a:pPr lvl="0"/>
            <a:br>
              <a:rPr lang="en-US" sz="1800" dirty="0"/>
            </a:br>
            <a:endParaRPr sz="1200" dirty="0">
              <a:solidFill>
                <a:srgbClr val="263238"/>
              </a:solidFill>
              <a:latin typeface="Source Sans Pro"/>
              <a:ea typeface="Source Sans Pro"/>
              <a:cs typeface="Source Sans Pro"/>
              <a:sym typeface="Source Sans Pro"/>
            </a:endParaRPr>
          </a:p>
        </p:txBody>
      </p:sp>
      <p:sp>
        <p:nvSpPr>
          <p:cNvPr id="253" name="Google Shape;253;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 name="Picture 1"/>
          <p:cNvPicPr>
            <a:picLocks noChangeAspect="1"/>
          </p:cNvPicPr>
          <p:nvPr/>
        </p:nvPicPr>
        <p:blipFill>
          <a:blip r:embed="rId3"/>
          <a:stretch>
            <a:fillRect/>
          </a:stretch>
        </p:blipFill>
        <p:spPr>
          <a:xfrm>
            <a:off x="4093780" y="1896626"/>
            <a:ext cx="1152381" cy="276190"/>
          </a:xfrm>
          <a:prstGeom prst="rect">
            <a:avLst/>
          </a:prstGeom>
        </p:spPr>
      </p:pic>
      <p:pic>
        <p:nvPicPr>
          <p:cNvPr id="37" name="Picture 36"/>
          <p:cNvPicPr/>
          <p:nvPr/>
        </p:nvPicPr>
        <p:blipFill>
          <a:blip r:embed="rId4">
            <a:extLst>
              <a:ext uri="{28A0092B-C50C-407E-A947-70E740481C1C}">
                <a14:useLocalDpi xmlns:a14="http://schemas.microsoft.com/office/drawing/2010/main" val="0"/>
              </a:ext>
            </a:extLst>
          </a:blip>
          <a:stretch>
            <a:fillRect/>
          </a:stretch>
        </p:blipFill>
        <p:spPr>
          <a:xfrm>
            <a:off x="1669142" y="2637293"/>
            <a:ext cx="5943600" cy="1892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8"/>
          <p:cNvSpPr txBox="1">
            <a:spLocks noGrp="1"/>
          </p:cNvSpPr>
          <p:nvPr>
            <p:ph type="subTitle" idx="4294967295"/>
          </p:nvPr>
        </p:nvSpPr>
        <p:spPr>
          <a:xfrm>
            <a:off x="210457" y="1531256"/>
            <a:ext cx="8672286" cy="3410857"/>
          </a:xfrm>
          <a:prstGeom prst="rect">
            <a:avLst/>
          </a:prstGeom>
        </p:spPr>
        <p:txBody>
          <a:bodyPr spcFirstLastPara="1" wrap="square" lIns="91425" tIns="91425" rIns="91425" bIns="91425" anchor="t" anchorCtr="0">
            <a:noAutofit/>
          </a:bodyPr>
          <a:lstStyle/>
          <a:p>
            <a:r>
              <a:rPr lang="en-US" sz="1400" dirty="0"/>
              <a:t>For P to be positive definite we wrote a MATLAB code:</a:t>
            </a:r>
          </a:p>
          <a:p>
            <a:endParaRPr lang="en-US" sz="1400" dirty="0"/>
          </a:p>
          <a:p>
            <a:endParaRPr lang="en-US" sz="1400" dirty="0"/>
          </a:p>
          <a:p>
            <a:r>
              <a:rPr lang="en-US" sz="1400" dirty="0"/>
              <a:t>The appropriate P is:</a:t>
            </a:r>
          </a:p>
          <a:p>
            <a:endParaRPr lang="en-US" sz="1400" dirty="0"/>
          </a:p>
          <a:p>
            <a:endParaRPr lang="en-US" sz="1400" dirty="0"/>
          </a:p>
        </p:txBody>
      </p:sp>
      <p:sp>
        <p:nvSpPr>
          <p:cNvPr id="293" name="Google Shape;293;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249;p25"/>
          <p:cNvSpPr txBox="1">
            <a:spLocks/>
          </p:cNvSpPr>
          <p:nvPr/>
        </p:nvSpPr>
        <p:spPr>
          <a:xfrm>
            <a:off x="123371" y="308120"/>
            <a:ext cx="8829713"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accent1"/>
                </a:solidFill>
              </a:rPr>
              <a:t>Stability Conditions Based On Lyapunov Approach</a:t>
            </a:r>
          </a:p>
        </p:txBody>
      </p:sp>
      <p:pic>
        <p:nvPicPr>
          <p:cNvPr id="2" name="Picture 1"/>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115923" y="1738811"/>
            <a:ext cx="1234440" cy="693420"/>
          </a:xfrm>
          <a:prstGeom prst="rect">
            <a:avLst/>
          </a:prstGeom>
        </p:spPr>
      </p:pic>
      <p:pic>
        <p:nvPicPr>
          <p:cNvPr id="7" name="Picture 6"/>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18343" y="2918511"/>
            <a:ext cx="5943600" cy="18313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Google Shape;249;p25"/>
          <p:cNvSpPr txBox="1">
            <a:spLocks/>
          </p:cNvSpPr>
          <p:nvPr/>
        </p:nvSpPr>
        <p:spPr>
          <a:xfrm>
            <a:off x="123371" y="308120"/>
            <a:ext cx="8829713"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accent1"/>
                </a:solidFill>
              </a:rPr>
              <a:t>Stability Conditions Based On Lyapunov Approach</a:t>
            </a:r>
          </a:p>
        </p:txBody>
      </p:sp>
      <p:sp>
        <p:nvSpPr>
          <p:cNvPr id="4" name="TextBox 3"/>
          <p:cNvSpPr txBox="1"/>
          <p:nvPr/>
        </p:nvSpPr>
        <p:spPr>
          <a:xfrm>
            <a:off x="326571" y="1030162"/>
            <a:ext cx="1237839" cy="523220"/>
          </a:xfrm>
          <a:prstGeom prst="rect">
            <a:avLst/>
          </a:prstGeom>
          <a:noFill/>
        </p:spPr>
        <p:txBody>
          <a:bodyPr wrap="none" rtlCol="0">
            <a:spAutoFit/>
          </a:bodyPr>
          <a:lstStyle/>
          <a:p>
            <a:r>
              <a:rPr lang="en-US" dirty="0"/>
              <a:t>For </a:t>
            </a:r>
            <a:r>
              <a:rPr lang="en-US" dirty="0" err="1"/>
              <a:t>pos</a:t>
            </a:r>
            <a:r>
              <a:rPr lang="en-US" dirty="0"/>
              <a:t>-high:</a:t>
            </a:r>
          </a:p>
          <a:p>
            <a:endParaRPr lang="en-US"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270732" y="1212322"/>
            <a:ext cx="4297344" cy="1190171"/>
          </a:xfrm>
          <a:prstGeom prst="rect">
            <a:avLst/>
          </a:prstGeom>
        </p:spPr>
      </p:pic>
      <p:sp>
        <p:nvSpPr>
          <p:cNvPr id="8" name="TextBox 7"/>
          <p:cNvSpPr txBox="1"/>
          <p:nvPr/>
        </p:nvSpPr>
        <p:spPr>
          <a:xfrm>
            <a:off x="420913" y="2572508"/>
            <a:ext cx="591829" cy="307777"/>
          </a:xfrm>
          <a:prstGeom prst="rect">
            <a:avLst/>
          </a:prstGeom>
          <a:noFill/>
        </p:spPr>
        <p:txBody>
          <a:bodyPr wrap="none" rtlCol="0">
            <a:spAutoFit/>
          </a:bodyPr>
          <a:lstStyle/>
          <a:p>
            <a:r>
              <a:rPr lang="en-US" dirty="0"/>
              <a:t>Then</a:t>
            </a:r>
          </a:p>
        </p:txBody>
      </p:sp>
      <p:pic>
        <p:nvPicPr>
          <p:cNvPr id="13" name="Picture 12"/>
          <p:cNvPicPr>
            <a:picLocks noChangeAspect="1"/>
          </p:cNvPicPr>
          <p:nvPr/>
        </p:nvPicPr>
        <p:blipFill>
          <a:blip r:embed="rId4"/>
          <a:stretch>
            <a:fillRect/>
          </a:stretch>
        </p:blipFill>
        <p:spPr>
          <a:xfrm>
            <a:off x="1118351" y="2604095"/>
            <a:ext cx="1152381" cy="27619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0732" y="3004977"/>
            <a:ext cx="4297344" cy="13344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sp>
        <p:nvSpPr>
          <p:cNvPr id="78" name="Google Shape;78;p13"/>
          <p:cNvSpPr txBox="1"/>
          <p:nvPr/>
        </p:nvSpPr>
        <p:spPr>
          <a:xfrm>
            <a:off x="786150" y="1164825"/>
            <a:ext cx="7111200" cy="23028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 b="1">
                <a:solidFill>
                  <a:schemeClr val="dk1"/>
                </a:solidFill>
                <a:latin typeface="Source Sans Pro"/>
                <a:ea typeface="Source Sans Pro"/>
                <a:cs typeface="Source Sans Pro"/>
                <a:sym typeface="Source Sans Pro"/>
              </a:rPr>
              <a:t>The purpose of this research is to design a fuzzy logic feedback controller (FLC) in order to control a desired tip angle position a rotary flexible joint robotic arm.</a:t>
            </a:r>
            <a:endParaRPr b="1">
              <a:solidFill>
                <a:schemeClr val="dk1"/>
              </a:solidFill>
              <a:latin typeface="Source Sans Pro"/>
              <a:ea typeface="Source Sans Pro"/>
              <a:cs typeface="Source Sans Pro"/>
              <a:sym typeface="Source Sans Pro"/>
            </a:endParaRPr>
          </a:p>
          <a:p>
            <a:pPr marL="0" lvl="0" indent="0" algn="just" rtl="0">
              <a:spcBef>
                <a:spcPts val="600"/>
              </a:spcBef>
              <a:spcAft>
                <a:spcPts val="0"/>
              </a:spcAft>
              <a:buNone/>
            </a:pPr>
            <a:r>
              <a:rPr lang="en" b="1">
                <a:solidFill>
                  <a:schemeClr val="dk1"/>
                </a:solidFill>
                <a:latin typeface="Source Sans Pro"/>
                <a:ea typeface="Source Sans Pro"/>
                <a:cs typeface="Source Sans Pro"/>
                <a:sym typeface="Source Sans Pro"/>
              </a:rPr>
              <a:t>The FLC is also employed to dampen the vibration emanated from a rotary flexible joint robotic arm when reaching a desired tip angle position. The performance of FLC is tested in simulation and experiment. It is found that the FLC is successfully designed, applied and tested. The results show that fuzzy logic controller performed satisfactorily control a desired tip angle position and reduce the oscillations.</a:t>
            </a:r>
            <a:endParaRPr b="1">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endParaRPr b="1">
              <a:solidFill>
                <a:schemeClr val="dk1"/>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0" name="Google Shape;80;p13"/>
          <p:cNvPicPr preferRelativeResize="0"/>
          <p:nvPr/>
        </p:nvPicPr>
        <p:blipFill>
          <a:blip r:embed="rId3">
            <a:alphaModFix/>
          </a:blip>
          <a:stretch>
            <a:fillRect/>
          </a:stretch>
        </p:blipFill>
        <p:spPr>
          <a:xfrm>
            <a:off x="2145488" y="3191400"/>
            <a:ext cx="4510115" cy="1371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8"/>
          <p:cNvSpPr txBox="1">
            <a:spLocks noGrp="1"/>
          </p:cNvSpPr>
          <p:nvPr>
            <p:ph type="subTitle" idx="4294967295"/>
          </p:nvPr>
        </p:nvSpPr>
        <p:spPr>
          <a:xfrm>
            <a:off x="2026043" y="2692400"/>
            <a:ext cx="6856699" cy="984445"/>
          </a:xfrm>
          <a:prstGeom prst="rect">
            <a:avLst/>
          </a:prstGeom>
        </p:spPr>
        <p:txBody>
          <a:bodyPr spcFirstLastPara="1" wrap="square" lIns="91425" tIns="91425" rIns="91425" bIns="91425" anchor="t" anchorCtr="0">
            <a:noAutofit/>
          </a:bodyPr>
          <a:lstStyle/>
          <a:p>
            <a:r>
              <a:rPr lang="en-US" sz="2000" dirty="0"/>
              <a:t>After testing each 5 subsystems, we can say that the fuzzy system is asymptotically stable.</a:t>
            </a:r>
          </a:p>
          <a:p>
            <a:endParaRPr lang="en-US" sz="1400" dirty="0"/>
          </a:p>
          <a:p>
            <a:endParaRPr lang="en-US" sz="1400" dirty="0"/>
          </a:p>
        </p:txBody>
      </p:sp>
      <p:sp>
        <p:nvSpPr>
          <p:cNvPr id="293" name="Google Shape;293;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249;p25"/>
          <p:cNvSpPr txBox="1">
            <a:spLocks/>
          </p:cNvSpPr>
          <p:nvPr/>
        </p:nvSpPr>
        <p:spPr>
          <a:xfrm>
            <a:off x="123371" y="308120"/>
            <a:ext cx="8829713"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accent1"/>
                </a:solidFill>
              </a:rPr>
              <a:t>Stability Conditions Based On Lyapunov Approach</a:t>
            </a:r>
          </a:p>
        </p:txBody>
      </p:sp>
      <p:grpSp>
        <p:nvGrpSpPr>
          <p:cNvPr id="8" name="Google Shape;1223;p50"/>
          <p:cNvGrpSpPr/>
          <p:nvPr/>
        </p:nvGrpSpPr>
        <p:grpSpPr>
          <a:xfrm>
            <a:off x="493326" y="2450164"/>
            <a:ext cx="1509157" cy="1468915"/>
            <a:chOff x="1301750" y="920750"/>
            <a:chExt cx="5095875" cy="5100637"/>
          </a:xfrm>
        </p:grpSpPr>
        <p:sp>
          <p:nvSpPr>
            <p:cNvPr id="9" name="Google Shape;1224;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25;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226;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27;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28;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1901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8"/>
          <p:cNvSpPr txBox="1">
            <a:spLocks noGrp="1"/>
          </p:cNvSpPr>
          <p:nvPr>
            <p:ph type="subTitle" idx="4294967295"/>
          </p:nvPr>
        </p:nvSpPr>
        <p:spPr>
          <a:xfrm>
            <a:off x="564942" y="1041492"/>
            <a:ext cx="8091713" cy="2377817"/>
          </a:xfrm>
          <a:prstGeom prst="rect">
            <a:avLst/>
          </a:prstGeom>
        </p:spPr>
        <p:txBody>
          <a:bodyPr spcFirstLastPara="1" wrap="square" lIns="91425" tIns="91425" rIns="91425" bIns="91425" anchor="t" anchorCtr="0">
            <a:noAutofit/>
          </a:bodyPr>
          <a:lstStyle/>
          <a:p>
            <a:pPr marL="38100" indent="0">
              <a:buNone/>
            </a:pPr>
            <a:r>
              <a:rPr lang="en-US" sz="1400" dirty="0"/>
              <a:t>The step response of the system without and with the fuzzy logic controller: </a:t>
            </a:r>
          </a:p>
          <a:p>
            <a:pPr marL="38100" indent="0">
              <a:buNone/>
            </a:pPr>
            <a:br>
              <a:rPr lang="en-US" sz="1400" dirty="0"/>
            </a:br>
            <a:endParaRPr lang="en-US" sz="1400" dirty="0"/>
          </a:p>
          <a:p>
            <a:endParaRPr lang="en-US" sz="1400" dirty="0"/>
          </a:p>
        </p:txBody>
      </p:sp>
      <p:sp>
        <p:nvSpPr>
          <p:cNvPr id="293" name="Google Shape;293;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Google Shape;249;p25"/>
          <p:cNvSpPr txBox="1">
            <a:spLocks/>
          </p:cNvSpPr>
          <p:nvPr/>
        </p:nvSpPr>
        <p:spPr>
          <a:xfrm>
            <a:off x="268514" y="308120"/>
            <a:ext cx="8684570"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1"/>
                </a:solidFill>
              </a:rPr>
              <a:t>Results- Step Response</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68513" y="2013058"/>
            <a:ext cx="2978150" cy="2077779"/>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3407608" y="2013058"/>
            <a:ext cx="2978150" cy="2077779"/>
          </a:xfrm>
          <a:prstGeom prst="rect">
            <a:avLst/>
          </a:prstGeom>
        </p:spPr>
      </p:pic>
      <p:sp>
        <p:nvSpPr>
          <p:cNvPr id="7" name="TextBox 6">
            <a:extLst>
              <a:ext uri="{FF2B5EF4-FFF2-40B4-BE49-F238E27FC236}">
                <a16:creationId xmlns:a16="http://schemas.microsoft.com/office/drawing/2014/main" id="{4CCB1BA9-2240-4514-941F-6A0B58ECCA8D}"/>
              </a:ext>
            </a:extLst>
          </p:cNvPr>
          <p:cNvSpPr txBox="1"/>
          <p:nvPr/>
        </p:nvSpPr>
        <p:spPr>
          <a:xfrm>
            <a:off x="6533972" y="2013058"/>
            <a:ext cx="2270898" cy="461665"/>
          </a:xfrm>
          <a:prstGeom prst="rect">
            <a:avLst/>
          </a:prstGeom>
          <a:noFill/>
        </p:spPr>
        <p:txBody>
          <a:bodyPr wrap="square" rtlCol="0">
            <a:spAutoFit/>
          </a:bodyPr>
          <a:lstStyle/>
          <a:p>
            <a:pPr marL="171450" indent="-171450" algn="ctr">
              <a:buFont typeface="Wingdings" panose="05000000000000000000" pitchFamily="2" charset="2"/>
              <a:buChar char="Ø"/>
            </a:pPr>
            <a:r>
              <a:rPr lang="en-US" sz="1200" dirty="0">
                <a:latin typeface="Roboto Slab" panose="020B0604020202020204" charset="0"/>
                <a:ea typeface="Roboto Slab" panose="020B0604020202020204" charset="0"/>
              </a:rPr>
              <a:t>The controlled system transient state behavior</a:t>
            </a:r>
          </a:p>
        </p:txBody>
      </p:sp>
      <p:pic>
        <p:nvPicPr>
          <p:cNvPr id="6" name="Picture 5">
            <a:extLst>
              <a:ext uri="{FF2B5EF4-FFF2-40B4-BE49-F238E27FC236}">
                <a16:creationId xmlns:a16="http://schemas.microsoft.com/office/drawing/2014/main" id="{657C6BAB-FCF5-4304-935C-DD0F98B51D13}"/>
              </a:ext>
            </a:extLst>
          </p:cNvPr>
          <p:cNvPicPr>
            <a:picLocks noChangeAspect="1"/>
          </p:cNvPicPr>
          <p:nvPr/>
        </p:nvPicPr>
        <p:blipFill>
          <a:blip r:embed="rId7"/>
          <a:stretch>
            <a:fillRect/>
          </a:stretch>
        </p:blipFill>
        <p:spPr>
          <a:xfrm>
            <a:off x="6655283" y="2557910"/>
            <a:ext cx="2075479" cy="1532927"/>
          </a:xfrm>
          <a:prstGeom prst="rect">
            <a:avLst/>
          </a:prstGeom>
        </p:spPr>
      </p:pic>
    </p:spTree>
    <p:extLst>
      <p:ext uri="{BB962C8B-B14F-4D97-AF65-F5344CB8AC3E}">
        <p14:creationId xmlns:p14="http://schemas.microsoft.com/office/powerpoint/2010/main" val="334667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8"/>
          <p:cNvSpPr txBox="1">
            <a:spLocks noGrp="1"/>
          </p:cNvSpPr>
          <p:nvPr>
            <p:ph type="subTitle" idx="4294967295"/>
          </p:nvPr>
        </p:nvSpPr>
        <p:spPr>
          <a:xfrm>
            <a:off x="564942" y="1061520"/>
            <a:ext cx="8091713" cy="2377817"/>
          </a:xfrm>
          <a:prstGeom prst="rect">
            <a:avLst/>
          </a:prstGeom>
        </p:spPr>
        <p:txBody>
          <a:bodyPr spcFirstLastPara="1" wrap="square" lIns="91425" tIns="91425" rIns="91425" bIns="91425" anchor="t" anchorCtr="0">
            <a:noAutofit/>
          </a:bodyPr>
          <a:lstStyle/>
          <a:p>
            <a:pPr marL="38100" indent="0">
              <a:buNone/>
            </a:pPr>
            <a:r>
              <a:rPr lang="en-US" sz="1400" dirty="0"/>
              <a:t>we’ve simulated the system with different input references to evaluate the controller performance under various situations. Outputs with pulse and sine inputs respectively:</a:t>
            </a:r>
          </a:p>
          <a:p>
            <a:pPr marL="38100" indent="0">
              <a:buNone/>
            </a:pPr>
            <a:br>
              <a:rPr lang="en-US" sz="1400" dirty="0"/>
            </a:br>
            <a:endParaRPr lang="en-US" sz="1400" dirty="0"/>
          </a:p>
          <a:p>
            <a:endParaRPr lang="en-US" sz="1400" dirty="0"/>
          </a:p>
        </p:txBody>
      </p:sp>
      <p:sp>
        <p:nvSpPr>
          <p:cNvPr id="293" name="Google Shape;293;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5" name="Google Shape;249;p25"/>
          <p:cNvSpPr txBox="1">
            <a:spLocks/>
          </p:cNvSpPr>
          <p:nvPr/>
        </p:nvSpPr>
        <p:spPr>
          <a:xfrm>
            <a:off x="268514" y="308120"/>
            <a:ext cx="8684570"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1"/>
                </a:solidFill>
              </a:rPr>
              <a:t>Results- Angle Tracking Performance</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979445" y="1998540"/>
            <a:ext cx="3322637" cy="2318119"/>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4716584" y="1994891"/>
            <a:ext cx="3322638" cy="2318119"/>
          </a:xfrm>
          <a:prstGeom prst="rect">
            <a:avLst/>
          </a:prstGeom>
        </p:spPr>
      </p:pic>
    </p:spTree>
    <p:extLst>
      <p:ext uri="{BB962C8B-B14F-4D97-AF65-F5344CB8AC3E}">
        <p14:creationId xmlns:p14="http://schemas.microsoft.com/office/powerpoint/2010/main" val="190980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8"/>
          <p:cNvSpPr txBox="1">
            <a:spLocks noGrp="1"/>
          </p:cNvSpPr>
          <p:nvPr>
            <p:ph type="subTitle" idx="4294967295"/>
          </p:nvPr>
        </p:nvSpPr>
        <p:spPr>
          <a:xfrm>
            <a:off x="449944" y="1248229"/>
            <a:ext cx="8206712" cy="2191108"/>
          </a:xfrm>
          <a:prstGeom prst="rect">
            <a:avLst/>
          </a:prstGeom>
        </p:spPr>
        <p:txBody>
          <a:bodyPr spcFirstLastPara="1" wrap="square" lIns="91425" tIns="91425" rIns="91425" bIns="91425" anchor="t" anchorCtr="0">
            <a:noAutofit/>
          </a:bodyPr>
          <a:lstStyle/>
          <a:p>
            <a:pPr marL="38100" indent="0">
              <a:buNone/>
            </a:pPr>
            <a:r>
              <a:rPr lang="en-US" sz="1400" dirty="0"/>
              <a:t>The outputs of the same inputs, but with white Gaussian noise added to the system’s feedback loops.</a:t>
            </a:r>
            <a:br>
              <a:rPr lang="en-US" sz="1400" dirty="0"/>
            </a:br>
            <a:endParaRPr lang="en-US" sz="1400" dirty="0"/>
          </a:p>
          <a:p>
            <a:endParaRPr lang="en-US" sz="1400" dirty="0"/>
          </a:p>
        </p:txBody>
      </p:sp>
      <p:sp>
        <p:nvSpPr>
          <p:cNvPr id="293" name="Google Shape;293;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249;p25"/>
          <p:cNvSpPr txBox="1">
            <a:spLocks/>
          </p:cNvSpPr>
          <p:nvPr/>
        </p:nvSpPr>
        <p:spPr>
          <a:xfrm>
            <a:off x="268514" y="308120"/>
            <a:ext cx="8684570" cy="70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1"/>
                </a:solidFill>
              </a:rPr>
              <a:t>Results- Angle Tracking Performance</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1020895" y="1993831"/>
            <a:ext cx="3322637" cy="2318119"/>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4799484" y="1993831"/>
            <a:ext cx="3324155" cy="2319178"/>
          </a:xfrm>
          <a:prstGeom prst="rect">
            <a:avLst/>
          </a:prstGeom>
        </p:spPr>
      </p:pic>
    </p:spTree>
    <p:extLst>
      <p:ext uri="{BB962C8B-B14F-4D97-AF65-F5344CB8AC3E}">
        <p14:creationId xmlns:p14="http://schemas.microsoft.com/office/powerpoint/2010/main" val="375563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786113" y="1200150"/>
            <a:ext cx="7770058" cy="3725700"/>
          </a:xfrm>
          <a:prstGeom prst="rect">
            <a:avLst/>
          </a:prstGeom>
        </p:spPr>
        <p:txBody>
          <a:bodyPr spcFirstLastPara="1" wrap="square" lIns="91425" tIns="91425" rIns="91425" bIns="91425" anchor="t" anchorCtr="0">
            <a:noAutofit/>
          </a:bodyPr>
          <a:lstStyle/>
          <a:p>
            <a:r>
              <a:rPr lang="en-US" dirty="0"/>
              <a:t>The results showed that fuzzy controller performed satisfactorily to suppress the oscillations. In future, the FLC should be further tuned so that the performances for servo load angle and arm deflection angle become better.</a:t>
            </a:r>
            <a:br>
              <a:rPr lang="en-US" dirty="0"/>
            </a:br>
            <a:br>
              <a:rPr lang="en-US" sz="1400" dirty="0"/>
            </a:b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lang="fa-IR" sz="1400" b="1" dirty="0"/>
          </a:p>
          <a:p>
            <a:pPr marL="0" lvl="0" indent="0" rtl="0">
              <a:spcBef>
                <a:spcPts val="600"/>
              </a:spcBef>
              <a:spcAft>
                <a:spcPts val="0"/>
              </a:spcAft>
              <a:buNone/>
            </a:pPr>
            <a:endParaRPr b="1" dirty="0"/>
          </a:p>
        </p:txBody>
      </p:sp>
      <p:sp>
        <p:nvSpPr>
          <p:cNvPr id="176" name="Google Shape;176;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t>Conclusion</a:t>
            </a:r>
            <a:endParaRPr sz="4100" b="1" dirty="0"/>
          </a:p>
        </p:txBody>
      </p:sp>
      <p:sp>
        <p:nvSpPr>
          <p:cNvPr id="177" name="Google Shape;177;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9971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7"/>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48" name="Google Shape;448;p37"/>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50" name="Google Shape;450;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p:nvPr>
        </p:nvSpPr>
        <p:spPr>
          <a:xfrm>
            <a:off x="1271225" y="0"/>
            <a:ext cx="6382200" cy="1159800"/>
          </a:xfrm>
          <a:prstGeom prst="rect">
            <a:avLst/>
          </a:prstGeom>
        </p:spPr>
        <p:txBody>
          <a:bodyPr spcFirstLastPara="1" wrap="square" lIns="91425" tIns="91425" rIns="91425" bIns="91425" anchor="b" anchorCtr="0">
            <a:noAutofit/>
          </a:bodyPr>
          <a:lstStyle/>
          <a:p>
            <a:pPr marL="457200" lvl="0" indent="-488950" algn="l" rtl="0">
              <a:spcBef>
                <a:spcPts val="0"/>
              </a:spcBef>
              <a:spcAft>
                <a:spcPts val="0"/>
              </a:spcAft>
              <a:buSzPts val="4100"/>
              <a:buAutoNum type="arabicPeriod"/>
            </a:pPr>
            <a:r>
              <a:rPr lang="en" sz="4100"/>
              <a:t>Introduction to SRV02</a:t>
            </a:r>
            <a:endParaRPr sz="4100"/>
          </a:p>
        </p:txBody>
      </p:sp>
      <p:sp>
        <p:nvSpPr>
          <p:cNvPr id="86" name="Google Shape;86;p14"/>
          <p:cNvSpPr txBox="1">
            <a:spLocks noGrp="1"/>
          </p:cNvSpPr>
          <p:nvPr>
            <p:ph type="subTitle" idx="1"/>
          </p:nvPr>
        </p:nvSpPr>
        <p:spPr>
          <a:xfrm>
            <a:off x="1271225" y="1307300"/>
            <a:ext cx="7065600" cy="23040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Char char="●"/>
            </a:pPr>
            <a:r>
              <a:rPr lang="en" sz="1400" b="1">
                <a:solidFill>
                  <a:schemeClr val="dk1"/>
                </a:solidFill>
              </a:rPr>
              <a:t>The Quanser Rotary Flexible Joint module  consists of a rigid beam mounted on a flexible joint that rotates via a DC motor. The joint deflection is measured using a sensor.</a:t>
            </a:r>
            <a:endParaRPr sz="1400" b="1">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The sensor shaft is aligned with the motor shaft. One end of a rigid link is mounted to the sensor shaft. The link rotation is counteracted by two extension springs anchored to the solid frame resulting in an instrumented flexible joint.</a:t>
            </a:r>
            <a:endParaRPr sz="1400" b="1">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9 possible stiffness values</a:t>
            </a:r>
            <a:endParaRPr sz="1400" b="1">
              <a:solidFill>
                <a:schemeClr val="dk1"/>
              </a:solidFill>
            </a:endParaRPr>
          </a:p>
          <a:p>
            <a:pPr marL="457200" lvl="0" indent="0" algn="l" rtl="0">
              <a:spcBef>
                <a:spcPts val="0"/>
              </a:spcBef>
              <a:spcAft>
                <a:spcPts val="0"/>
              </a:spcAft>
              <a:buNone/>
            </a:pPr>
            <a:endParaRPr sz="1400" b="1">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The link is also adjustable in length thus allowing for variations in inertia.</a:t>
            </a:r>
            <a:endParaRPr sz="1400" b="1">
              <a:solidFill>
                <a:schemeClr val="dk1"/>
              </a:solidFill>
            </a:endParaRPr>
          </a:p>
          <a:p>
            <a:pPr marL="45720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endParaRPr sz="1400" b="1">
              <a:solidFill>
                <a:schemeClr val="dk1"/>
              </a:solidFill>
            </a:endParaRPr>
          </a:p>
        </p:txBody>
      </p:sp>
      <p:sp>
        <p:nvSpPr>
          <p:cNvPr id="87" name="Google Shape;87;p14"/>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8" name="Google Shape;88;p14"/>
          <p:cNvPicPr preferRelativeResize="0"/>
          <p:nvPr/>
        </p:nvPicPr>
        <p:blipFill>
          <a:blip r:embed="rId3">
            <a:alphaModFix/>
          </a:blip>
          <a:stretch>
            <a:fillRect/>
          </a:stretch>
        </p:blipFill>
        <p:spPr>
          <a:xfrm>
            <a:off x="5767475" y="3389199"/>
            <a:ext cx="2569350" cy="158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ctrTitle"/>
          </p:nvPr>
        </p:nvSpPr>
        <p:spPr>
          <a:xfrm>
            <a:off x="1271225" y="0"/>
            <a:ext cx="6382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a:t>2. System Specification</a:t>
            </a:r>
            <a:endParaRPr sz="4100"/>
          </a:p>
        </p:txBody>
      </p:sp>
      <p:sp>
        <p:nvSpPr>
          <p:cNvPr id="94" name="Google Shape;94;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95" name="Google Shape;95;p15"/>
          <p:cNvPicPr preferRelativeResize="0"/>
          <p:nvPr/>
        </p:nvPicPr>
        <p:blipFill>
          <a:blip r:embed="rId3">
            <a:alphaModFix/>
          </a:blip>
          <a:stretch>
            <a:fillRect/>
          </a:stretch>
        </p:blipFill>
        <p:spPr>
          <a:xfrm>
            <a:off x="1678625" y="1269325"/>
            <a:ext cx="5567401" cy="367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b="1"/>
              <a:t>3.Equation of Motion</a:t>
            </a:r>
            <a:endParaRPr sz="4100" b="1"/>
          </a:p>
        </p:txBody>
      </p:sp>
      <p:sp>
        <p:nvSpPr>
          <p:cNvPr id="101" name="Google Shape;101;p16"/>
          <p:cNvSpPr txBox="1">
            <a:spLocks noGrp="1"/>
          </p:cNvSpPr>
          <p:nvPr>
            <p:ph type="body" idx="1"/>
          </p:nvPr>
        </p:nvSpPr>
        <p:spPr>
          <a:xfrm>
            <a:off x="535775" y="910825"/>
            <a:ext cx="7821900" cy="39246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400" b="1"/>
              <a:t>Elegant and powerful methods have also been devised for solving dynamic problems with constraints. One of the best known is called Lagrange’s equations. The Lagrangian L is defined as L = T - V, where T is the kinetic energy and V the potential energy of the system in question.</a:t>
            </a:r>
            <a:endParaRPr sz="1400" b="1"/>
          </a:p>
          <a:p>
            <a:pPr marL="0" lvl="0" indent="0" algn="just" rtl="0">
              <a:spcBef>
                <a:spcPts val="600"/>
              </a:spcBef>
              <a:spcAft>
                <a:spcPts val="0"/>
              </a:spcAft>
              <a:buNone/>
            </a:pPr>
            <a:endParaRPr sz="1400" b="1">
              <a:solidFill>
                <a:srgbClr val="000000"/>
              </a:solidFill>
              <a:latin typeface="Arial"/>
              <a:ea typeface="Arial"/>
              <a:cs typeface="Arial"/>
              <a:sym typeface="Arial"/>
            </a:endParaRPr>
          </a:p>
          <a:p>
            <a:pPr marL="0" lvl="0" indent="0" algn="just" rtl="0">
              <a:spcBef>
                <a:spcPts val="600"/>
              </a:spcBef>
              <a:spcAft>
                <a:spcPts val="0"/>
              </a:spcAft>
              <a:buNone/>
            </a:pPr>
            <a:endParaRPr sz="1400" b="1"/>
          </a:p>
          <a:p>
            <a:pPr marL="0" lvl="0" indent="0" algn="just" rtl="0">
              <a:spcBef>
                <a:spcPts val="600"/>
              </a:spcBef>
              <a:spcAft>
                <a:spcPts val="0"/>
              </a:spcAft>
              <a:buNone/>
            </a:pPr>
            <a:endParaRPr sz="1400" b="1"/>
          </a:p>
        </p:txBody>
      </p:sp>
      <p:sp>
        <p:nvSpPr>
          <p:cNvPr id="102" name="Google Shape;102;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3" name="Google Shape;103;p16"/>
          <p:cNvPicPr preferRelativeResize="0"/>
          <p:nvPr/>
        </p:nvPicPr>
        <p:blipFill>
          <a:blip r:embed="rId3">
            <a:alphaModFix/>
          </a:blip>
          <a:stretch>
            <a:fillRect/>
          </a:stretch>
        </p:blipFill>
        <p:spPr>
          <a:xfrm>
            <a:off x="2974500" y="1772975"/>
            <a:ext cx="3195000" cy="33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100" b="1" i="0">
                <a:solidFill>
                  <a:schemeClr val="accent1"/>
                </a:solidFill>
              </a:rPr>
              <a:t>4.System Equations</a:t>
            </a:r>
            <a:endParaRPr sz="4100" b="1" i="0">
              <a:solidFill>
                <a:schemeClr val="accent1"/>
              </a:solidFill>
            </a:endParaRPr>
          </a:p>
        </p:txBody>
      </p:sp>
      <p:sp>
        <p:nvSpPr>
          <p:cNvPr id="109" name="Google Shape;109;p17"/>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110" name="Google Shape;110;p17"/>
          <p:cNvPicPr preferRelativeResize="0"/>
          <p:nvPr/>
        </p:nvPicPr>
        <p:blipFill>
          <a:blip r:embed="rId3">
            <a:alphaModFix/>
          </a:blip>
          <a:stretch>
            <a:fillRect/>
          </a:stretch>
        </p:blipFill>
        <p:spPr>
          <a:xfrm>
            <a:off x="2799376" y="2593176"/>
            <a:ext cx="3545100" cy="215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343750" y="82525"/>
            <a:ext cx="6708000" cy="9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b="1"/>
              <a:t>5.State Space Equations</a:t>
            </a:r>
            <a:endParaRPr sz="4100" b="1"/>
          </a:p>
        </p:txBody>
      </p:sp>
      <p:cxnSp>
        <p:nvCxnSpPr>
          <p:cNvPr id="117" name="Google Shape;117;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18" name="Google Shape;118;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19" name="Google Shape;119;p18"/>
          <p:cNvCxnSpPr>
            <a:endCxn id="115"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0" name="Google Shape;120;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22" name="Google Shape;122;p18"/>
          <p:cNvGrpSpPr/>
          <p:nvPr/>
        </p:nvGrpSpPr>
        <p:grpSpPr>
          <a:xfrm>
            <a:off x="6133171" y="1182128"/>
            <a:ext cx="1060663" cy="1159802"/>
            <a:chOff x="9901824" y="937343"/>
            <a:chExt cx="744273" cy="793950"/>
          </a:xfrm>
        </p:grpSpPr>
        <p:grpSp>
          <p:nvGrpSpPr>
            <p:cNvPr id="123" name="Google Shape;123;p18"/>
            <p:cNvGrpSpPr/>
            <p:nvPr/>
          </p:nvGrpSpPr>
          <p:grpSpPr>
            <a:xfrm>
              <a:off x="9901824" y="937343"/>
              <a:ext cx="744273" cy="793950"/>
              <a:chOff x="9901824" y="937343"/>
              <a:chExt cx="744273" cy="793950"/>
            </a:xfrm>
          </p:grpSpPr>
          <p:sp>
            <p:nvSpPr>
              <p:cNvPr id="124" name="Google Shape;124;p1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 name="Google Shape;125;p1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 name="Google Shape;126;p1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 name="Google Shape;127;p1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 name="Google Shape;128;p1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 name="Google Shape;129;p1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 name="Google Shape;130;p1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 name="Google Shape;131;p1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 name="Google Shape;132;p1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 name="Google Shape;133;p1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4" name="Google Shape;134;p1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 name="Google Shape;135;p1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 name="Google Shape;136;p1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 name="Google Shape;137;p1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 name="Google Shape;138;p1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 name="Google Shape;139;p1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40" name="Google Shape;140;p18"/>
          <p:cNvPicPr preferRelativeResize="0"/>
          <p:nvPr/>
        </p:nvPicPr>
        <p:blipFill>
          <a:blip r:embed="rId3">
            <a:alphaModFix/>
          </a:blip>
          <a:stretch>
            <a:fillRect/>
          </a:stretch>
        </p:blipFill>
        <p:spPr>
          <a:xfrm>
            <a:off x="119592" y="1132550"/>
            <a:ext cx="5530633" cy="401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txBox="1">
            <a:spLocks noGrp="1"/>
          </p:cNvSpPr>
          <p:nvPr>
            <p:ph type="ctrTitle" idx="4294967295"/>
          </p:nvPr>
        </p:nvSpPr>
        <p:spPr>
          <a:xfrm>
            <a:off x="343750" y="82525"/>
            <a:ext cx="6708000" cy="9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b="1"/>
              <a:t>5.State Space Equations</a:t>
            </a:r>
            <a:endParaRPr sz="4100" b="1"/>
          </a:p>
        </p:txBody>
      </p:sp>
      <p:cxnSp>
        <p:nvCxnSpPr>
          <p:cNvPr id="147" name="Google Shape;147;p19"/>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48" name="Google Shape;148;p19"/>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49" name="Google Shape;149;p19"/>
          <p:cNvCxnSpPr>
            <a:endCxn id="145"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50" name="Google Shape;150;p19"/>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52" name="Google Shape;152;p19"/>
          <p:cNvGrpSpPr/>
          <p:nvPr/>
        </p:nvGrpSpPr>
        <p:grpSpPr>
          <a:xfrm>
            <a:off x="6133171" y="1182128"/>
            <a:ext cx="1060663" cy="1159802"/>
            <a:chOff x="9901824" y="937343"/>
            <a:chExt cx="744273" cy="793950"/>
          </a:xfrm>
        </p:grpSpPr>
        <p:grpSp>
          <p:nvGrpSpPr>
            <p:cNvPr id="153" name="Google Shape;153;p19"/>
            <p:cNvGrpSpPr/>
            <p:nvPr/>
          </p:nvGrpSpPr>
          <p:grpSpPr>
            <a:xfrm>
              <a:off x="9901824" y="937343"/>
              <a:ext cx="744273" cy="793950"/>
              <a:chOff x="9901824" y="937343"/>
              <a:chExt cx="744273" cy="793950"/>
            </a:xfrm>
          </p:grpSpPr>
          <p:sp>
            <p:nvSpPr>
              <p:cNvPr id="154" name="Google Shape;154;p1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 name="Google Shape;155;p1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 name="Google Shape;156;p1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 name="Google Shape;157;p1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 name="Google Shape;158;p1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 name="Google Shape;159;p1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 name="Google Shape;160;p1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 name="Google Shape;161;p1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 name="Google Shape;162;p1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 name="Google Shape;163;p1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4" name="Google Shape;164;p1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 name="Google Shape;165;p1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 name="Google Shape;166;p1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 name="Google Shape;167;p1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 name="Google Shape;168;p1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 name="Google Shape;169;p1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70" name="Google Shape;170;p19"/>
          <p:cNvPicPr preferRelativeResize="0"/>
          <p:nvPr/>
        </p:nvPicPr>
        <p:blipFill>
          <a:blip r:embed="rId3">
            <a:alphaModFix/>
          </a:blip>
          <a:stretch>
            <a:fillRect/>
          </a:stretch>
        </p:blipFill>
        <p:spPr>
          <a:xfrm>
            <a:off x="1748624" y="1009475"/>
            <a:ext cx="3604150" cy="413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786113" y="1200150"/>
            <a:ext cx="72291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t>From the below equation, the Transfer function will be obtained:</a:t>
            </a: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r>
              <a:rPr lang="en" sz="1400" b="1"/>
              <a:t>Poles of Two Transfer Function are Listed Below:</a:t>
            </a: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sz="1400" b="1"/>
          </a:p>
          <a:p>
            <a:pPr marL="0" lvl="0" indent="0" algn="l" rtl="0">
              <a:spcBef>
                <a:spcPts val="600"/>
              </a:spcBef>
              <a:spcAft>
                <a:spcPts val="0"/>
              </a:spcAft>
              <a:buNone/>
            </a:pPr>
            <a:endParaRPr b="1"/>
          </a:p>
        </p:txBody>
      </p:sp>
      <p:sp>
        <p:nvSpPr>
          <p:cNvPr id="176" name="Google Shape;176;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00" b="1" dirty="0"/>
              <a:t>6. Transfer Function</a:t>
            </a:r>
            <a:endParaRPr sz="4100" b="1" dirty="0"/>
          </a:p>
        </p:txBody>
      </p:sp>
      <p:sp>
        <p:nvSpPr>
          <p:cNvPr id="177" name="Google Shape;177;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78" name="Google Shape;178;p20"/>
          <p:cNvPicPr preferRelativeResize="0"/>
          <p:nvPr/>
        </p:nvPicPr>
        <p:blipFill>
          <a:blip r:embed="rId3">
            <a:alphaModFix/>
          </a:blip>
          <a:stretch>
            <a:fillRect/>
          </a:stretch>
        </p:blipFill>
        <p:spPr>
          <a:xfrm>
            <a:off x="2009775" y="1752600"/>
            <a:ext cx="5124450" cy="1638300"/>
          </a:xfrm>
          <a:prstGeom prst="rect">
            <a:avLst/>
          </a:prstGeom>
          <a:noFill/>
          <a:ln>
            <a:noFill/>
          </a:ln>
        </p:spPr>
      </p:pic>
      <p:pic>
        <p:nvPicPr>
          <p:cNvPr id="179" name="Google Shape;179;p20"/>
          <p:cNvPicPr preferRelativeResize="0"/>
          <p:nvPr/>
        </p:nvPicPr>
        <p:blipFill>
          <a:blip r:embed="rId4">
            <a:alphaModFix/>
          </a:blip>
          <a:stretch>
            <a:fillRect/>
          </a:stretch>
        </p:blipFill>
        <p:spPr>
          <a:xfrm>
            <a:off x="1928800" y="3665938"/>
            <a:ext cx="5286375" cy="1304925"/>
          </a:xfrm>
          <a:prstGeom prst="rect">
            <a:avLst/>
          </a:prstGeom>
          <a:noFill/>
          <a:ln>
            <a:noFill/>
          </a:ln>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746</Words>
  <Application>Microsoft Office PowerPoint</Application>
  <PresentationFormat>On-screen Show (16:9)</PresentationFormat>
  <Paragraphs>136</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Source Sans Pro</vt:lpstr>
      <vt:lpstr>Wingdings</vt:lpstr>
      <vt:lpstr>Arial</vt:lpstr>
      <vt:lpstr>Cambria Math</vt:lpstr>
      <vt:lpstr>Roboto Slab</vt:lpstr>
      <vt:lpstr>Roboto Condensed</vt:lpstr>
      <vt:lpstr>Cordelia template</vt:lpstr>
      <vt:lpstr>Design a Fuzzy Logic Controller for a Rotary Flexible Joint Robotic Arm  Prof: Dr.Sharifi</vt:lpstr>
      <vt:lpstr>Abstract</vt:lpstr>
      <vt:lpstr>Introduction to SRV02</vt:lpstr>
      <vt:lpstr>2. System Specification</vt:lpstr>
      <vt:lpstr>3.Equation of Motion</vt:lpstr>
      <vt:lpstr>PowerPoint Presentation</vt:lpstr>
      <vt:lpstr>5.State Space Equations</vt:lpstr>
      <vt:lpstr>5.State Space Equations</vt:lpstr>
      <vt:lpstr>6. Transfer Function</vt:lpstr>
      <vt:lpstr>7.System Stability</vt:lpstr>
      <vt:lpstr>7.System Stability</vt:lpstr>
      <vt:lpstr>8.Fuzzy Controller Design </vt:lpstr>
      <vt:lpstr>8.Fuzzy Controller Design </vt:lpstr>
      <vt:lpstr>9. Fuzzy Mamdani Controller</vt:lpstr>
      <vt:lpstr>9. Fuzzy Mamdani Controller</vt:lpstr>
      <vt:lpstr>9. Fuzzy Mamdani Controller</vt:lpstr>
      <vt:lpstr>Stability Conditions Based On Lyapunov Approach</vt:lpstr>
      <vt:lpstr>PowerPoint Presentation</vt:lpstr>
      <vt:lpstr>PowerPoint Presentation</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Fuzzy Logic Controller for a Rotary Flexible Joint Robotic Arm  Prof: Dr.Sharifi</dc:title>
  <dc:creator>niloofar tavahodi</dc:creator>
  <cp:lastModifiedBy>Mohamad A</cp:lastModifiedBy>
  <cp:revision>9</cp:revision>
  <dcterms:modified xsi:type="dcterms:W3CDTF">2022-01-26T19:58:59Z</dcterms:modified>
</cp:coreProperties>
</file>