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2" r:id="rId4"/>
  </p:sldMasterIdLst>
  <p:notesMasterIdLst>
    <p:notesMasterId r:id="rId44"/>
  </p:notesMasterIdLst>
  <p:handoutMasterIdLst>
    <p:handoutMasterId r:id="rId45"/>
  </p:handoutMasterIdLst>
  <p:sldIdLst>
    <p:sldId id="256" r:id="rId5"/>
    <p:sldId id="281" r:id="rId6"/>
    <p:sldId id="282" r:id="rId7"/>
    <p:sldId id="283" r:id="rId8"/>
    <p:sldId id="275" r:id="rId9"/>
    <p:sldId id="276" r:id="rId10"/>
    <p:sldId id="285" r:id="rId11"/>
    <p:sldId id="291" r:id="rId12"/>
    <p:sldId id="293" r:id="rId13"/>
    <p:sldId id="292"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284" r:id="rId27"/>
    <p:sldId id="277" r:id="rId28"/>
    <p:sldId id="310" r:id="rId29"/>
    <p:sldId id="311" r:id="rId30"/>
    <p:sldId id="312" r:id="rId31"/>
    <p:sldId id="313" r:id="rId32"/>
    <p:sldId id="306" r:id="rId33"/>
    <p:sldId id="288" r:id="rId34"/>
    <p:sldId id="278" r:id="rId35"/>
    <p:sldId id="286" r:id="rId36"/>
    <p:sldId id="289" r:id="rId37"/>
    <p:sldId id="279" r:id="rId38"/>
    <p:sldId id="280" r:id="rId39"/>
    <p:sldId id="308" r:id="rId40"/>
    <p:sldId id="307" r:id="rId41"/>
    <p:sldId id="274" r:id="rId42"/>
    <p:sldId id="30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86380" autoAdjust="0"/>
  </p:normalViewPr>
  <p:slideViewPr>
    <p:cSldViewPr snapToGrid="0" snapToObjects="1">
      <p:cViewPr varScale="1">
        <p:scale>
          <a:sx n="89" d="100"/>
          <a:sy n="89" d="100"/>
        </p:scale>
        <p:origin x="490" y="53"/>
      </p:cViewPr>
      <p:guideLst>
        <p:guide orient="horz" pos="2160"/>
        <p:guide pos="3840"/>
      </p:guideLst>
    </p:cSldViewPr>
  </p:slideViewPr>
  <p:outlineViewPr>
    <p:cViewPr>
      <p:scale>
        <a:sx n="33" d="100"/>
        <a:sy n="33" d="100"/>
      </p:scale>
      <p:origin x="258" y="112698"/>
    </p:cViewPr>
  </p:outlin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pPr/>
              <a:t>5/11/2022</a:t>
            </a:fld>
            <a:endParaRPr lang="en-US" dirty="0"/>
          </a:p>
        </p:txBody>
      </p:sp>
      <p:sp>
        <p:nvSpPr>
          <p:cNvPr id="4" name="Footer Placeholder 3">
            <a:extLst>
              <a:ext uri="{FF2B5EF4-FFF2-40B4-BE49-F238E27FC236}">
                <a16:creationId xmlns:a16="http://schemas.microsoft.com/office/drawing/2014/main" xmlns=""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pPr/>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pPr/>
              <a:t>5/11/2022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pPr/>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pPr/>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pPr/>
              <a:t>38</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7DE6118-2437-4B30-8E3C-4D2BE6020583}" type="datetimeFigureOut">
              <a:rPr lang="en-US" smtClean="0"/>
              <a:pPr/>
              <a:t>5/11/2022</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69E57DC2-970A-4B3E-BB1C-7A09969E49DF}" type="slidenum">
              <a:rPr lang="en-US" smtClean="0"/>
              <a:pPr/>
              <a:t>‹#›</a:t>
            </a:fld>
            <a:endParaRPr lang="en-US" dirty="0"/>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DE6118-2437-4B30-8E3C-4D2BE6020583}" type="datetimeFigureOut">
              <a:rPr lang="en-US" smtClean="0"/>
              <a:pPr/>
              <a:t>5/11/2022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9E57DC2-970A-4B3E-BB1C-7A09969E49D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DE6118-2437-4B30-8E3C-4D2BE6020583}" type="datetimeFigureOut">
              <a:rPr lang="en-US" smtClean="0"/>
              <a:pPr/>
              <a:t>5/11/2022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9E57DC2-970A-4B3E-BB1C-7A09969E49D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DE6118-2437-4B30-8E3C-4D2BE6020583}" type="datetimeFigureOut">
              <a:rPr lang="en-US" smtClean="0"/>
              <a:pPr/>
              <a:t>5/11/2022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9E57DC2-970A-4B3E-BB1C-7A09969E49D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DE6118-2437-4B30-8E3C-4D2BE6020583}" type="datetimeFigureOut">
              <a:rPr lang="en-US" smtClean="0"/>
              <a:pPr/>
              <a:t>5/11/2022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9E57DC2-970A-4B3E-BB1C-7A09969E49DF}" type="slidenum">
              <a:rPr lang="en-US" smtClean="0"/>
              <a:pPr/>
              <a:t>‹#›</a:t>
            </a:fld>
            <a:endParaRPr lang="en-US" dirty="0"/>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DE6118-2437-4B30-8E3C-4D2BE6020583}" type="datetimeFigureOut">
              <a:rPr lang="en-US" smtClean="0"/>
              <a:pPr/>
              <a:t>5/11/2022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9E57DC2-970A-4B3E-BB1C-7A09969E49D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DE6118-2437-4B30-8E3C-4D2BE6020583}" type="datetimeFigureOut">
              <a:rPr lang="en-US" smtClean="0"/>
              <a:pPr/>
              <a:t>5/11/2022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9E57DC2-970A-4B3E-BB1C-7A09969E49DF}" type="slidenum">
              <a:rPr lang="en-US" smtClean="0"/>
              <a:pPr/>
              <a:t>‹#›</a:t>
            </a:fld>
            <a:endParaRPr lang="en-US" dirty="0"/>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7DE6118-2437-4B30-8E3C-4D2BE6020583}" type="datetimeFigureOut">
              <a:rPr lang="en-US" smtClean="0"/>
              <a:pPr/>
              <a:t>5/11/2022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9E57DC2-970A-4B3E-BB1C-7A09969E49D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DE6118-2437-4B30-8E3C-4D2BE6020583}" type="datetimeFigureOut">
              <a:rPr lang="en-US" smtClean="0"/>
              <a:pPr/>
              <a:t>5/11/2022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9E57DC2-970A-4B3E-BB1C-7A09969E49D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DE6118-2437-4B30-8E3C-4D2BE6020583}" type="datetimeFigureOut">
              <a:rPr lang="en-US" smtClean="0"/>
              <a:pPr/>
              <a:t>5/11/2022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9E57DC2-970A-4B3E-BB1C-7A09969E49D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87DE6118-2437-4B30-8E3C-4D2BE6020583}" type="datetimeFigureOut">
              <a:rPr lang="en-US" smtClean="0"/>
              <a:pPr/>
              <a:t>5/11/2022</a:t>
            </a:fld>
            <a:endParaRPr lang="en-US" dirty="0"/>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dirty="0"/>
          </a:p>
        </p:txBody>
      </p:sp>
      <p:sp>
        <p:nvSpPr>
          <p:cNvPr id="7" name="Slide Number Placeholder 6"/>
          <p:cNvSpPr>
            <a:spLocks noGrp="1"/>
          </p:cNvSpPr>
          <p:nvPr>
            <p:ph type="sldNum" sz="quarter" idx="12"/>
          </p:nvPr>
        </p:nvSpPr>
        <p:spPr>
          <a:xfrm>
            <a:off x="11480800" y="55499"/>
            <a:ext cx="609600" cy="365125"/>
          </a:xfrm>
        </p:spPr>
        <p:txBody>
          <a:bodyPr/>
          <a:lstStyle>
            <a:extLst/>
          </a:lstStyle>
          <a:p>
            <a:fld id="{69E57DC2-970A-4B3E-BB1C-7A09969E49D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7DE6118-2437-4B30-8E3C-4D2BE6020583}" type="datetimeFigureOut">
              <a:rPr lang="en-US" smtClean="0"/>
              <a:pPr/>
              <a:t>5/11/2022</a:t>
            </a:fld>
            <a:endParaRPr lang="en-US" dirty="0"/>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69E57DC2-970A-4B3E-BB1C-7A09969E49D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www.academia.edu/56238614/IRJET_LI_FI_TECHNOLOGY_TRANSMISSION_OF_DATA_USING_VISIBLE_LIGHT" TargetMode="External"/><Relationship Id="rId2" Type="http://schemas.openxmlformats.org/officeDocument/2006/relationships/hyperlink" Target="https://www.researchgate.net/publication/356489476_A_Review_on_LiFi_Network_Research_Open_Issues_Applications_and_Future_Directions" TargetMode="External"/><Relationship Id="rId1" Type="http://schemas.openxmlformats.org/officeDocument/2006/relationships/slideLayout" Target="../slideLayouts/slideLayout2.xml"/><Relationship Id="rId4" Type="http://schemas.openxmlformats.org/officeDocument/2006/relationships/hyperlink" Target="https://iarjset.com/wp-content/uploads/2021/03/IARJSET.2021.8220.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C7600-5BA8-4A54-887F-74AF87750A31}"/>
              </a:ext>
            </a:extLst>
          </p:cNvPr>
          <p:cNvSpPr>
            <a:spLocks noGrp="1"/>
          </p:cNvSpPr>
          <p:nvPr>
            <p:ph type="title"/>
          </p:nvPr>
        </p:nvSpPr>
        <p:spPr>
          <a:xfrm>
            <a:off x="984737" y="2052602"/>
            <a:ext cx="10131427" cy="1468800"/>
          </a:xfrm>
        </p:spPr>
        <p:txBody>
          <a:bodyPr>
            <a:normAutofit fontScale="90000"/>
          </a:bodyPr>
          <a:lstStyle/>
          <a:p>
            <a:pPr algn="ctr"/>
            <a:r>
              <a:rPr lang="en-US" sz="8800" b="1" dirty="0" smtClean="0">
                <a:latin typeface="Aharoni" pitchFamily="2" charset="-79"/>
                <a:cs typeface="Aharoni" pitchFamily="2" charset="-79"/>
              </a:rPr>
              <a:t>Li-</a:t>
            </a:r>
            <a:r>
              <a:rPr lang="en-US" sz="8800" b="1" dirty="0" err="1" smtClean="0">
                <a:latin typeface="Aharoni" pitchFamily="2" charset="-79"/>
                <a:cs typeface="Aharoni" pitchFamily="2" charset="-79"/>
              </a:rPr>
              <a:t>Fi</a:t>
            </a:r>
            <a:r>
              <a:rPr lang="en-US" sz="8800" b="1" dirty="0" smtClean="0">
                <a:latin typeface="Aharoni" pitchFamily="2" charset="-79"/>
                <a:cs typeface="Aharoni" pitchFamily="2" charset="-79"/>
              </a:rPr>
              <a:t/>
            </a:r>
            <a:br>
              <a:rPr lang="en-US" sz="8800" b="1" dirty="0" smtClean="0">
                <a:latin typeface="Aharoni" pitchFamily="2" charset="-79"/>
                <a:cs typeface="Aharoni" pitchFamily="2" charset="-79"/>
              </a:rPr>
            </a:br>
            <a:r>
              <a:rPr lang="en-US" sz="8800" b="1" dirty="0" smtClean="0">
                <a:latin typeface="Aharoni" pitchFamily="2" charset="-79"/>
                <a:cs typeface="Aharoni" pitchFamily="2" charset="-79"/>
              </a:rPr>
              <a:t>(Light Fidelity)</a:t>
            </a:r>
            <a:endParaRPr lang="en-US" sz="8800" b="1" dirty="0">
              <a:latin typeface="Aharoni" pitchFamily="2" charset="-79"/>
              <a:cs typeface="Aharoni" pitchFamily="2" charset="-79"/>
            </a:endParaRPr>
          </a:p>
        </p:txBody>
      </p:sp>
      <p:sp>
        <p:nvSpPr>
          <p:cNvPr id="6" name="Subtitle 2">
            <a:extLst>
              <a:ext uri="{FF2B5EF4-FFF2-40B4-BE49-F238E27FC236}">
                <a16:creationId xmlns:a16="http://schemas.microsoft.com/office/drawing/2014/main" xmlns="" id="{AE584786-6548-4BB4-95FD-977AD1F362C6}"/>
              </a:ext>
            </a:extLst>
          </p:cNvPr>
          <p:cNvSpPr txBox="1">
            <a:spLocks/>
          </p:cNvSpPr>
          <p:nvPr/>
        </p:nvSpPr>
        <p:spPr>
          <a:xfrm>
            <a:off x="7502934" y="5154879"/>
            <a:ext cx="4519248" cy="1577515"/>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r>
              <a:rPr lang="en-US" dirty="0" smtClean="0">
                <a:solidFill>
                  <a:schemeClr val="accent1">
                    <a:lumMod val="40000"/>
                    <a:lumOff val="60000"/>
                  </a:schemeClr>
                </a:solidFill>
                <a:latin typeface="Aharoni" pitchFamily="2" charset="-79"/>
                <a:cs typeface="Aharoni" pitchFamily="2" charset="-79"/>
              </a:rPr>
              <a:t>Course: Data communication and networking</a:t>
            </a:r>
          </a:p>
          <a:p>
            <a:r>
              <a:rPr lang="en-US" dirty="0" smtClean="0">
                <a:solidFill>
                  <a:schemeClr val="accent1">
                    <a:lumMod val="40000"/>
                    <a:lumOff val="60000"/>
                  </a:schemeClr>
                </a:solidFill>
                <a:latin typeface="Aharoni" pitchFamily="2" charset="-79"/>
                <a:cs typeface="Aharoni" pitchFamily="2" charset="-79"/>
              </a:rPr>
              <a:t>Class Id: 108959</a:t>
            </a:r>
          </a:p>
          <a:p>
            <a:r>
              <a:rPr lang="en-US" dirty="0" smtClean="0">
                <a:solidFill>
                  <a:schemeClr val="accent1">
                    <a:lumMod val="40000"/>
                    <a:lumOff val="60000"/>
                  </a:schemeClr>
                </a:solidFill>
                <a:latin typeface="Aharoni" pitchFamily="2" charset="-79"/>
                <a:cs typeface="Aharoni" pitchFamily="2" charset="-79"/>
              </a:rPr>
              <a:t>Instructor: Sir </a:t>
            </a:r>
            <a:r>
              <a:rPr lang="en-US" dirty="0" err="1" smtClean="0">
                <a:solidFill>
                  <a:schemeClr val="accent1">
                    <a:lumMod val="40000"/>
                    <a:lumOff val="60000"/>
                  </a:schemeClr>
                </a:solidFill>
                <a:latin typeface="Aharoni" pitchFamily="2" charset="-79"/>
                <a:cs typeface="Aharoni" pitchFamily="2" charset="-79"/>
              </a:rPr>
              <a:t>Kashif</a:t>
            </a:r>
            <a:r>
              <a:rPr lang="en-US" dirty="0" smtClean="0">
                <a:solidFill>
                  <a:schemeClr val="accent1">
                    <a:lumMod val="40000"/>
                    <a:lumOff val="60000"/>
                  </a:schemeClr>
                </a:solidFill>
                <a:latin typeface="Aharoni" pitchFamily="2" charset="-79"/>
                <a:cs typeface="Aharoni" pitchFamily="2" charset="-79"/>
              </a:rPr>
              <a:t> Bashir</a:t>
            </a:r>
            <a:endParaRPr lang="en-US" dirty="0">
              <a:solidFill>
                <a:schemeClr val="accent1">
                  <a:lumMod val="40000"/>
                  <a:lumOff val="60000"/>
                </a:schemeClr>
              </a:solidFill>
              <a:latin typeface="Aharoni" pitchFamily="2" charset="-79"/>
              <a:cs typeface="Aharoni" pitchFamily="2" charset="-79"/>
            </a:endParaRPr>
          </a:p>
        </p:txBody>
      </p:sp>
      <p:sp>
        <p:nvSpPr>
          <p:cNvPr id="7" name="Subtitle 2">
            <a:extLst>
              <a:ext uri="{FF2B5EF4-FFF2-40B4-BE49-F238E27FC236}">
                <a16:creationId xmlns:a16="http://schemas.microsoft.com/office/drawing/2014/main" xmlns="" id="{AE584786-6548-4BB4-95FD-977AD1F362C6}"/>
              </a:ext>
            </a:extLst>
          </p:cNvPr>
          <p:cNvSpPr txBox="1">
            <a:spLocks/>
          </p:cNvSpPr>
          <p:nvPr/>
        </p:nvSpPr>
        <p:spPr>
          <a:xfrm>
            <a:off x="826049" y="4556068"/>
            <a:ext cx="4921608" cy="2328057"/>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r>
              <a:rPr lang="en-US" sz="2400" b="1" dirty="0" smtClean="0">
                <a:latin typeface="Aharoni" pitchFamily="2" charset="-79"/>
                <a:cs typeface="Aharoni" pitchFamily="2" charset="-79"/>
              </a:rPr>
              <a:t>MEMBERS</a:t>
            </a:r>
          </a:p>
          <a:p>
            <a:r>
              <a:rPr lang="en-US" b="1" dirty="0" smtClean="0">
                <a:solidFill>
                  <a:schemeClr val="accent1">
                    <a:lumMod val="40000"/>
                    <a:lumOff val="60000"/>
                  </a:schemeClr>
                </a:solidFill>
                <a:latin typeface="Aharoni" pitchFamily="2" charset="-79"/>
                <a:cs typeface="Aharoni" pitchFamily="2" charset="-79"/>
              </a:rPr>
              <a:t>m. </a:t>
            </a:r>
            <a:r>
              <a:rPr lang="en-US" b="1" dirty="0" err="1" smtClean="0">
                <a:solidFill>
                  <a:schemeClr val="accent1">
                    <a:lumMod val="40000"/>
                    <a:lumOff val="60000"/>
                  </a:schemeClr>
                </a:solidFill>
                <a:latin typeface="Aharoni" pitchFamily="2" charset="-79"/>
                <a:cs typeface="Aharoni" pitchFamily="2" charset="-79"/>
              </a:rPr>
              <a:t>Ammad</a:t>
            </a:r>
            <a:r>
              <a:rPr lang="en-US" b="1" dirty="0" smtClean="0">
                <a:solidFill>
                  <a:schemeClr val="accent1">
                    <a:lumMod val="40000"/>
                    <a:lumOff val="60000"/>
                  </a:schemeClr>
                </a:solidFill>
                <a:latin typeface="Aharoni" pitchFamily="2" charset="-79"/>
                <a:cs typeface="Aharoni" pitchFamily="2" charset="-79"/>
              </a:rPr>
              <a:t> </a:t>
            </a:r>
            <a:r>
              <a:rPr lang="en-US" b="1" dirty="0" err="1" smtClean="0">
                <a:solidFill>
                  <a:schemeClr val="accent1">
                    <a:lumMod val="40000"/>
                    <a:lumOff val="60000"/>
                  </a:schemeClr>
                </a:solidFill>
                <a:latin typeface="Aharoni" pitchFamily="2" charset="-79"/>
                <a:cs typeface="Aharoni" pitchFamily="2" charset="-79"/>
              </a:rPr>
              <a:t>Ul</a:t>
            </a:r>
            <a:r>
              <a:rPr lang="en-US" b="1" dirty="0" smtClean="0">
                <a:solidFill>
                  <a:schemeClr val="accent1">
                    <a:lumMod val="40000"/>
                    <a:lumOff val="60000"/>
                  </a:schemeClr>
                </a:solidFill>
                <a:latin typeface="Aharoni" pitchFamily="2" charset="-79"/>
                <a:cs typeface="Aharoni" pitchFamily="2" charset="-79"/>
              </a:rPr>
              <a:t> </a:t>
            </a:r>
            <a:r>
              <a:rPr lang="en-US" b="1" dirty="0" err="1" smtClean="0">
                <a:solidFill>
                  <a:schemeClr val="accent1">
                    <a:lumMod val="40000"/>
                    <a:lumOff val="60000"/>
                  </a:schemeClr>
                </a:solidFill>
                <a:latin typeface="Aharoni" pitchFamily="2" charset="-79"/>
                <a:cs typeface="Aharoni" pitchFamily="2" charset="-79"/>
              </a:rPr>
              <a:t>Hasan</a:t>
            </a:r>
            <a:r>
              <a:rPr lang="en-US" b="1" dirty="0" smtClean="0">
                <a:solidFill>
                  <a:schemeClr val="accent1">
                    <a:lumMod val="40000"/>
                    <a:lumOff val="60000"/>
                  </a:schemeClr>
                </a:solidFill>
                <a:latin typeface="Aharoni" pitchFamily="2" charset="-79"/>
                <a:cs typeface="Aharoni" pitchFamily="2" charset="-79"/>
              </a:rPr>
              <a:t> – 11189</a:t>
            </a:r>
          </a:p>
          <a:p>
            <a:r>
              <a:rPr lang="en-US" b="1" dirty="0" err="1" smtClean="0">
                <a:solidFill>
                  <a:schemeClr val="accent1">
                    <a:lumMod val="40000"/>
                    <a:lumOff val="60000"/>
                  </a:schemeClr>
                </a:solidFill>
                <a:latin typeface="Aharoni" pitchFamily="2" charset="-79"/>
                <a:cs typeface="Aharoni" pitchFamily="2" charset="-79"/>
              </a:rPr>
              <a:t>Simra</a:t>
            </a:r>
            <a:r>
              <a:rPr lang="en-US" b="1" dirty="0" smtClean="0">
                <a:solidFill>
                  <a:schemeClr val="accent1">
                    <a:lumMod val="40000"/>
                    <a:lumOff val="60000"/>
                  </a:schemeClr>
                </a:solidFill>
                <a:latin typeface="Aharoni" pitchFamily="2" charset="-79"/>
                <a:cs typeface="Aharoni" pitchFamily="2" charset="-79"/>
              </a:rPr>
              <a:t> – 11278</a:t>
            </a:r>
          </a:p>
          <a:p>
            <a:r>
              <a:rPr lang="en-US" b="1" dirty="0" err="1" smtClean="0">
                <a:solidFill>
                  <a:schemeClr val="accent1">
                    <a:lumMod val="40000"/>
                    <a:lumOff val="60000"/>
                  </a:schemeClr>
                </a:solidFill>
                <a:latin typeface="Aharoni" pitchFamily="2" charset="-79"/>
                <a:cs typeface="Aharoni" pitchFamily="2" charset="-79"/>
              </a:rPr>
              <a:t>Furqan</a:t>
            </a:r>
            <a:r>
              <a:rPr lang="en-US" b="1" dirty="0" smtClean="0">
                <a:solidFill>
                  <a:schemeClr val="accent1">
                    <a:lumMod val="40000"/>
                    <a:lumOff val="60000"/>
                  </a:schemeClr>
                </a:solidFill>
                <a:latin typeface="Aharoni" pitchFamily="2" charset="-79"/>
                <a:cs typeface="Aharoni" pitchFamily="2" charset="-79"/>
              </a:rPr>
              <a:t> -11304</a:t>
            </a:r>
            <a:endParaRPr lang="en-US" b="1" dirty="0">
              <a:solidFill>
                <a:schemeClr val="accent1">
                  <a:lumMod val="40000"/>
                  <a:lumOff val="60000"/>
                </a:schemeClr>
              </a:solidFill>
              <a:latin typeface="Aharoni" pitchFamily="2" charset="-79"/>
              <a:cs typeface="Aharoni" pitchFamily="2" charset="-79"/>
            </a:endParaRPr>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t>APPLICATION OF LI-FI</a:t>
            </a:r>
            <a:endParaRPr lang="en-US" sz="4400" b="1" dirty="0"/>
          </a:p>
        </p:txBody>
      </p:sp>
      <p:sp>
        <p:nvSpPr>
          <p:cNvPr id="3" name="Content Placeholder 2"/>
          <p:cNvSpPr>
            <a:spLocks noGrp="1"/>
          </p:cNvSpPr>
          <p:nvPr>
            <p:ph idx="1"/>
          </p:nvPr>
        </p:nvSpPr>
        <p:spPr>
          <a:xfrm>
            <a:off x="1063625" y="1591564"/>
            <a:ext cx="10363200" cy="5088636"/>
          </a:xfrm>
        </p:spPr>
        <p:txBody>
          <a:bodyPr>
            <a:normAutofit fontScale="77500" lnSpcReduction="20000"/>
          </a:bodyPr>
          <a:lstStyle/>
          <a:p>
            <a:pPr marL="68580" indent="0">
              <a:buNone/>
            </a:pPr>
            <a:r>
              <a:rPr lang="en-US" dirty="0" smtClean="0"/>
              <a:t>Some Application of LI-Fi are as follow:</a:t>
            </a:r>
          </a:p>
          <a:p>
            <a:pPr marL="582930" indent="-514350">
              <a:buFont typeface="+mj-lt"/>
              <a:buAutoNum type="arabicPeriod"/>
            </a:pPr>
            <a:r>
              <a:rPr lang="en-US" dirty="0" smtClean="0"/>
              <a:t>RF Spectrum Relief</a:t>
            </a:r>
          </a:p>
          <a:p>
            <a:pPr marL="582930" indent="-514350">
              <a:buFont typeface="+mj-lt"/>
              <a:buAutoNum type="arabicPeriod"/>
            </a:pPr>
            <a:r>
              <a:rPr lang="en-US" dirty="0" smtClean="0"/>
              <a:t>Smart Lighting</a:t>
            </a:r>
          </a:p>
          <a:p>
            <a:pPr marL="582930" indent="-514350">
              <a:buFont typeface="+mj-lt"/>
              <a:buAutoNum type="arabicPeriod"/>
            </a:pPr>
            <a:r>
              <a:rPr lang="en-US" dirty="0" smtClean="0"/>
              <a:t>Mobile Connectivity</a:t>
            </a:r>
          </a:p>
          <a:p>
            <a:pPr marL="582930" indent="-514350">
              <a:buFont typeface="+mj-lt"/>
              <a:buAutoNum type="arabicPeriod"/>
            </a:pPr>
            <a:r>
              <a:rPr lang="en-US" dirty="0" smtClean="0"/>
              <a:t>Hazardous Environment</a:t>
            </a:r>
          </a:p>
          <a:p>
            <a:pPr marL="582930" indent="-514350">
              <a:buFont typeface="+mj-lt"/>
              <a:buAutoNum type="arabicPeriod"/>
            </a:pPr>
            <a:r>
              <a:rPr lang="en-US" dirty="0" smtClean="0"/>
              <a:t>Hospital and HealthCare</a:t>
            </a:r>
          </a:p>
          <a:p>
            <a:pPr marL="582930" indent="-514350">
              <a:buFont typeface="+mj-lt"/>
              <a:buAutoNum type="arabicPeriod"/>
            </a:pPr>
            <a:r>
              <a:rPr lang="en-US" dirty="0" smtClean="0"/>
              <a:t>Aviation</a:t>
            </a:r>
          </a:p>
          <a:p>
            <a:pPr marL="582930" indent="-514350">
              <a:buFont typeface="+mj-lt"/>
              <a:buAutoNum type="arabicPeriod"/>
            </a:pPr>
            <a:r>
              <a:rPr lang="en-US" dirty="0" smtClean="0"/>
              <a:t>Underwater Communications</a:t>
            </a:r>
          </a:p>
          <a:p>
            <a:pPr marL="582930" indent="-514350">
              <a:buFont typeface="+mj-lt"/>
              <a:buAutoNum type="arabicPeriod"/>
            </a:pPr>
            <a:r>
              <a:rPr lang="en-US" dirty="0" smtClean="0"/>
              <a:t>Vehicles and Transportation</a:t>
            </a:r>
          </a:p>
          <a:p>
            <a:pPr marL="582930" indent="-514350">
              <a:buFont typeface="+mj-lt"/>
              <a:buAutoNum type="arabicPeriod"/>
            </a:pPr>
            <a:r>
              <a:rPr lang="en-US" dirty="0" smtClean="0"/>
              <a:t>Location Based Services</a:t>
            </a:r>
          </a:p>
          <a:p>
            <a:pPr marL="582930" indent="-514350">
              <a:buFont typeface="+mj-lt"/>
              <a:buAutoNum type="arabicPeriod"/>
            </a:pPr>
            <a:r>
              <a:rPr lang="en-US" dirty="0" smtClean="0"/>
              <a:t>Toys</a:t>
            </a:r>
          </a:p>
          <a:p>
            <a:pPr marL="582930" indent="-514350">
              <a:buFont typeface="+mj-lt"/>
              <a:buAutoNum type="arabicPeriod"/>
            </a:pPr>
            <a:r>
              <a:rPr lang="en-US" dirty="0" smtClean="0"/>
              <a:t>Education Systems</a:t>
            </a:r>
          </a:p>
          <a:p>
            <a:pPr marL="582930" indent="-514350">
              <a:buFont typeface="+mj-lt"/>
              <a:buAutoNum type="arabicPeriod"/>
            </a:pPr>
            <a:r>
              <a:rPr lang="en-US" dirty="0" smtClean="0"/>
              <a:t>Traffic Management</a:t>
            </a:r>
          </a:p>
          <a:p>
            <a:pPr marL="582930" indent="-514350">
              <a:buFont typeface="+mj-lt"/>
              <a:buAutoNum type="arabicPeriod"/>
            </a:pPr>
            <a:endParaRPr lang="en-US" dirty="0" smtClean="0"/>
          </a:p>
          <a:p>
            <a:pPr marL="582930" indent="-514350">
              <a:buFont typeface="+mj-lt"/>
              <a:buAutoNum type="arabicPeriod"/>
            </a:pPr>
            <a:endParaRPr lang="en-US" dirty="0"/>
          </a:p>
        </p:txBody>
      </p:sp>
      <p:pic>
        <p:nvPicPr>
          <p:cNvPr id="2050" name="Picture 2" descr="LI-FI an alternative and much better solution of WIFI - Technology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266" y="2573781"/>
            <a:ext cx="5554134" cy="31242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79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RF SPECTRUM RELIEF</a:t>
            </a:r>
            <a:br>
              <a:rPr lang="en-US" dirty="0" smtClean="0"/>
            </a:br>
            <a:endParaRPr lang="en-US" dirty="0"/>
          </a:p>
        </p:txBody>
      </p:sp>
      <p:sp>
        <p:nvSpPr>
          <p:cNvPr id="3" name="Content Placeholder 2"/>
          <p:cNvSpPr>
            <a:spLocks noGrp="1"/>
          </p:cNvSpPr>
          <p:nvPr>
            <p:ph idx="1"/>
          </p:nvPr>
        </p:nvSpPr>
        <p:spPr>
          <a:xfrm>
            <a:off x="1219200" y="1783560"/>
            <a:ext cx="10363200" cy="4807740"/>
          </a:xfrm>
        </p:spPr>
        <p:txBody>
          <a:bodyPr/>
          <a:lstStyle/>
          <a:p>
            <a:r>
              <a:rPr lang="en-US" dirty="0" smtClean="0"/>
              <a:t>Introduction </a:t>
            </a:r>
            <a:r>
              <a:rPr lang="en-US" dirty="0"/>
              <a:t>of RF Spectrum</a:t>
            </a:r>
            <a:endParaRPr lang="en-US" dirty="0" smtClean="0"/>
          </a:p>
          <a:p>
            <a:r>
              <a:rPr lang="en-US" dirty="0" smtClean="0"/>
              <a:t>Purpose of RF Spectrum</a:t>
            </a:r>
          </a:p>
          <a:p>
            <a:r>
              <a:rPr lang="en-US" dirty="0" smtClean="0"/>
              <a:t>How LI-FI gives relief in RF Spectrum?</a:t>
            </a:r>
          </a:p>
          <a:p>
            <a:endParaRPr lang="en-US" dirty="0" smtClean="0"/>
          </a:p>
          <a:p>
            <a:pPr marL="68580" indent="0">
              <a:buNone/>
            </a:pPr>
            <a:endParaRPr lang="en-US" dirty="0"/>
          </a:p>
        </p:txBody>
      </p:sp>
      <p:pic>
        <p:nvPicPr>
          <p:cNvPr id="3074" name="Picture 2" descr="Radio Spectrum | NA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684" y="3486026"/>
            <a:ext cx="7722232" cy="31052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864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SMART LIGHTING</a:t>
            </a:r>
            <a:endParaRPr lang="en-US" sz="5400" b="1" dirty="0"/>
          </a:p>
        </p:txBody>
      </p:sp>
      <p:sp>
        <p:nvSpPr>
          <p:cNvPr id="3" name="Content Placeholder 2"/>
          <p:cNvSpPr>
            <a:spLocks noGrp="1"/>
          </p:cNvSpPr>
          <p:nvPr>
            <p:ph idx="1"/>
          </p:nvPr>
        </p:nvSpPr>
        <p:spPr/>
        <p:txBody>
          <a:bodyPr/>
          <a:lstStyle/>
          <a:p>
            <a:r>
              <a:rPr lang="en-US" dirty="0" smtClean="0"/>
              <a:t>Introduction to Smart Lighting</a:t>
            </a:r>
          </a:p>
          <a:p>
            <a:r>
              <a:rPr lang="en-US" dirty="0" smtClean="0"/>
              <a:t>Purpose of  Smart  Lighting</a:t>
            </a:r>
          </a:p>
          <a:p>
            <a:r>
              <a:rPr lang="en-US" dirty="0" smtClean="0"/>
              <a:t>How LI-FI is uses in Smart Lighting?						</a:t>
            </a:r>
            <a:endParaRPr lang="en-US" dirty="0"/>
          </a:p>
        </p:txBody>
      </p:sp>
      <p:pic>
        <p:nvPicPr>
          <p:cNvPr id="4098" name="Picture 2" descr="Smart Lighting: Opportunities &amp; Challenges | Electrical India Magazine on  Power &amp; Electrical products, Renewable Energy, Transformers, Switchgear &amp;  C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600" y="3700473"/>
            <a:ext cx="4775200" cy="29290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210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MOBILE CONNECTIVITY</a:t>
            </a:r>
            <a:endParaRPr lang="en-US" sz="5400" b="1" dirty="0"/>
          </a:p>
        </p:txBody>
      </p:sp>
      <p:sp>
        <p:nvSpPr>
          <p:cNvPr id="3" name="Content Placeholder 2"/>
          <p:cNvSpPr>
            <a:spLocks noGrp="1"/>
          </p:cNvSpPr>
          <p:nvPr>
            <p:ph idx="1"/>
          </p:nvPr>
        </p:nvSpPr>
        <p:spPr>
          <a:xfrm>
            <a:off x="1219200" y="1720060"/>
            <a:ext cx="10363200" cy="4572000"/>
          </a:xfrm>
        </p:spPr>
        <p:txBody>
          <a:bodyPr/>
          <a:lstStyle/>
          <a:p>
            <a:r>
              <a:rPr lang="en-US" dirty="0"/>
              <a:t>Introduction to </a:t>
            </a:r>
            <a:r>
              <a:rPr lang="en-US" dirty="0" smtClean="0"/>
              <a:t>Mobile connectivity</a:t>
            </a:r>
          </a:p>
          <a:p>
            <a:r>
              <a:rPr lang="en-US" dirty="0" smtClean="0"/>
              <a:t>Purpose </a:t>
            </a:r>
            <a:r>
              <a:rPr lang="en-US" dirty="0"/>
              <a:t>of Mobile connectivity</a:t>
            </a:r>
          </a:p>
          <a:p>
            <a:r>
              <a:rPr lang="en-US" dirty="0" smtClean="0"/>
              <a:t>How </a:t>
            </a:r>
            <a:r>
              <a:rPr lang="en-US" dirty="0"/>
              <a:t>LI-FI is uses in Mobile </a:t>
            </a:r>
            <a:r>
              <a:rPr lang="en-US" dirty="0" smtClean="0"/>
              <a:t>connectivity?</a:t>
            </a:r>
            <a:r>
              <a:rPr lang="en-US" dirty="0"/>
              <a:t>						</a:t>
            </a:r>
          </a:p>
          <a:p>
            <a:endParaRPr lang="en-US" dirty="0"/>
          </a:p>
        </p:txBody>
      </p:sp>
      <p:pic>
        <p:nvPicPr>
          <p:cNvPr id="5126" name="Picture 6" descr="mob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699" y="3611979"/>
            <a:ext cx="5032375" cy="29736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618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HAZARDOUS ENVIROMENT</a:t>
            </a:r>
            <a:endParaRPr lang="en-US" sz="5400" b="1" dirty="0"/>
          </a:p>
        </p:txBody>
      </p:sp>
      <p:sp>
        <p:nvSpPr>
          <p:cNvPr id="3" name="Content Placeholder 2"/>
          <p:cNvSpPr>
            <a:spLocks noGrp="1"/>
          </p:cNvSpPr>
          <p:nvPr>
            <p:ph idx="1"/>
          </p:nvPr>
        </p:nvSpPr>
        <p:spPr/>
        <p:txBody>
          <a:bodyPr/>
          <a:lstStyle/>
          <a:p>
            <a:r>
              <a:rPr lang="en-US" dirty="0"/>
              <a:t>Introduction to </a:t>
            </a:r>
            <a:r>
              <a:rPr lang="en-US" dirty="0" smtClean="0"/>
              <a:t>Hazardous Environment</a:t>
            </a:r>
            <a:endParaRPr lang="en-US" dirty="0"/>
          </a:p>
          <a:p>
            <a:r>
              <a:rPr lang="en-US" dirty="0"/>
              <a:t>Purpose of  Hazardous Environment</a:t>
            </a:r>
          </a:p>
          <a:p>
            <a:r>
              <a:rPr lang="en-US" dirty="0" smtClean="0"/>
              <a:t>How </a:t>
            </a:r>
            <a:r>
              <a:rPr lang="en-US" dirty="0"/>
              <a:t>LI-FI is uses in Hazardous </a:t>
            </a:r>
            <a:r>
              <a:rPr lang="en-US" dirty="0" smtClean="0"/>
              <a:t>Environment?</a:t>
            </a:r>
            <a:r>
              <a:rPr lang="en-US" dirty="0"/>
              <a:t>		</a:t>
            </a:r>
          </a:p>
        </p:txBody>
      </p:sp>
      <p:pic>
        <p:nvPicPr>
          <p:cNvPr id="6148" name="Picture 4" descr="What is a Hazardous Environment? Petro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3564735"/>
            <a:ext cx="4679950" cy="29645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071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HOSITAL AND HEALTHCARE</a:t>
            </a:r>
            <a:endParaRPr lang="en-US" sz="5400" b="1" dirty="0"/>
          </a:p>
        </p:txBody>
      </p:sp>
      <p:sp>
        <p:nvSpPr>
          <p:cNvPr id="3" name="Content Placeholder 2"/>
          <p:cNvSpPr>
            <a:spLocks noGrp="1"/>
          </p:cNvSpPr>
          <p:nvPr>
            <p:ph idx="1"/>
          </p:nvPr>
        </p:nvSpPr>
        <p:spPr/>
        <p:txBody>
          <a:bodyPr/>
          <a:lstStyle/>
          <a:p>
            <a:r>
              <a:rPr lang="en-US" dirty="0"/>
              <a:t>Introduction to </a:t>
            </a:r>
            <a:r>
              <a:rPr lang="en-US" dirty="0" smtClean="0"/>
              <a:t>Hospital and Healthcare</a:t>
            </a:r>
          </a:p>
          <a:p>
            <a:r>
              <a:rPr lang="en-US" dirty="0" smtClean="0"/>
              <a:t>Purpose </a:t>
            </a:r>
            <a:r>
              <a:rPr lang="en-US" dirty="0"/>
              <a:t>of Hospital and Healthcare </a:t>
            </a:r>
            <a:endParaRPr lang="en-US" dirty="0" smtClean="0"/>
          </a:p>
          <a:p>
            <a:r>
              <a:rPr lang="en-US" dirty="0" smtClean="0"/>
              <a:t>How </a:t>
            </a:r>
            <a:r>
              <a:rPr lang="en-US" dirty="0"/>
              <a:t>LI-FI is uses in Hospital and Healthcare</a:t>
            </a:r>
            <a:r>
              <a:rPr lang="en-US" dirty="0" smtClean="0"/>
              <a:t>?</a:t>
            </a:r>
            <a:r>
              <a:rPr lang="en-US" dirty="0"/>
              <a:t>						</a:t>
            </a:r>
          </a:p>
          <a:p>
            <a:endParaRPr lang="en-US" dirty="0"/>
          </a:p>
        </p:txBody>
      </p:sp>
      <p:pic>
        <p:nvPicPr>
          <p:cNvPr id="7170" name="Picture 2" descr="Guernsey's new MRI scanner due to be in use from next week - BBC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3467412"/>
            <a:ext cx="5734050" cy="32254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285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AVIATION</a:t>
            </a:r>
            <a:endParaRPr lang="en-US" sz="5400" b="1" dirty="0"/>
          </a:p>
        </p:txBody>
      </p:sp>
      <p:sp>
        <p:nvSpPr>
          <p:cNvPr id="3" name="Content Placeholder 2"/>
          <p:cNvSpPr>
            <a:spLocks noGrp="1"/>
          </p:cNvSpPr>
          <p:nvPr>
            <p:ph idx="1"/>
          </p:nvPr>
        </p:nvSpPr>
        <p:spPr/>
        <p:txBody>
          <a:bodyPr/>
          <a:lstStyle/>
          <a:p>
            <a:r>
              <a:rPr lang="en-US" dirty="0"/>
              <a:t>Introduction to </a:t>
            </a:r>
            <a:r>
              <a:rPr lang="en-US" dirty="0" smtClean="0"/>
              <a:t>Aviation</a:t>
            </a:r>
            <a:endParaRPr lang="en-US" dirty="0"/>
          </a:p>
          <a:p>
            <a:r>
              <a:rPr lang="en-US" dirty="0"/>
              <a:t>Purpose of Aviation</a:t>
            </a:r>
          </a:p>
          <a:p>
            <a:r>
              <a:rPr lang="en-US" dirty="0"/>
              <a:t>How LI-FI is uses in Aviation</a:t>
            </a:r>
            <a:r>
              <a:rPr lang="en-US" dirty="0" smtClean="0"/>
              <a:t>?</a:t>
            </a:r>
            <a:r>
              <a:rPr lang="en-US" dirty="0"/>
              <a:t>						</a:t>
            </a:r>
          </a:p>
          <a:p>
            <a:endParaRPr lang="en-US" dirty="0"/>
          </a:p>
        </p:txBody>
      </p:sp>
      <p:pic>
        <p:nvPicPr>
          <p:cNvPr id="8194" name="Picture 2" descr="10 Fields to Study in Avi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987" y="3732212"/>
            <a:ext cx="4619626" cy="27630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071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UNDERWATER COMMUNICATION</a:t>
            </a:r>
            <a:endParaRPr lang="en-US" sz="5400" b="1" dirty="0"/>
          </a:p>
        </p:txBody>
      </p:sp>
      <p:sp>
        <p:nvSpPr>
          <p:cNvPr id="3" name="Content Placeholder 2"/>
          <p:cNvSpPr>
            <a:spLocks noGrp="1"/>
          </p:cNvSpPr>
          <p:nvPr>
            <p:ph idx="1"/>
          </p:nvPr>
        </p:nvSpPr>
        <p:spPr/>
        <p:txBody>
          <a:bodyPr/>
          <a:lstStyle/>
          <a:p>
            <a:r>
              <a:rPr lang="en-US" dirty="0"/>
              <a:t>Introduction to </a:t>
            </a:r>
            <a:r>
              <a:rPr lang="en-US" dirty="0" smtClean="0"/>
              <a:t>Underwater Communication</a:t>
            </a:r>
            <a:endParaRPr lang="en-US" dirty="0"/>
          </a:p>
          <a:p>
            <a:r>
              <a:rPr lang="en-US" dirty="0"/>
              <a:t>Purpose of Underwater Communication </a:t>
            </a:r>
            <a:endParaRPr lang="en-US" dirty="0" smtClean="0"/>
          </a:p>
          <a:p>
            <a:r>
              <a:rPr lang="en-US" dirty="0" smtClean="0"/>
              <a:t>How </a:t>
            </a:r>
            <a:r>
              <a:rPr lang="en-US" dirty="0"/>
              <a:t>LI-FI is uses </a:t>
            </a:r>
            <a:r>
              <a:rPr lang="en-US" dirty="0" smtClean="0"/>
              <a:t>in</a:t>
            </a:r>
            <a:r>
              <a:rPr lang="en-US" dirty="0"/>
              <a:t> Underwater Communication</a:t>
            </a:r>
            <a:r>
              <a:rPr lang="en-US" dirty="0" smtClean="0"/>
              <a:t>?</a:t>
            </a:r>
            <a:r>
              <a:rPr lang="en-US" dirty="0"/>
              <a:t>						</a:t>
            </a:r>
          </a:p>
          <a:p>
            <a:endParaRPr lang="en-US" dirty="0"/>
          </a:p>
        </p:txBody>
      </p:sp>
      <p:pic>
        <p:nvPicPr>
          <p:cNvPr id="9220" name="Picture 4" descr="Electronics | Free Full-Text | Effect of Link Misalignment in the  Optical-Internet of Underwater Things | HT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775" y="3624262"/>
            <a:ext cx="5280025" cy="29843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04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VEHICLES AND TRANSPORTATION</a:t>
            </a:r>
            <a:endParaRPr lang="en-US" sz="5400" b="1" dirty="0"/>
          </a:p>
        </p:txBody>
      </p:sp>
      <p:sp>
        <p:nvSpPr>
          <p:cNvPr id="3" name="Content Placeholder 2"/>
          <p:cNvSpPr>
            <a:spLocks noGrp="1"/>
          </p:cNvSpPr>
          <p:nvPr>
            <p:ph idx="1"/>
          </p:nvPr>
        </p:nvSpPr>
        <p:spPr/>
        <p:txBody>
          <a:bodyPr/>
          <a:lstStyle/>
          <a:p>
            <a:r>
              <a:rPr lang="en-US" dirty="0"/>
              <a:t>Introduction to </a:t>
            </a:r>
            <a:r>
              <a:rPr lang="en-US" dirty="0" smtClean="0"/>
              <a:t>Vehicles and Transportation</a:t>
            </a:r>
            <a:endParaRPr lang="en-US" dirty="0"/>
          </a:p>
          <a:p>
            <a:r>
              <a:rPr lang="en-US" dirty="0"/>
              <a:t>Purpose of Vehicles and Transportation</a:t>
            </a:r>
          </a:p>
          <a:p>
            <a:r>
              <a:rPr lang="en-US" dirty="0"/>
              <a:t>How LI-FI is uses in Vehicles and Transportation</a:t>
            </a:r>
            <a:r>
              <a:rPr lang="en-US" dirty="0" smtClean="0"/>
              <a:t>?</a:t>
            </a:r>
            <a:r>
              <a:rPr lang="en-US" dirty="0"/>
              <a:t>						</a:t>
            </a:r>
          </a:p>
          <a:p>
            <a:endParaRPr lang="en-US" dirty="0"/>
          </a:p>
        </p:txBody>
      </p:sp>
      <p:pic>
        <p:nvPicPr>
          <p:cNvPr id="10248" name="Picture 8" descr="The Future Car Is Driverless, Shared and Electric | UC Dav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74" y="3530600"/>
            <a:ext cx="5381625" cy="30137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334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779512" cy="914400"/>
          </a:xfrm>
        </p:spPr>
        <p:txBody>
          <a:bodyPr/>
          <a:lstStyle/>
          <a:p>
            <a:pPr algn="ctr"/>
            <a:r>
              <a:rPr lang="en-US" sz="5400" b="1" dirty="0" smtClean="0"/>
              <a:t>LOCATION BASED SERVICES (LBS)</a:t>
            </a:r>
            <a:endParaRPr lang="en-US" sz="5400" b="1" dirty="0"/>
          </a:p>
        </p:txBody>
      </p:sp>
      <p:sp>
        <p:nvSpPr>
          <p:cNvPr id="3" name="Content Placeholder 2"/>
          <p:cNvSpPr>
            <a:spLocks noGrp="1"/>
          </p:cNvSpPr>
          <p:nvPr>
            <p:ph idx="1"/>
          </p:nvPr>
        </p:nvSpPr>
        <p:spPr/>
        <p:txBody>
          <a:bodyPr/>
          <a:lstStyle/>
          <a:p>
            <a:r>
              <a:rPr lang="en-US" dirty="0"/>
              <a:t>Introduction to </a:t>
            </a:r>
            <a:r>
              <a:rPr lang="en-US" dirty="0" smtClean="0"/>
              <a:t>LBS</a:t>
            </a:r>
          </a:p>
          <a:p>
            <a:r>
              <a:rPr lang="en-US" dirty="0" smtClean="0"/>
              <a:t>Purpose </a:t>
            </a:r>
            <a:r>
              <a:rPr lang="en-US" dirty="0"/>
              <a:t>of LBS</a:t>
            </a:r>
          </a:p>
          <a:p>
            <a:r>
              <a:rPr lang="en-US" dirty="0"/>
              <a:t>How LI-FI is uses in LBS</a:t>
            </a:r>
            <a:r>
              <a:rPr lang="en-US" dirty="0" smtClean="0"/>
              <a:t>?</a:t>
            </a:r>
            <a:r>
              <a:rPr lang="en-US" dirty="0"/>
              <a:t>						</a:t>
            </a:r>
          </a:p>
          <a:p>
            <a:endParaRPr lang="en-US" dirty="0"/>
          </a:p>
        </p:txBody>
      </p:sp>
      <p:pic>
        <p:nvPicPr>
          <p:cNvPr id="12292" name="Picture 4" descr="Social media Location-based service Marketing Location-based advertising,  social media, social Media Marketing, social Media, media png | PNG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455" y="3579812"/>
            <a:ext cx="4186045" cy="30241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18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esearch.RESEARCH003\Downloads\LIFI Technology .jpg"/>
          <p:cNvPicPr>
            <a:picLocks noChangeAspect="1" noChangeArrowheads="1"/>
          </p:cNvPicPr>
          <p:nvPr/>
        </p:nvPicPr>
        <p:blipFill>
          <a:blip r:embed="rId2"/>
          <a:srcRect/>
          <a:stretch>
            <a:fillRect/>
          </a:stretch>
        </p:blipFill>
        <p:spPr bwMode="auto">
          <a:xfrm>
            <a:off x="714374" y="391119"/>
            <a:ext cx="11087101" cy="623649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TOYS</a:t>
            </a:r>
            <a:endParaRPr lang="en-US" sz="5400" b="1" dirty="0"/>
          </a:p>
        </p:txBody>
      </p:sp>
      <p:sp>
        <p:nvSpPr>
          <p:cNvPr id="3" name="Content Placeholder 2"/>
          <p:cNvSpPr>
            <a:spLocks noGrp="1"/>
          </p:cNvSpPr>
          <p:nvPr>
            <p:ph idx="1"/>
          </p:nvPr>
        </p:nvSpPr>
        <p:spPr/>
        <p:txBody>
          <a:bodyPr/>
          <a:lstStyle/>
          <a:p>
            <a:r>
              <a:rPr lang="en-US" dirty="0"/>
              <a:t>Introduction to </a:t>
            </a:r>
            <a:r>
              <a:rPr lang="en-US" dirty="0" smtClean="0"/>
              <a:t>Toys</a:t>
            </a:r>
            <a:endParaRPr lang="en-US" dirty="0"/>
          </a:p>
          <a:p>
            <a:r>
              <a:rPr lang="en-US" dirty="0"/>
              <a:t>Purpose of  Toys</a:t>
            </a:r>
          </a:p>
          <a:p>
            <a:r>
              <a:rPr lang="en-US" dirty="0" smtClean="0"/>
              <a:t>How </a:t>
            </a:r>
            <a:r>
              <a:rPr lang="en-US" dirty="0"/>
              <a:t>LI-FI is uses in </a:t>
            </a:r>
            <a:r>
              <a:rPr lang="en-US" dirty="0" smtClean="0"/>
              <a:t>Toys?</a:t>
            </a:r>
            <a:r>
              <a:rPr lang="en-US" dirty="0"/>
              <a:t>						</a:t>
            </a:r>
          </a:p>
          <a:p>
            <a:endParaRPr lang="en-US" dirty="0"/>
          </a:p>
        </p:txBody>
      </p:sp>
      <p:pic>
        <p:nvPicPr>
          <p:cNvPr id="13314" name="Picture 2" descr="Smart Novelty Die Cast Emergency Trucks Vehicles Toy Cars Play Set in  Carrier Truck - 7 in 1 Transport Truck Emergency Car Set for Kids Gifts  (Army Vehicle Set) | Pricepu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3" y="3611924"/>
            <a:ext cx="4505327" cy="29829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895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EDUCTAION SYSTEMS</a:t>
            </a:r>
            <a:endParaRPr lang="en-US" sz="5400" b="1" dirty="0"/>
          </a:p>
        </p:txBody>
      </p:sp>
      <p:sp>
        <p:nvSpPr>
          <p:cNvPr id="3" name="Content Placeholder 2"/>
          <p:cNvSpPr>
            <a:spLocks noGrp="1"/>
          </p:cNvSpPr>
          <p:nvPr>
            <p:ph idx="1"/>
          </p:nvPr>
        </p:nvSpPr>
        <p:spPr/>
        <p:txBody>
          <a:bodyPr/>
          <a:lstStyle/>
          <a:p>
            <a:r>
              <a:rPr lang="en-US" dirty="0"/>
              <a:t>Introduction to </a:t>
            </a:r>
            <a:r>
              <a:rPr lang="en-US" dirty="0" smtClean="0"/>
              <a:t>Education System</a:t>
            </a:r>
            <a:endParaRPr lang="en-US" dirty="0"/>
          </a:p>
          <a:p>
            <a:r>
              <a:rPr lang="en-US" dirty="0"/>
              <a:t>Purpose of </a:t>
            </a:r>
            <a:r>
              <a:rPr lang="en-US" dirty="0" smtClean="0"/>
              <a:t> Education System</a:t>
            </a:r>
            <a:endParaRPr lang="en-US" dirty="0"/>
          </a:p>
          <a:p>
            <a:r>
              <a:rPr lang="en-US" dirty="0"/>
              <a:t>How LI-FI is uses in Education </a:t>
            </a:r>
            <a:r>
              <a:rPr lang="en-US" dirty="0" smtClean="0"/>
              <a:t>System?</a:t>
            </a:r>
            <a:r>
              <a:rPr lang="en-US" dirty="0"/>
              <a:t>						</a:t>
            </a:r>
          </a:p>
          <a:p>
            <a:endParaRPr lang="en-US" dirty="0"/>
          </a:p>
        </p:txBody>
      </p:sp>
      <p:pic>
        <p:nvPicPr>
          <p:cNvPr id="14338" name="Picture 2" descr="How Has Technology Shaped Modern Education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861" y="3667124"/>
            <a:ext cx="4405313" cy="29368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413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TRAFFIC MANAGEMENT</a:t>
            </a:r>
            <a:endParaRPr lang="en-US" sz="5400" b="1" dirty="0"/>
          </a:p>
        </p:txBody>
      </p:sp>
      <p:sp>
        <p:nvSpPr>
          <p:cNvPr id="3" name="Content Placeholder 2"/>
          <p:cNvSpPr>
            <a:spLocks noGrp="1"/>
          </p:cNvSpPr>
          <p:nvPr>
            <p:ph idx="1"/>
          </p:nvPr>
        </p:nvSpPr>
        <p:spPr/>
        <p:txBody>
          <a:bodyPr/>
          <a:lstStyle/>
          <a:p>
            <a:r>
              <a:rPr lang="en-US" dirty="0" smtClean="0"/>
              <a:t>Introduction to </a:t>
            </a:r>
            <a:r>
              <a:rPr lang="en-US" sz="3200" dirty="0" smtClean="0"/>
              <a:t>Traffic management</a:t>
            </a:r>
            <a:endParaRPr lang="en-US" dirty="0" smtClean="0"/>
          </a:p>
          <a:p>
            <a:r>
              <a:rPr lang="en-US" dirty="0" smtClean="0"/>
              <a:t>Purpose of  </a:t>
            </a:r>
            <a:r>
              <a:rPr lang="en-US" sz="3200" dirty="0" smtClean="0"/>
              <a:t>Traffic management</a:t>
            </a:r>
          </a:p>
          <a:p>
            <a:r>
              <a:rPr lang="en-US" dirty="0" smtClean="0"/>
              <a:t>How LI-FI is uses in </a:t>
            </a:r>
            <a:r>
              <a:rPr lang="en-US" sz="3200" dirty="0" smtClean="0"/>
              <a:t>Traffic management</a:t>
            </a:r>
            <a:r>
              <a:rPr lang="en-US" dirty="0" smtClean="0"/>
              <a:t>?</a:t>
            </a:r>
            <a:r>
              <a:rPr lang="en-US" dirty="0"/>
              <a:t>						</a:t>
            </a:r>
          </a:p>
          <a:p>
            <a:endParaRPr lang="en-US" dirty="0"/>
          </a:p>
        </p:txBody>
      </p:sp>
      <p:pic>
        <p:nvPicPr>
          <p:cNvPr id="11268" name="Picture 4" descr="Advanced Road Traffic Management System for smart c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3870424"/>
            <a:ext cx="4651374" cy="26512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632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u="sng" dirty="0" smtClean="0">
                <a:latin typeface="Aharoni" pitchFamily="2" charset="-79"/>
                <a:cs typeface="Aharoni" pitchFamily="2" charset="-79"/>
              </a:rPr>
              <a:t>HOW LI-FI WORKS?</a:t>
            </a:r>
            <a:br>
              <a:rPr lang="en-US" sz="4800" b="1" u="sng" dirty="0" smtClean="0">
                <a:latin typeface="Aharoni" pitchFamily="2" charset="-79"/>
                <a:cs typeface="Aharoni" pitchFamily="2" charset="-79"/>
              </a:rPr>
            </a:br>
            <a:endParaRPr lang="en-US" sz="4800" b="1" dirty="0">
              <a:latin typeface="Aharoni" pitchFamily="2" charset="-79"/>
              <a:cs typeface="Aharoni" pitchFamily="2" charset="-79"/>
            </a:endParaRPr>
          </a:p>
        </p:txBody>
      </p:sp>
      <p:sp>
        <p:nvSpPr>
          <p:cNvPr id="3" name="Content Placeholder 2"/>
          <p:cNvSpPr>
            <a:spLocks noGrp="1"/>
          </p:cNvSpPr>
          <p:nvPr>
            <p:ph idx="1"/>
          </p:nvPr>
        </p:nvSpPr>
        <p:spPr>
          <a:xfrm>
            <a:off x="1219200" y="1426464"/>
            <a:ext cx="10363200" cy="4929096"/>
          </a:xfrm>
        </p:spPr>
        <p:txBody>
          <a:bodyPr>
            <a:normAutofit/>
          </a:bodyPr>
          <a:lstStyle/>
          <a:p>
            <a:pPr marL="0" indent="0">
              <a:buNone/>
            </a:pPr>
            <a:r>
              <a:rPr lang="en-US" sz="2800" dirty="0" smtClean="0">
                <a:latin typeface="Aharoni" pitchFamily="2" charset="-79"/>
                <a:cs typeface="Aharoni" pitchFamily="2" charset="-79"/>
              </a:rPr>
              <a:t>Li-</a:t>
            </a:r>
            <a:r>
              <a:rPr lang="en-US" sz="2800" dirty="0" err="1" smtClean="0">
                <a:latin typeface="Aharoni" pitchFamily="2" charset="-79"/>
                <a:cs typeface="Aharoni" pitchFamily="2" charset="-79"/>
              </a:rPr>
              <a:t>Fi</a:t>
            </a:r>
            <a:r>
              <a:rPr lang="en-US" sz="2800" dirty="0" smtClean="0">
                <a:latin typeface="Aharoni" pitchFamily="2" charset="-79"/>
                <a:cs typeface="Aharoni" pitchFamily="2" charset="-79"/>
              </a:rPr>
              <a:t> technology consist of LED Lamp as the media transmission and photo detector as a receiver of transmitted data. Lamp driver is needed to make LED working properly. While </a:t>
            </a:r>
            <a:r>
              <a:rPr lang="en-US" sz="2800" dirty="0" err="1" smtClean="0">
                <a:latin typeface="Aharoni" pitchFamily="2" charset="-79"/>
                <a:cs typeface="Aharoni" pitchFamily="2" charset="-79"/>
              </a:rPr>
              <a:t>ampLI-Fication</a:t>
            </a:r>
            <a:r>
              <a:rPr lang="en-US" sz="2800" dirty="0" smtClean="0">
                <a:latin typeface="Aharoni" pitchFamily="2" charset="-79"/>
                <a:cs typeface="Aharoni" pitchFamily="2" charset="-79"/>
              </a:rPr>
              <a:t> and processing are responsible to manage the signal that comes from the photo detector.</a:t>
            </a:r>
            <a:endParaRPr lang="en-US" sz="2800" dirty="0">
              <a:latin typeface="Aharoni" pitchFamily="2" charset="-79"/>
              <a:cs typeface="Aharoni" pitchFamily="2" charset="-79"/>
            </a:endParaRPr>
          </a:p>
        </p:txBody>
      </p:sp>
      <p:pic>
        <p:nvPicPr>
          <p:cNvPr id="4" name="Picture 3"/>
          <p:cNvPicPr>
            <a:picLocks noChangeAspect="1"/>
          </p:cNvPicPr>
          <p:nvPr/>
        </p:nvPicPr>
        <p:blipFill>
          <a:blip r:embed="rId2"/>
          <a:stretch>
            <a:fillRect/>
          </a:stretch>
        </p:blipFill>
        <p:spPr>
          <a:xfrm>
            <a:off x="3642359" y="4085933"/>
            <a:ext cx="4917921" cy="25282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167442"/>
          </a:xfrm>
        </p:spPr>
        <p:txBody>
          <a:bodyPr/>
          <a:lstStyle/>
          <a:p>
            <a:pPr algn="ctr"/>
            <a:r>
              <a:rPr lang="en-US" b="1" u="sng" dirty="0">
                <a:latin typeface="Aharoni" pitchFamily="2" charset="-79"/>
                <a:cs typeface="Aharoni" pitchFamily="2" charset="-79"/>
              </a:rPr>
              <a:t>LAYERED ARCHITECTURE OF </a:t>
            </a:r>
            <a:r>
              <a:rPr lang="en-US" b="1" u="sng" dirty="0" smtClean="0">
                <a:latin typeface="Aharoni" pitchFamily="2" charset="-79"/>
                <a:cs typeface="Aharoni" pitchFamily="2" charset="-79"/>
              </a:rPr>
              <a:t>LI-Fi</a:t>
            </a:r>
            <a:endParaRPr lang="en-US" b="1" u="sng" dirty="0">
              <a:latin typeface="Aharoni" pitchFamily="2" charset="-79"/>
              <a:cs typeface="Aharoni" pitchFamily="2" charset="-79"/>
            </a:endParaRPr>
          </a:p>
        </p:txBody>
      </p:sp>
      <p:sp>
        <p:nvSpPr>
          <p:cNvPr id="3" name="Content Placeholder 2"/>
          <p:cNvSpPr>
            <a:spLocks noGrp="1"/>
          </p:cNvSpPr>
          <p:nvPr>
            <p:ph idx="1"/>
          </p:nvPr>
        </p:nvSpPr>
        <p:spPr>
          <a:xfrm>
            <a:off x="685801" y="1805638"/>
            <a:ext cx="10131425" cy="2628341"/>
          </a:xfrm>
        </p:spPr>
        <p:txBody>
          <a:bodyPr>
            <a:normAutofit lnSpcReduction="10000"/>
          </a:bodyPr>
          <a:lstStyle/>
          <a:p>
            <a:pPr marL="0" indent="0">
              <a:buNone/>
            </a:pPr>
            <a:r>
              <a:rPr lang="en-US" dirty="0">
                <a:latin typeface="Aharoni" pitchFamily="2" charset="-79"/>
                <a:cs typeface="Aharoni" pitchFamily="2" charset="-79"/>
              </a:rPr>
              <a:t>In layered architecture, Li-Fi consist of 3 </a:t>
            </a:r>
            <a:r>
              <a:rPr lang="en-US" dirty="0" smtClean="0">
                <a:latin typeface="Aharoni" pitchFamily="2" charset="-79"/>
                <a:cs typeface="Aharoni" pitchFamily="2" charset="-79"/>
              </a:rPr>
              <a:t>stages that are as follow:</a:t>
            </a:r>
            <a:endParaRPr lang="en-US" dirty="0">
              <a:latin typeface="Aharoni" pitchFamily="2" charset="-79"/>
              <a:cs typeface="Aharoni" pitchFamily="2" charset="-79"/>
            </a:endParaRPr>
          </a:p>
          <a:p>
            <a:pPr marL="582930" lvl="0" indent="-514350">
              <a:buFont typeface="+mj-lt"/>
              <a:buAutoNum type="arabicPeriod"/>
            </a:pPr>
            <a:r>
              <a:rPr lang="en-US" dirty="0">
                <a:latin typeface="Aharoni" pitchFamily="2" charset="-79"/>
                <a:cs typeface="Aharoni" pitchFamily="2" charset="-79"/>
              </a:rPr>
              <a:t>Application layer</a:t>
            </a:r>
          </a:p>
          <a:p>
            <a:pPr marL="582930" lvl="0" indent="-514350">
              <a:buFont typeface="+mj-lt"/>
              <a:buAutoNum type="arabicPeriod"/>
            </a:pPr>
            <a:r>
              <a:rPr lang="en-US" dirty="0">
                <a:latin typeface="Aharoni" pitchFamily="2" charset="-79"/>
                <a:cs typeface="Aharoni" pitchFamily="2" charset="-79"/>
              </a:rPr>
              <a:t>MAC layer </a:t>
            </a:r>
          </a:p>
          <a:p>
            <a:pPr marL="582930" lvl="0" indent="-514350">
              <a:buFont typeface="+mj-lt"/>
              <a:buAutoNum type="arabicPeriod"/>
            </a:pPr>
            <a:r>
              <a:rPr lang="en-US" dirty="0">
                <a:latin typeface="Aharoni" pitchFamily="2" charset="-79"/>
                <a:cs typeface="Aharoni" pitchFamily="2" charset="-79"/>
              </a:rPr>
              <a:t>Physical Layer</a:t>
            </a:r>
          </a:p>
        </p:txBody>
      </p:sp>
      <p:pic>
        <p:nvPicPr>
          <p:cNvPr id="5" name="Picture 4"/>
          <p:cNvPicPr>
            <a:picLocks noChangeAspect="1"/>
          </p:cNvPicPr>
          <p:nvPr/>
        </p:nvPicPr>
        <p:blipFill>
          <a:blip r:embed="rId2"/>
          <a:stretch>
            <a:fillRect/>
          </a:stretch>
        </p:blipFill>
        <p:spPr>
          <a:xfrm>
            <a:off x="4702919" y="2782289"/>
            <a:ext cx="6846609" cy="33033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70974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haroni" pitchFamily="2" charset="-79"/>
                <a:cs typeface="Aharoni" pitchFamily="2" charset="-79"/>
              </a:rPr>
              <a:t>IMPACTS OF LIFI ON SOCEITY</a:t>
            </a:r>
            <a:endParaRPr lang="en-US" dirty="0"/>
          </a:p>
        </p:txBody>
      </p:sp>
      <p:sp>
        <p:nvSpPr>
          <p:cNvPr id="3" name="Content Placeholder 2"/>
          <p:cNvSpPr>
            <a:spLocks noGrp="1"/>
          </p:cNvSpPr>
          <p:nvPr>
            <p:ph idx="1"/>
          </p:nvPr>
        </p:nvSpPr>
        <p:spPr>
          <a:xfrm>
            <a:off x="1219200" y="1783560"/>
            <a:ext cx="10363200" cy="3504432"/>
          </a:xfrm>
        </p:spPr>
        <p:txBody>
          <a:bodyPr>
            <a:normAutofit/>
          </a:bodyPr>
          <a:lstStyle/>
          <a:p>
            <a:pPr marL="68580" indent="0">
              <a:buNone/>
            </a:pPr>
            <a:r>
              <a:rPr lang="en-US" dirty="0"/>
              <a:t>Li-Fi has the power to transform society in many ways. Li-Fi can be used in current infrastructure such as wireless antenna towers. If the world turns to Li-Fi the bulk of the energy produced in fossil fuels can be saved and the current energy crisis will eventually end and the effects on the environment such as pollution caused by the production of fossil fuels will be reduced. </a:t>
            </a:r>
          </a:p>
        </p:txBody>
      </p:sp>
    </p:spTree>
    <p:extLst>
      <p:ext uri="{BB962C8B-B14F-4D97-AF65-F5344CB8AC3E}">
        <p14:creationId xmlns:p14="http://schemas.microsoft.com/office/powerpoint/2010/main" val="1486224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2550" y="446466"/>
            <a:ext cx="10363200" cy="4572000"/>
          </a:xfrm>
        </p:spPr>
        <p:txBody>
          <a:bodyPr/>
          <a:lstStyle/>
          <a:p>
            <a:pPr marL="68580" indent="0">
              <a:buNone/>
            </a:pPr>
            <a:r>
              <a:rPr lang="en-US" dirty="0"/>
              <a:t>Li-Fi is likely to be available in almost every home and office for the next 20 years. The founder of Li-Fi technology believes that in the next ten years Li-Fi will be more efficient and marketable. If you are not yet able to detect light wavelengths in sequence or a combination of data being transmitted.</a:t>
            </a:r>
          </a:p>
        </p:txBody>
      </p:sp>
      <p:pic>
        <p:nvPicPr>
          <p:cNvPr id="4" name="Picture 3"/>
          <p:cNvPicPr>
            <a:picLocks noChangeAspect="1"/>
          </p:cNvPicPr>
          <p:nvPr/>
        </p:nvPicPr>
        <p:blipFill>
          <a:blip r:embed="rId2"/>
          <a:stretch>
            <a:fillRect/>
          </a:stretch>
        </p:blipFill>
        <p:spPr>
          <a:xfrm>
            <a:off x="3058067" y="3151272"/>
            <a:ext cx="6392167" cy="35056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5802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haroni" pitchFamily="2" charset="-79"/>
                <a:cs typeface="Aharoni" pitchFamily="2" charset="-79"/>
              </a:rPr>
              <a:t>FUTURE SCOPE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800" y="1784350"/>
            <a:ext cx="8128000" cy="457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6515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935" y="1050314"/>
            <a:ext cx="10363200" cy="4572000"/>
          </a:xfrm>
        </p:spPr>
        <p:txBody>
          <a:bodyPr/>
          <a:lstStyle/>
          <a:p>
            <a:pPr marL="68580" indent="0">
              <a:buNone/>
            </a:pPr>
            <a:r>
              <a:rPr lang="en-US" dirty="0"/>
              <a:t>Li-Fi has a bright future. More and more companies are working on building Li-Fi products and technology itself is advancing on a daily basis</a:t>
            </a:r>
            <a:r>
              <a:rPr lang="en-US" dirty="0" smtClean="0"/>
              <a:t>.</a:t>
            </a:r>
          </a:p>
          <a:p>
            <a:pPr marL="68580" indent="0">
              <a:buNone/>
            </a:pPr>
            <a:r>
              <a:rPr lang="en-US" dirty="0" smtClean="0"/>
              <a:t>It </a:t>
            </a:r>
            <a:r>
              <a:rPr lang="en-US" dirty="0"/>
              <a:t>may be that in the future Li-Fi will work with Wi-Fi. Both technologies have their pros and cons and when Li-Fi and Wi-Fi are used together they are compatible. </a:t>
            </a:r>
            <a:endParaRPr lang="en-US" dirty="0" smtClean="0"/>
          </a:p>
          <a:p>
            <a:pPr marL="68580" indent="0">
              <a:buNone/>
            </a:pPr>
            <a:r>
              <a:rPr lang="en-US" dirty="0" smtClean="0"/>
              <a:t>Some </a:t>
            </a:r>
            <a:r>
              <a:rPr lang="en-US" dirty="0"/>
              <a:t>experts say that Li-Fi could be the basis for a single new sector combining the lighting industry and the wireless telecommunications industry.</a:t>
            </a:r>
          </a:p>
        </p:txBody>
      </p:sp>
    </p:spTree>
    <p:extLst>
      <p:ext uri="{BB962C8B-B14F-4D97-AF65-F5344CB8AC3E}">
        <p14:creationId xmlns:p14="http://schemas.microsoft.com/office/powerpoint/2010/main" val="2751207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haroni" pitchFamily="2" charset="-79"/>
                <a:cs typeface="Aharoni" pitchFamily="2" charset="-79"/>
              </a:rPr>
              <a:t>MODULATION TECHNIQUES</a:t>
            </a:r>
            <a:endParaRPr lang="en-US" dirty="0"/>
          </a:p>
        </p:txBody>
      </p:sp>
      <p:sp>
        <p:nvSpPr>
          <p:cNvPr id="3" name="Content Placeholder 2"/>
          <p:cNvSpPr>
            <a:spLocks noGrp="1"/>
          </p:cNvSpPr>
          <p:nvPr>
            <p:ph idx="1"/>
          </p:nvPr>
        </p:nvSpPr>
        <p:spPr/>
        <p:txBody>
          <a:bodyPr/>
          <a:lstStyle/>
          <a:p>
            <a:pPr marL="68580" indent="0">
              <a:buNone/>
            </a:pPr>
            <a:r>
              <a:rPr lang="en-US" dirty="0" smtClean="0"/>
              <a:t>Modulation </a:t>
            </a:r>
            <a:r>
              <a:rPr lang="en-US" dirty="0"/>
              <a:t>techniques are generally used when Li-Fi </a:t>
            </a:r>
            <a:r>
              <a:rPr lang="en-US" dirty="0" smtClean="0"/>
              <a:t>is summarized</a:t>
            </a:r>
            <a:r>
              <a:rPr lang="en-US" dirty="0"/>
              <a:t>, and some special issues as well needs </a:t>
            </a:r>
            <a:r>
              <a:rPr lang="en-US" dirty="0" smtClean="0"/>
              <a:t>are discussed</a:t>
            </a:r>
            <a:r>
              <a:rPr lang="en-US" dirty="0"/>
              <a:t>. Some techniques are</a:t>
            </a:r>
            <a:r>
              <a:rPr lang="en-US" dirty="0" smtClean="0"/>
              <a:t>:</a:t>
            </a:r>
          </a:p>
          <a:p>
            <a:pPr marL="582930" lvl="0" indent="-514350">
              <a:buFont typeface="+mj-lt"/>
              <a:buAutoNum type="arabicPeriod"/>
            </a:pPr>
            <a:r>
              <a:rPr lang="en-US" dirty="0"/>
              <a:t>Digital </a:t>
            </a:r>
            <a:r>
              <a:rPr lang="en-US" dirty="0" smtClean="0"/>
              <a:t>Modulation</a:t>
            </a:r>
            <a:r>
              <a:rPr lang="en-US" dirty="0" smtClean="0">
                <a:latin typeface="Aharoni" pitchFamily="2" charset="-79"/>
                <a:cs typeface="Aharoni" pitchFamily="2" charset="-79"/>
              </a:rPr>
              <a:t> </a:t>
            </a:r>
            <a:endParaRPr lang="en-US" dirty="0">
              <a:latin typeface="Aharoni" pitchFamily="2" charset="-79"/>
              <a:cs typeface="Aharoni" pitchFamily="2" charset="-79"/>
            </a:endParaRPr>
          </a:p>
          <a:p>
            <a:pPr marL="582930" lvl="0" indent="-514350">
              <a:buFont typeface="+mj-lt"/>
              <a:buAutoNum type="arabicPeriod"/>
            </a:pPr>
            <a:r>
              <a:rPr lang="en-US" dirty="0"/>
              <a:t>Intensity </a:t>
            </a:r>
            <a:r>
              <a:rPr lang="en-US" dirty="0" smtClean="0"/>
              <a:t>Modulation</a:t>
            </a:r>
          </a:p>
          <a:p>
            <a:pPr marL="68580" lvl="0" indent="0">
              <a:buNone/>
            </a:pPr>
            <a:r>
              <a:rPr lang="en-US" dirty="0" smtClean="0"/>
              <a:t> Problems on modulations are solved by </a:t>
            </a:r>
            <a:r>
              <a:rPr lang="en-US" dirty="0" err="1" smtClean="0"/>
              <a:t>Hadamard</a:t>
            </a:r>
            <a:r>
              <a:rPr lang="en-US" dirty="0" smtClean="0"/>
              <a:t> </a:t>
            </a:r>
            <a:r>
              <a:rPr lang="en-US" dirty="0"/>
              <a:t>Coded Modulation (HCM) </a:t>
            </a:r>
            <a:r>
              <a:rPr lang="en-US" dirty="0" smtClean="0"/>
              <a:t>.</a:t>
            </a:r>
            <a:endParaRPr lang="en-US" dirty="0"/>
          </a:p>
        </p:txBody>
      </p:sp>
    </p:spTree>
    <p:extLst>
      <p:ext uri="{BB962C8B-B14F-4D97-AF65-F5344CB8AC3E}">
        <p14:creationId xmlns:p14="http://schemas.microsoft.com/office/powerpoint/2010/main" val="395549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haroni" pitchFamily="2" charset="-79"/>
                <a:cs typeface="Aharoni" pitchFamily="2" charset="-79"/>
              </a:rPr>
              <a:t>TABLE OF CONTENTS</a:t>
            </a:r>
            <a:endParaRPr lang="en-US" b="1" dirty="0">
              <a:latin typeface="Aharoni" pitchFamily="2" charset="-79"/>
              <a:cs typeface="Aharoni" pitchFamily="2" charset="-79"/>
            </a:endParaRPr>
          </a:p>
        </p:txBody>
      </p:sp>
      <p:sp>
        <p:nvSpPr>
          <p:cNvPr id="3" name="Content Placeholder 2"/>
          <p:cNvSpPr>
            <a:spLocks noGrp="1"/>
          </p:cNvSpPr>
          <p:nvPr>
            <p:ph idx="1"/>
          </p:nvPr>
        </p:nvSpPr>
        <p:spPr>
          <a:xfrm>
            <a:off x="1219200" y="1426464"/>
            <a:ext cx="4879675" cy="4572000"/>
          </a:xfrm>
        </p:spPr>
        <p:txBody>
          <a:bodyPr>
            <a:normAutofit fontScale="77500" lnSpcReduction="20000"/>
          </a:bodyPr>
          <a:lstStyle/>
          <a:p>
            <a:pPr marL="582930" indent="-514350">
              <a:buFont typeface="+mj-lt"/>
              <a:buAutoNum type="arabicPeriod"/>
            </a:pPr>
            <a:r>
              <a:rPr lang="en-US" b="1" dirty="0" smtClean="0">
                <a:latin typeface="Aharoni" pitchFamily="2" charset="-79"/>
                <a:cs typeface="Aharoni" pitchFamily="2" charset="-79"/>
              </a:rPr>
              <a:t>Introduction of LI-FI</a:t>
            </a:r>
          </a:p>
          <a:p>
            <a:pPr marL="582930" indent="-514350">
              <a:buFont typeface="+mj-lt"/>
              <a:buAutoNum type="arabicPeriod"/>
            </a:pPr>
            <a:r>
              <a:rPr lang="en-US" b="1" dirty="0" smtClean="0">
                <a:latin typeface="Aharoni" pitchFamily="2" charset="-79"/>
                <a:cs typeface="Aharoni" pitchFamily="2" charset="-79"/>
              </a:rPr>
              <a:t>History of LI-FI</a:t>
            </a:r>
          </a:p>
          <a:p>
            <a:pPr marL="582930" indent="-514350">
              <a:buFont typeface="+mj-lt"/>
              <a:buAutoNum type="arabicPeriod"/>
            </a:pPr>
            <a:r>
              <a:rPr lang="en-US" b="1" dirty="0" smtClean="0">
                <a:latin typeface="Aharoni" pitchFamily="2" charset="-79"/>
                <a:cs typeface="Aharoni" pitchFamily="2" charset="-79"/>
              </a:rPr>
              <a:t>Basic Components of LI-FI</a:t>
            </a:r>
          </a:p>
          <a:p>
            <a:pPr marL="582930" indent="-514350">
              <a:buFont typeface="+mj-lt"/>
              <a:buAutoNum type="arabicPeriod"/>
            </a:pPr>
            <a:r>
              <a:rPr lang="en-US" b="1" dirty="0" smtClean="0">
                <a:latin typeface="Aharoni" pitchFamily="2" charset="-79"/>
                <a:cs typeface="Aharoni" pitchFamily="2" charset="-79"/>
              </a:rPr>
              <a:t>How LI-FI Works</a:t>
            </a:r>
          </a:p>
          <a:p>
            <a:pPr marL="582930" indent="-514350">
              <a:buFont typeface="+mj-lt"/>
              <a:buAutoNum type="arabicPeriod"/>
            </a:pPr>
            <a:r>
              <a:rPr lang="en-US" b="1" dirty="0" smtClean="0">
                <a:latin typeface="Aharoni" pitchFamily="2" charset="-79"/>
                <a:cs typeface="Aharoni" pitchFamily="2" charset="-79"/>
              </a:rPr>
              <a:t>Layered Architecture of </a:t>
            </a:r>
            <a:r>
              <a:rPr lang="en-US" b="1" dirty="0" smtClean="0">
                <a:latin typeface="Aharoni" pitchFamily="2" charset="-79"/>
                <a:cs typeface="Aharoni" pitchFamily="2" charset="-79"/>
              </a:rPr>
              <a:t>LI-FI</a:t>
            </a:r>
          </a:p>
          <a:p>
            <a:pPr marL="582930" indent="-514350">
              <a:buFont typeface="+mj-lt"/>
              <a:buAutoNum type="arabicPeriod"/>
            </a:pPr>
            <a:r>
              <a:rPr lang="en-US" b="1" dirty="0" smtClean="0">
                <a:latin typeface="Aharoni" pitchFamily="2" charset="-79"/>
                <a:cs typeface="Aharoni" pitchFamily="2" charset="-79"/>
              </a:rPr>
              <a:t>Modulation Techniques</a:t>
            </a:r>
            <a:endParaRPr lang="en-US" b="1" dirty="0" smtClean="0">
              <a:latin typeface="Aharoni" pitchFamily="2" charset="-79"/>
              <a:cs typeface="Aharoni" pitchFamily="2" charset="-79"/>
            </a:endParaRPr>
          </a:p>
          <a:p>
            <a:pPr marL="582930" indent="-514350">
              <a:buFont typeface="+mj-lt"/>
              <a:buAutoNum type="arabicPeriod"/>
            </a:pPr>
            <a:r>
              <a:rPr lang="en-US" b="1" dirty="0" smtClean="0">
                <a:latin typeface="Aharoni" pitchFamily="2" charset="-79"/>
                <a:cs typeface="Aharoni" pitchFamily="2" charset="-79"/>
              </a:rPr>
              <a:t>LI-FI  VS WI-FI</a:t>
            </a:r>
          </a:p>
          <a:p>
            <a:pPr marL="582930" indent="-514350">
              <a:buFont typeface="+mj-lt"/>
              <a:buAutoNum type="arabicPeriod"/>
            </a:pPr>
            <a:r>
              <a:rPr lang="en-US" b="1" dirty="0" smtClean="0">
                <a:latin typeface="Aharoni" pitchFamily="2" charset="-79"/>
                <a:cs typeface="Aharoni" pitchFamily="2" charset="-79"/>
              </a:rPr>
              <a:t>Combinations in LI-FI</a:t>
            </a:r>
          </a:p>
          <a:p>
            <a:pPr marL="582930" indent="-514350">
              <a:buFont typeface="+mj-lt"/>
              <a:buAutoNum type="arabicPeriod"/>
            </a:pPr>
            <a:r>
              <a:rPr lang="en-US" b="1" dirty="0" smtClean="0">
                <a:latin typeface="Aharoni" pitchFamily="2" charset="-79"/>
                <a:cs typeface="Aharoni" pitchFamily="2" charset="-79"/>
              </a:rPr>
              <a:t>Advantages and Disadvantages of LI-FI</a:t>
            </a:r>
          </a:p>
          <a:p>
            <a:pPr marL="582930" indent="-514350">
              <a:buFont typeface="+mj-lt"/>
              <a:buAutoNum type="arabicPeriod"/>
            </a:pPr>
            <a:r>
              <a:rPr lang="en-US" b="1" dirty="0" smtClean="0">
                <a:latin typeface="Aharoni" pitchFamily="2" charset="-79"/>
                <a:cs typeface="Aharoni" pitchFamily="2" charset="-79"/>
              </a:rPr>
              <a:t>Uses and Application of LI-FI</a:t>
            </a:r>
          </a:p>
          <a:p>
            <a:pPr marL="68580" indent="0">
              <a:buNone/>
            </a:pPr>
            <a:endParaRPr lang="en-US" dirty="0" smtClean="0"/>
          </a:p>
          <a:p>
            <a:pPr marL="582930" indent="-514350">
              <a:buFont typeface="+mj-lt"/>
              <a:buAutoNum type="arabicPeriod"/>
            </a:pPr>
            <a:endParaRPr lang="en-US" dirty="0" smtClean="0"/>
          </a:p>
          <a:p>
            <a:pPr marL="582930" indent="-514350">
              <a:buFont typeface="+mj-lt"/>
              <a:buAutoNum type="arabicPeriod"/>
            </a:pPr>
            <a:endParaRPr lang="en-US" dirty="0"/>
          </a:p>
        </p:txBody>
      </p:sp>
      <p:sp>
        <p:nvSpPr>
          <p:cNvPr id="4" name="Content Placeholder 2"/>
          <p:cNvSpPr txBox="1">
            <a:spLocks/>
          </p:cNvSpPr>
          <p:nvPr/>
        </p:nvSpPr>
        <p:spPr>
          <a:xfrm>
            <a:off x="6702725" y="1426464"/>
            <a:ext cx="4879675" cy="4572000"/>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582930" indent="-514350" defTabSz="914400">
              <a:buFont typeface="+mj-lt"/>
              <a:buAutoNum type="arabicPeriod"/>
            </a:pPr>
            <a:r>
              <a:rPr lang="en-US" b="1" dirty="0">
                <a:latin typeface="Aharoni" pitchFamily="2" charset="-79"/>
                <a:cs typeface="Aharoni" pitchFamily="2" charset="-79"/>
              </a:rPr>
              <a:t>Applications of </a:t>
            </a:r>
            <a:r>
              <a:rPr lang="en-US" b="1" dirty="0" smtClean="0">
                <a:latin typeface="Aharoni" pitchFamily="2" charset="-79"/>
                <a:cs typeface="Aharoni" pitchFamily="2" charset="-79"/>
              </a:rPr>
              <a:t>LI-FI</a:t>
            </a:r>
          </a:p>
          <a:p>
            <a:pPr marL="582930" indent="-514350" defTabSz="914400">
              <a:buFont typeface="+mj-lt"/>
              <a:buAutoNum type="arabicPeriod"/>
            </a:pPr>
            <a:r>
              <a:rPr lang="en-US" b="1" dirty="0" smtClean="0">
                <a:latin typeface="Aharoni" pitchFamily="2" charset="-79"/>
                <a:cs typeface="Aharoni" pitchFamily="2" charset="-79"/>
              </a:rPr>
              <a:t>Impacts on Society</a:t>
            </a:r>
          </a:p>
          <a:p>
            <a:pPr marL="582930" indent="-514350" defTabSz="914400">
              <a:buFont typeface="+mj-lt"/>
              <a:buAutoNum type="arabicPeriod"/>
            </a:pPr>
            <a:r>
              <a:rPr lang="en-US" b="1" dirty="0" smtClean="0">
                <a:latin typeface="Aharoni" pitchFamily="2" charset="-79"/>
                <a:cs typeface="Aharoni" pitchFamily="2" charset="-79"/>
              </a:rPr>
              <a:t>Future Scope</a:t>
            </a:r>
          </a:p>
          <a:p>
            <a:pPr marL="582930" indent="-514350" defTabSz="914400">
              <a:buFont typeface="+mj-lt"/>
              <a:buAutoNum type="arabicPeriod"/>
            </a:pPr>
            <a:r>
              <a:rPr lang="en-US" b="1" dirty="0" smtClean="0">
                <a:latin typeface="Aharoni" pitchFamily="2" charset="-79"/>
                <a:cs typeface="Aharoni" pitchFamily="2" charset="-79"/>
              </a:rPr>
              <a:t>Problem Statement</a:t>
            </a:r>
          </a:p>
          <a:p>
            <a:pPr marL="582930" indent="-514350" defTabSz="914400">
              <a:buFont typeface="+mj-lt"/>
              <a:buAutoNum type="arabicPeriod"/>
            </a:pPr>
            <a:r>
              <a:rPr lang="en-US" b="1" dirty="0" smtClean="0">
                <a:latin typeface="Aharoni" pitchFamily="2" charset="-79"/>
                <a:cs typeface="Aharoni" pitchFamily="2" charset="-79"/>
              </a:rPr>
              <a:t>Thesis Statement</a:t>
            </a:r>
          </a:p>
          <a:p>
            <a:pPr marL="582930" indent="-514350" defTabSz="914400">
              <a:buFont typeface="+mj-lt"/>
              <a:buAutoNum type="arabicPeriod"/>
            </a:pPr>
            <a:r>
              <a:rPr lang="en-US" b="1" dirty="0" smtClean="0">
                <a:latin typeface="Aharoni" pitchFamily="2" charset="-79"/>
                <a:cs typeface="Aharoni" pitchFamily="2" charset="-79"/>
              </a:rPr>
              <a:t>Conclusion</a:t>
            </a:r>
          </a:p>
          <a:p>
            <a:pPr marL="582930" indent="-514350" defTabSz="914400">
              <a:buFont typeface="+mj-lt"/>
              <a:buAutoNum type="arabicPeriod"/>
            </a:pPr>
            <a:endParaRPr lang="en-US" dirty="0" smtClean="0"/>
          </a:p>
          <a:p>
            <a:pPr marL="582930" indent="-514350" defTabSz="914400">
              <a:buFont typeface="+mj-lt"/>
              <a:buAutoNum type="arabicPeriod"/>
            </a:pPr>
            <a:endParaRPr lang="en-US" dirty="0" smtClean="0"/>
          </a:p>
          <a:p>
            <a:pPr marL="582930" indent="-514350" defTabSz="914400">
              <a:buFont typeface="+mj-lt"/>
              <a:buAutoNum type="arabicPeriod"/>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840" y="1709775"/>
            <a:ext cx="8339599" cy="46910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p:cNvSpPr txBox="1"/>
          <p:nvPr/>
        </p:nvSpPr>
        <p:spPr>
          <a:xfrm>
            <a:off x="1158240" y="686097"/>
            <a:ext cx="9921240" cy="707886"/>
          </a:xfrm>
          <a:prstGeom prst="rect">
            <a:avLst/>
          </a:prstGeom>
          <a:noFill/>
        </p:spPr>
        <p:txBody>
          <a:bodyPr wrap="square" rtlCol="0">
            <a:spAutoFit/>
          </a:bodyPr>
          <a:lstStyle/>
          <a:p>
            <a:pPr algn="ctr"/>
            <a:r>
              <a:rPr lang="en-US" sz="4000" b="1" u="sng" dirty="0" smtClean="0">
                <a:latin typeface="Aharoni" pitchFamily="2" charset="-79"/>
                <a:cs typeface="Aharoni" pitchFamily="2" charset="-79"/>
              </a:rPr>
              <a:t>DIFFERENCE BETWEEN LI-FI AND WIFI</a:t>
            </a:r>
            <a:endParaRPr lang="en-US" sz="4000" b="1" u="sng"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42183"/>
            <a:ext cx="11064239" cy="934528"/>
          </a:xfrm>
        </p:spPr>
        <p:txBody>
          <a:bodyPr/>
          <a:lstStyle/>
          <a:p>
            <a:pPr algn="ctr"/>
            <a:r>
              <a:rPr lang="en-US" b="1" u="sng" dirty="0" smtClean="0">
                <a:latin typeface="Aharoni" pitchFamily="2" charset="-79"/>
                <a:cs typeface="Aharoni" pitchFamily="2" charset="-79"/>
              </a:rPr>
              <a:t>LI-FI Vs WI-FI</a:t>
            </a:r>
            <a:endParaRPr lang="en-US" dirty="0">
              <a:latin typeface="Aharoni" pitchFamily="2" charset="-79"/>
              <a:cs typeface="Aharoni" pitchFamily="2" charset="-79"/>
            </a:endParaRPr>
          </a:p>
        </p:txBody>
      </p:sp>
      <p:sp>
        <p:nvSpPr>
          <p:cNvPr id="9" name="Title 1"/>
          <p:cNvSpPr txBox="1">
            <a:spLocks/>
          </p:cNvSpPr>
          <p:nvPr/>
        </p:nvSpPr>
        <p:spPr>
          <a:xfrm>
            <a:off x="5483482" y="3670540"/>
            <a:ext cx="6488288" cy="93452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graphicFrame>
        <p:nvGraphicFramePr>
          <p:cNvPr id="12" name="Table 11"/>
          <p:cNvGraphicFramePr>
            <a:graphicFrameLocks noGrp="1"/>
          </p:cNvGraphicFramePr>
          <p:nvPr/>
        </p:nvGraphicFramePr>
        <p:xfrm>
          <a:off x="1706880" y="1554719"/>
          <a:ext cx="9738360" cy="4249674"/>
        </p:xfrm>
        <a:graphic>
          <a:graphicData uri="http://schemas.openxmlformats.org/drawingml/2006/table">
            <a:tbl>
              <a:tblPr firstRow="1" bandRow="1">
                <a:tableStyleId>{073A0DAA-6AF3-43AB-8588-CEC1D06C72B9}</a:tableStyleId>
              </a:tblPr>
              <a:tblGrid>
                <a:gridCol w="2228223"/>
                <a:gridCol w="3241752"/>
                <a:gridCol w="4268385"/>
              </a:tblGrid>
              <a:tr h="370840">
                <a:tc>
                  <a:txBody>
                    <a:bodyPr/>
                    <a:lstStyle/>
                    <a:p>
                      <a:pPr marL="0" marR="0">
                        <a:lnSpc>
                          <a:spcPct val="107000"/>
                        </a:lnSpc>
                        <a:spcBef>
                          <a:spcPts val="0"/>
                        </a:spcBef>
                        <a:spcAft>
                          <a:spcPts val="0"/>
                        </a:spcAft>
                      </a:pPr>
                      <a:r>
                        <a:rPr lang="en-US" sz="3200" dirty="0">
                          <a:effectLst/>
                          <a:latin typeface="Aharoni" pitchFamily="2" charset="-79"/>
                          <a:cs typeface="Aharoni" pitchFamily="2" charset="-79"/>
                        </a:rPr>
                        <a:t> </a:t>
                      </a:r>
                      <a:endParaRPr lang="en-US" sz="1800" dirty="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3200">
                          <a:effectLst/>
                          <a:latin typeface="Aharoni" pitchFamily="2" charset="-79"/>
                          <a:cs typeface="Aharoni" pitchFamily="2" charset="-79"/>
                        </a:rPr>
                        <a:t>Li-Fi (Light Fidelity)</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3200" dirty="0">
                          <a:effectLst/>
                          <a:latin typeface="Aharoni" pitchFamily="2" charset="-79"/>
                          <a:cs typeface="Aharoni" pitchFamily="2" charset="-79"/>
                        </a:rPr>
                        <a:t>Wi-Fi (Wireless Fidelity)</a:t>
                      </a:r>
                      <a:endParaRPr lang="en-US" sz="1800" dirty="0">
                        <a:effectLst/>
                        <a:latin typeface="Aharoni" pitchFamily="2" charset="-79"/>
                        <a:ea typeface="Calibri" panose="020F0502020204030204" pitchFamily="34" charset="0"/>
                        <a:cs typeface="Aharoni" pitchFamily="2" charset="-79"/>
                      </a:endParaRPr>
                    </a:p>
                  </a:txBody>
                  <a:tcPr marL="62502" marR="62502" marT="0" marB="0"/>
                </a:tc>
              </a:tr>
              <a:tr h="370840">
                <a:tc>
                  <a:txBody>
                    <a:bodyPr/>
                    <a:lstStyle/>
                    <a:p>
                      <a:pPr marL="0" marR="0">
                        <a:lnSpc>
                          <a:spcPct val="107000"/>
                        </a:lnSpc>
                        <a:spcBef>
                          <a:spcPts val="0"/>
                        </a:spcBef>
                        <a:spcAft>
                          <a:spcPts val="0"/>
                        </a:spcAft>
                      </a:pPr>
                      <a:r>
                        <a:rPr lang="en-US" sz="1800">
                          <a:effectLst/>
                          <a:latin typeface="Aharoni" pitchFamily="2" charset="-79"/>
                          <a:cs typeface="Aharoni" pitchFamily="2" charset="-79"/>
                        </a:rPr>
                        <a:t>Medium</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spcBef>
                          <a:spcPts val="0"/>
                        </a:spcBef>
                        <a:spcAft>
                          <a:spcPts val="0"/>
                        </a:spcAft>
                      </a:pPr>
                      <a:r>
                        <a:rPr lang="en-US" sz="1800">
                          <a:effectLst/>
                          <a:latin typeface="Aharoni" pitchFamily="2" charset="-79"/>
                          <a:cs typeface="Aharoni" pitchFamily="2" charset="-79"/>
                        </a:rPr>
                        <a:t>Light (visible light communication )</a:t>
                      </a:r>
                      <a:endParaRPr lang="en-US" sz="2400">
                        <a:solidFill>
                          <a:srgbClr val="000000"/>
                        </a:solidFill>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spcBef>
                          <a:spcPts val="0"/>
                        </a:spcBef>
                        <a:spcAft>
                          <a:spcPts val="0"/>
                        </a:spcAft>
                      </a:pPr>
                      <a:r>
                        <a:rPr lang="en-US" sz="1800" dirty="0">
                          <a:effectLst/>
                          <a:latin typeface="Aharoni" pitchFamily="2" charset="-79"/>
                          <a:cs typeface="Aharoni" pitchFamily="2" charset="-79"/>
                        </a:rPr>
                        <a:t>Electro-magnetic waves (radio frequency communication )</a:t>
                      </a:r>
                      <a:endParaRPr lang="en-US" sz="2400" dirty="0">
                        <a:solidFill>
                          <a:srgbClr val="000000"/>
                        </a:solidFill>
                        <a:effectLst/>
                        <a:latin typeface="Aharoni" pitchFamily="2" charset="-79"/>
                        <a:ea typeface="Calibri" panose="020F0502020204030204" pitchFamily="34" charset="0"/>
                        <a:cs typeface="Aharoni" pitchFamily="2" charset="-79"/>
                      </a:endParaRPr>
                    </a:p>
                  </a:txBody>
                  <a:tcPr marL="62502" marR="62502" marT="0" marB="0"/>
                </a:tc>
              </a:tr>
              <a:tr h="370840">
                <a:tc>
                  <a:txBody>
                    <a:bodyPr/>
                    <a:lstStyle/>
                    <a:p>
                      <a:pPr marL="0" marR="0">
                        <a:lnSpc>
                          <a:spcPct val="107000"/>
                        </a:lnSpc>
                        <a:spcBef>
                          <a:spcPts val="0"/>
                        </a:spcBef>
                        <a:spcAft>
                          <a:spcPts val="0"/>
                        </a:spcAft>
                      </a:pPr>
                      <a:r>
                        <a:rPr lang="en-US" sz="1800">
                          <a:effectLst/>
                          <a:latin typeface="Aharoni" pitchFamily="2" charset="-79"/>
                          <a:cs typeface="Aharoni" pitchFamily="2" charset="-79"/>
                        </a:rPr>
                        <a:t>Technology</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a:effectLst/>
                          <a:latin typeface="Aharoni" pitchFamily="2" charset="-79"/>
                          <a:cs typeface="Aharoni" pitchFamily="2" charset="-79"/>
                        </a:rPr>
                        <a:t>optical communication</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a:effectLst/>
                          <a:latin typeface="Aharoni" pitchFamily="2" charset="-79"/>
                          <a:cs typeface="Aharoni" pitchFamily="2" charset="-79"/>
                        </a:rPr>
                        <a:t>radio communication</a:t>
                      </a:r>
                      <a:endParaRPr lang="en-US" sz="1800">
                        <a:effectLst/>
                        <a:latin typeface="Aharoni" pitchFamily="2" charset="-79"/>
                        <a:ea typeface="Calibri" panose="020F0502020204030204" pitchFamily="34" charset="0"/>
                        <a:cs typeface="Aharoni" pitchFamily="2" charset="-79"/>
                      </a:endParaRPr>
                    </a:p>
                  </a:txBody>
                  <a:tcPr marL="62502" marR="62502" marT="0" marB="0"/>
                </a:tc>
              </a:tr>
              <a:tr h="370840">
                <a:tc>
                  <a:txBody>
                    <a:bodyPr/>
                    <a:lstStyle/>
                    <a:p>
                      <a:pPr marL="0" marR="0">
                        <a:lnSpc>
                          <a:spcPct val="107000"/>
                        </a:lnSpc>
                        <a:spcBef>
                          <a:spcPts val="0"/>
                        </a:spcBef>
                        <a:spcAft>
                          <a:spcPts val="0"/>
                        </a:spcAft>
                      </a:pPr>
                      <a:r>
                        <a:rPr lang="en-US" sz="1800">
                          <a:effectLst/>
                          <a:latin typeface="Aharoni" pitchFamily="2" charset="-79"/>
                          <a:cs typeface="Aharoni" pitchFamily="2" charset="-79"/>
                        </a:rPr>
                        <a:t>Security</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a:effectLst/>
                          <a:latin typeface="Aharoni" pitchFamily="2" charset="-79"/>
                          <a:cs typeface="Aharoni" pitchFamily="2" charset="-79"/>
                        </a:rPr>
                        <a:t>It is secure</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dirty="0">
                          <a:effectLst/>
                          <a:latin typeface="Aharoni" pitchFamily="2" charset="-79"/>
                          <a:cs typeface="Aharoni" pitchFamily="2" charset="-79"/>
                        </a:rPr>
                        <a:t>Not much secure.</a:t>
                      </a:r>
                      <a:endParaRPr lang="en-US" sz="1800" dirty="0">
                        <a:effectLst/>
                        <a:latin typeface="Aharoni" pitchFamily="2" charset="-79"/>
                        <a:ea typeface="Calibri" panose="020F0502020204030204" pitchFamily="34" charset="0"/>
                        <a:cs typeface="Aharoni" pitchFamily="2" charset="-79"/>
                      </a:endParaRPr>
                    </a:p>
                  </a:txBody>
                  <a:tcPr marL="62502" marR="62502" marT="0" marB="0"/>
                </a:tc>
              </a:tr>
              <a:tr h="370840">
                <a:tc>
                  <a:txBody>
                    <a:bodyPr/>
                    <a:lstStyle/>
                    <a:p>
                      <a:pPr marL="0" marR="0">
                        <a:lnSpc>
                          <a:spcPct val="107000"/>
                        </a:lnSpc>
                        <a:spcBef>
                          <a:spcPts val="0"/>
                        </a:spcBef>
                        <a:spcAft>
                          <a:spcPts val="0"/>
                        </a:spcAft>
                      </a:pPr>
                      <a:r>
                        <a:rPr lang="en-US" sz="1800">
                          <a:effectLst/>
                          <a:latin typeface="Aharoni" pitchFamily="2" charset="-79"/>
                          <a:cs typeface="Aharoni" pitchFamily="2" charset="-79"/>
                        </a:rPr>
                        <a:t>Data Transfer Speed</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a:effectLst/>
                          <a:latin typeface="Aharoni" pitchFamily="2" charset="-79"/>
                          <a:cs typeface="Aharoni" pitchFamily="2" charset="-79"/>
                        </a:rPr>
                        <a:t>500Mbps, up to Gbps, 100Gbps </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a:effectLst/>
                          <a:latin typeface="Aharoni" pitchFamily="2" charset="-79"/>
                          <a:cs typeface="Aharoni" pitchFamily="2" charset="-79"/>
                        </a:rPr>
                        <a:t>11 Mbps </a:t>
                      </a:r>
                      <a:endParaRPr lang="en-US" sz="1800">
                        <a:effectLst/>
                        <a:latin typeface="Aharoni" pitchFamily="2" charset="-79"/>
                        <a:ea typeface="Calibri" panose="020F0502020204030204" pitchFamily="34" charset="0"/>
                        <a:cs typeface="Aharoni" pitchFamily="2" charset="-79"/>
                      </a:endParaRPr>
                    </a:p>
                  </a:txBody>
                  <a:tcPr marL="62502" marR="62502" marT="0" marB="0"/>
                </a:tc>
              </a:tr>
              <a:tr h="370840">
                <a:tc>
                  <a:txBody>
                    <a:bodyPr/>
                    <a:lstStyle/>
                    <a:p>
                      <a:pPr marL="0" marR="0">
                        <a:lnSpc>
                          <a:spcPct val="107000"/>
                        </a:lnSpc>
                        <a:spcBef>
                          <a:spcPts val="0"/>
                        </a:spcBef>
                        <a:spcAft>
                          <a:spcPts val="0"/>
                        </a:spcAft>
                      </a:pPr>
                      <a:r>
                        <a:rPr lang="en-US" sz="1800">
                          <a:effectLst/>
                          <a:latin typeface="Aharoni" pitchFamily="2" charset="-79"/>
                          <a:cs typeface="Aharoni" pitchFamily="2" charset="-79"/>
                        </a:rPr>
                        <a:t>Density of data</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a:effectLst/>
                          <a:latin typeface="Aharoni" pitchFamily="2" charset="-79"/>
                          <a:cs typeface="Aharoni" pitchFamily="2" charset="-79"/>
                        </a:rPr>
                        <a:t>High Dense Environment</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a:effectLst/>
                          <a:latin typeface="Aharoni" pitchFamily="2" charset="-79"/>
                          <a:cs typeface="Aharoni" pitchFamily="2" charset="-79"/>
                        </a:rPr>
                        <a:t>Low Dense Environment</a:t>
                      </a:r>
                      <a:endParaRPr lang="en-US" sz="1800">
                        <a:effectLst/>
                        <a:latin typeface="Aharoni" pitchFamily="2" charset="-79"/>
                        <a:ea typeface="Calibri" panose="020F0502020204030204" pitchFamily="34" charset="0"/>
                        <a:cs typeface="Aharoni" pitchFamily="2" charset="-79"/>
                      </a:endParaRPr>
                    </a:p>
                  </a:txBody>
                  <a:tcPr marL="62502" marR="62502" marT="0" marB="0"/>
                </a:tc>
              </a:tr>
              <a:tr h="370840">
                <a:tc>
                  <a:txBody>
                    <a:bodyPr/>
                    <a:lstStyle/>
                    <a:p>
                      <a:pPr marL="0" marR="0">
                        <a:lnSpc>
                          <a:spcPct val="107000"/>
                        </a:lnSpc>
                        <a:spcBef>
                          <a:spcPts val="0"/>
                        </a:spcBef>
                        <a:spcAft>
                          <a:spcPts val="0"/>
                        </a:spcAft>
                      </a:pPr>
                      <a:r>
                        <a:rPr lang="en-US" sz="1800">
                          <a:effectLst/>
                          <a:latin typeface="Aharoni" pitchFamily="2" charset="-79"/>
                          <a:cs typeface="Aharoni" pitchFamily="2" charset="-79"/>
                        </a:rPr>
                        <a:t>Frequency Range </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dirty="0">
                          <a:effectLst/>
                          <a:latin typeface="Aharoni" pitchFamily="2" charset="-79"/>
                          <a:cs typeface="Aharoni" pitchFamily="2" charset="-79"/>
                        </a:rPr>
                        <a:t>10000 times freq than Wi-Fi</a:t>
                      </a:r>
                      <a:endParaRPr lang="en-US" sz="1800" dirty="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a:effectLst/>
                          <a:latin typeface="Aharoni" pitchFamily="2" charset="-79"/>
                          <a:cs typeface="Aharoni" pitchFamily="2" charset="-79"/>
                        </a:rPr>
                        <a:t>3 GHZ – 3000 Ghz</a:t>
                      </a:r>
                      <a:endParaRPr lang="en-US" sz="1800">
                        <a:effectLst/>
                        <a:latin typeface="Aharoni" pitchFamily="2" charset="-79"/>
                        <a:ea typeface="Calibri" panose="020F0502020204030204" pitchFamily="34" charset="0"/>
                        <a:cs typeface="Aharoni" pitchFamily="2" charset="-79"/>
                      </a:endParaRPr>
                    </a:p>
                  </a:txBody>
                  <a:tcPr marL="62502" marR="62502" marT="0" marB="0"/>
                </a:tc>
              </a:tr>
              <a:tr h="370840">
                <a:tc>
                  <a:txBody>
                    <a:bodyPr/>
                    <a:lstStyle/>
                    <a:p>
                      <a:pPr marL="0" marR="0">
                        <a:lnSpc>
                          <a:spcPct val="107000"/>
                        </a:lnSpc>
                        <a:spcBef>
                          <a:spcPts val="0"/>
                        </a:spcBef>
                        <a:spcAft>
                          <a:spcPts val="0"/>
                        </a:spcAft>
                      </a:pPr>
                      <a:r>
                        <a:rPr lang="en-US" sz="1800">
                          <a:effectLst/>
                          <a:latin typeface="Aharoni" pitchFamily="2" charset="-79"/>
                          <a:cs typeface="Aharoni" pitchFamily="2" charset="-79"/>
                        </a:rPr>
                        <a:t>Operating frequencies</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a:effectLst/>
                          <a:latin typeface="Aharoni" pitchFamily="2" charset="-79"/>
                          <a:cs typeface="Aharoni" pitchFamily="2" charset="-79"/>
                        </a:rPr>
                        <a:t>100THz</a:t>
                      </a:r>
                      <a:endParaRPr lang="en-US" sz="1800">
                        <a:effectLst/>
                        <a:latin typeface="Aharoni" pitchFamily="2" charset="-79"/>
                        <a:ea typeface="Calibri" panose="020F0502020204030204" pitchFamily="34" charset="0"/>
                        <a:cs typeface="Aharoni" pitchFamily="2" charset="-79"/>
                      </a:endParaRPr>
                    </a:p>
                  </a:txBody>
                  <a:tcPr marL="62502" marR="62502" marT="0" marB="0"/>
                </a:tc>
                <a:tc>
                  <a:txBody>
                    <a:bodyPr/>
                    <a:lstStyle/>
                    <a:p>
                      <a:pPr marL="0" marR="0">
                        <a:lnSpc>
                          <a:spcPct val="107000"/>
                        </a:lnSpc>
                        <a:spcBef>
                          <a:spcPts val="0"/>
                        </a:spcBef>
                        <a:spcAft>
                          <a:spcPts val="0"/>
                        </a:spcAft>
                      </a:pPr>
                      <a:r>
                        <a:rPr lang="en-US" sz="1800" dirty="0">
                          <a:effectLst/>
                          <a:latin typeface="Aharoni" pitchFamily="2" charset="-79"/>
                          <a:cs typeface="Aharoni" pitchFamily="2" charset="-79"/>
                        </a:rPr>
                        <a:t>2.4GHz, 4.9GHz, 5Gz</a:t>
                      </a:r>
                      <a:endParaRPr lang="en-US" sz="1800" dirty="0">
                        <a:effectLst/>
                        <a:latin typeface="Aharoni" pitchFamily="2" charset="-79"/>
                        <a:ea typeface="Calibri" panose="020F0502020204030204" pitchFamily="34" charset="0"/>
                        <a:cs typeface="Aharoni" pitchFamily="2" charset="-79"/>
                      </a:endParaRPr>
                    </a:p>
                  </a:txBody>
                  <a:tcPr marL="62502" marR="62502" marT="0" marB="0"/>
                </a:tc>
              </a:tr>
            </a:tbl>
          </a:graphicData>
        </a:graphic>
      </p:graphicFrame>
    </p:spTree>
    <p:extLst>
      <p:ext uri="{BB962C8B-B14F-4D97-AF65-F5344CB8AC3E}">
        <p14:creationId xmlns:p14="http://schemas.microsoft.com/office/powerpoint/2010/main" val="32253663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COMBINATION</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latin typeface="Aharoni" pitchFamily="2" charset="-79"/>
                <a:cs typeface="Aharoni" pitchFamily="2" charset="-79"/>
              </a:rPr>
              <a:t>Combination of Li-</a:t>
            </a:r>
            <a:r>
              <a:rPr lang="en-US" dirty="0" err="1" smtClean="0">
                <a:latin typeface="Aharoni" pitchFamily="2" charset="-79"/>
                <a:cs typeface="Aharoni" pitchFamily="2" charset="-79"/>
              </a:rPr>
              <a:t>Fi</a:t>
            </a:r>
            <a:r>
              <a:rPr lang="en-US" dirty="0" smtClean="0">
                <a:latin typeface="Aharoni" pitchFamily="2" charset="-79"/>
                <a:cs typeface="Aharoni" pitchFamily="2" charset="-79"/>
              </a:rPr>
              <a:t> and Wi-Fi is done by two methods that are as follow:</a:t>
            </a:r>
          </a:p>
          <a:p>
            <a:pPr marL="582930" indent="-514350">
              <a:buFont typeface="+mj-lt"/>
              <a:buAutoNum type="arabicPeriod"/>
            </a:pPr>
            <a:r>
              <a:rPr lang="en-US" dirty="0" smtClean="0">
                <a:latin typeface="Aharoni" pitchFamily="2" charset="-79"/>
                <a:cs typeface="Aharoni" pitchFamily="2" charset="-79"/>
              </a:rPr>
              <a:t>Hybrid Technique</a:t>
            </a:r>
          </a:p>
          <a:p>
            <a:pPr marL="582930" indent="-514350">
              <a:buFont typeface="+mj-lt"/>
              <a:buAutoNum type="arabicPeriod"/>
            </a:pPr>
            <a:r>
              <a:rPr lang="en-US" dirty="0" smtClean="0">
                <a:latin typeface="Aharoni" pitchFamily="2" charset="-79"/>
                <a:cs typeface="Aharoni" pitchFamily="2" charset="-79"/>
              </a:rPr>
              <a:t>Aggregation Technique</a:t>
            </a:r>
          </a:p>
          <a:p>
            <a:endParaRPr lang="en-US" dirty="0">
              <a:latin typeface="Aharoni" pitchFamily="2" charset="-79"/>
              <a:cs typeface="Aharoni" pitchFamily="2" charset="-79"/>
            </a:endParaRPr>
          </a:p>
        </p:txBody>
      </p:sp>
      <p:pic>
        <p:nvPicPr>
          <p:cNvPr id="4" name="Picture 3" descr="T2-1.jpg"/>
          <p:cNvPicPr>
            <a:picLocks noChangeAspect="1"/>
          </p:cNvPicPr>
          <p:nvPr/>
        </p:nvPicPr>
        <p:blipFill>
          <a:blip r:embed="rId2"/>
          <a:stretch>
            <a:fillRect/>
          </a:stretch>
        </p:blipFill>
        <p:spPr>
          <a:xfrm>
            <a:off x="3916680" y="4031460"/>
            <a:ext cx="5212080" cy="26060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haroni" pitchFamily="2" charset="-79"/>
                <a:cs typeface="Aharoni" pitchFamily="2" charset="-79"/>
              </a:rPr>
              <a:t>ADVANTGES AND DISADVANTAGES OF LI-FI:</a:t>
            </a:r>
            <a:endParaRPr lang="en-US" dirty="0">
              <a:latin typeface="Aharoni" pitchFamily="2" charset="-79"/>
              <a:cs typeface="Aharoni" pitchFamily="2" charset="-79"/>
            </a:endParaRPr>
          </a:p>
        </p:txBody>
      </p:sp>
      <p:pic>
        <p:nvPicPr>
          <p:cNvPr id="3" name="Picture 2" descr="advantage-and-disadvantage-to-hiring-property-manager.jpg"/>
          <p:cNvPicPr>
            <a:picLocks noChangeAspect="1"/>
          </p:cNvPicPr>
          <p:nvPr/>
        </p:nvPicPr>
        <p:blipFill>
          <a:blip r:embed="rId2"/>
          <a:stretch>
            <a:fillRect/>
          </a:stretch>
        </p:blipFill>
        <p:spPr>
          <a:xfrm>
            <a:off x="2277194" y="1813560"/>
            <a:ext cx="7781205" cy="43769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772863" y="1423359"/>
            <a:ext cx="9453177" cy="2061713"/>
          </a:xfrm>
        </p:spPr>
        <p:txBody>
          <a:bodyPr>
            <a:normAutofit/>
          </a:bodyPr>
          <a:lstStyle/>
          <a:p>
            <a:pPr marL="582930" indent="-514350">
              <a:buFont typeface="+mj-lt"/>
              <a:buAutoNum type="arabicPeriod"/>
            </a:pPr>
            <a:r>
              <a:rPr lang="en-US" sz="2000" dirty="0" smtClean="0">
                <a:latin typeface="Aharoni" pitchFamily="2" charset="-79"/>
                <a:cs typeface="Aharoni" pitchFamily="2" charset="-79"/>
              </a:rPr>
              <a:t>Efficiency</a:t>
            </a:r>
            <a:endParaRPr lang="en-US" sz="2000" dirty="0">
              <a:latin typeface="Aharoni" pitchFamily="2" charset="-79"/>
              <a:cs typeface="Aharoni" pitchFamily="2" charset="-79"/>
            </a:endParaRPr>
          </a:p>
          <a:p>
            <a:pPr marL="582930" indent="-514350">
              <a:buFont typeface="+mj-lt"/>
              <a:buAutoNum type="arabicPeriod"/>
            </a:pPr>
            <a:r>
              <a:rPr lang="en-US" sz="2000" dirty="0" smtClean="0">
                <a:latin typeface="Aharoni" pitchFamily="2" charset="-79"/>
                <a:cs typeface="Aharoni" pitchFamily="2" charset="-79"/>
              </a:rPr>
              <a:t>Availability</a:t>
            </a:r>
          </a:p>
          <a:p>
            <a:pPr marL="582930" indent="-514350">
              <a:buFont typeface="+mj-lt"/>
              <a:buAutoNum type="arabicPeriod"/>
            </a:pPr>
            <a:r>
              <a:rPr lang="en-US" sz="2000" dirty="0" smtClean="0">
                <a:latin typeface="Aharoni" pitchFamily="2" charset="-79"/>
                <a:cs typeface="Aharoni" pitchFamily="2" charset="-79"/>
              </a:rPr>
              <a:t>Cheaper</a:t>
            </a:r>
            <a:endParaRPr lang="en-US" sz="2000" dirty="0">
              <a:latin typeface="Aharoni" pitchFamily="2" charset="-79"/>
              <a:cs typeface="Aharoni" pitchFamily="2" charset="-79"/>
            </a:endParaRPr>
          </a:p>
          <a:p>
            <a:pPr marL="582930" indent="-514350">
              <a:buFont typeface="+mj-lt"/>
              <a:buAutoNum type="arabicPeriod"/>
            </a:pPr>
            <a:r>
              <a:rPr lang="en-US" sz="2000" dirty="0" smtClean="0">
                <a:latin typeface="Aharoni" pitchFamily="2" charset="-79"/>
                <a:cs typeface="Aharoni" pitchFamily="2" charset="-79"/>
              </a:rPr>
              <a:t>Security</a:t>
            </a:r>
            <a:endParaRPr lang="en-US" sz="2000" dirty="0">
              <a:latin typeface="Aharoni" pitchFamily="2" charset="-79"/>
              <a:cs typeface="Aharoni" pitchFamily="2" charset="-79"/>
            </a:endParaRPr>
          </a:p>
        </p:txBody>
      </p:sp>
      <p:sp>
        <p:nvSpPr>
          <p:cNvPr id="6" name="Content Placeholder 5"/>
          <p:cNvSpPr>
            <a:spLocks noGrp="1"/>
          </p:cNvSpPr>
          <p:nvPr>
            <p:ph sz="half" idx="2"/>
          </p:nvPr>
        </p:nvSpPr>
        <p:spPr>
          <a:xfrm>
            <a:off x="643788" y="3341298"/>
            <a:ext cx="10527132" cy="1216323"/>
          </a:xfrm>
        </p:spPr>
        <p:txBody>
          <a:bodyPr>
            <a:normAutofit/>
          </a:bodyPr>
          <a:lstStyle/>
          <a:p>
            <a:pPr marL="0" indent="0">
              <a:buNone/>
            </a:pPr>
            <a:r>
              <a:rPr lang="en-US" sz="3600" b="1" u="sng" dirty="0" smtClean="0">
                <a:latin typeface="+mj-lt"/>
              </a:rPr>
              <a:t>DISADVANTAGES OF LI-FI:.</a:t>
            </a:r>
            <a:endParaRPr lang="en-US" sz="3600" b="1" u="sng" dirty="0">
              <a:latin typeface="+mj-lt"/>
            </a:endParaRPr>
          </a:p>
        </p:txBody>
      </p:sp>
      <p:sp>
        <p:nvSpPr>
          <p:cNvPr id="7" name="Content Placeholder 4"/>
          <p:cNvSpPr txBox="1">
            <a:spLocks/>
          </p:cNvSpPr>
          <p:nvPr/>
        </p:nvSpPr>
        <p:spPr>
          <a:xfrm>
            <a:off x="772862" y="514709"/>
            <a:ext cx="10687617" cy="10610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3600" b="1" u="sng" dirty="0" smtClean="0">
                <a:latin typeface="+mj-lt"/>
              </a:rPr>
              <a:t>ADVANTAGES OF LI-FI:</a:t>
            </a:r>
            <a:endParaRPr lang="en-US" sz="3600" b="1" u="sng" dirty="0">
              <a:latin typeface="+mj-lt"/>
            </a:endParaRPr>
          </a:p>
        </p:txBody>
      </p:sp>
      <p:sp>
        <p:nvSpPr>
          <p:cNvPr id="8" name="Content Placeholder 4"/>
          <p:cNvSpPr txBox="1">
            <a:spLocks/>
          </p:cNvSpPr>
          <p:nvPr/>
        </p:nvSpPr>
        <p:spPr>
          <a:xfrm>
            <a:off x="772864" y="4206818"/>
            <a:ext cx="9636056" cy="1978324"/>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buFont typeface="+mj-lt"/>
              <a:buAutoNum type="arabicPeriod"/>
            </a:pPr>
            <a:r>
              <a:rPr lang="en-US" sz="2000" dirty="0">
                <a:latin typeface="Aharoni" pitchFamily="2" charset="-79"/>
                <a:cs typeface="Aharoni" pitchFamily="2" charset="-79"/>
              </a:rPr>
              <a:t>Affect of other lights in environment</a:t>
            </a:r>
          </a:p>
          <a:p>
            <a:pPr marL="342900" indent="-342900">
              <a:buFont typeface="+mj-lt"/>
              <a:buAutoNum type="arabicPeriod"/>
            </a:pPr>
            <a:r>
              <a:rPr lang="en-US" sz="2000" dirty="0">
                <a:latin typeface="Aharoni" pitchFamily="2" charset="-79"/>
                <a:cs typeface="Aharoni" pitchFamily="2" charset="-79"/>
              </a:rPr>
              <a:t>Challenge of receiver to transmitter transmission</a:t>
            </a:r>
          </a:p>
          <a:p>
            <a:pPr marL="342900" indent="-342900">
              <a:buFont typeface="+mj-lt"/>
              <a:buAutoNum type="arabicPeriod"/>
            </a:pPr>
            <a:r>
              <a:rPr lang="en-US" sz="2000" dirty="0">
                <a:latin typeface="Aharoni" pitchFamily="2" charset="-79"/>
                <a:cs typeface="Aharoni" pitchFamily="2" charset="-79"/>
              </a:rPr>
              <a:t>Short span of Coverage</a:t>
            </a:r>
          </a:p>
        </p:txBody>
      </p:sp>
      <p:sp>
        <p:nvSpPr>
          <p:cNvPr id="9" name="Content Placeholder 5"/>
          <p:cNvSpPr txBox="1">
            <a:spLocks/>
          </p:cNvSpPr>
          <p:nvPr/>
        </p:nvSpPr>
        <p:spPr>
          <a:xfrm>
            <a:off x="3141454" y="3045124"/>
            <a:ext cx="4995332" cy="121632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endParaRPr lang="en-US" sz="3600" b="1" u="sng" dirty="0">
              <a:latin typeface="+mj-lt"/>
            </a:endParaRPr>
          </a:p>
        </p:txBody>
      </p:sp>
      <p:sp>
        <p:nvSpPr>
          <p:cNvPr id="10" name="Content Placeholder 4"/>
          <p:cNvSpPr txBox="1">
            <a:spLocks/>
          </p:cNvSpPr>
          <p:nvPr/>
        </p:nvSpPr>
        <p:spPr>
          <a:xfrm>
            <a:off x="772863" y="4206818"/>
            <a:ext cx="3339061" cy="206171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spcAft>
                <a:spcPts val="0"/>
              </a:spcAft>
            </a:pPr>
            <a:endParaRPr lang="en-US" dirty="0"/>
          </a:p>
        </p:txBody>
      </p:sp>
      <p:pic>
        <p:nvPicPr>
          <p:cNvPr id="2050" name="Picture 2"/>
          <p:cNvPicPr>
            <a:picLocks noChangeAspect="1" noChangeArrowheads="1"/>
          </p:cNvPicPr>
          <p:nvPr/>
        </p:nvPicPr>
        <p:blipFill>
          <a:blip r:embed="rId2"/>
          <a:srcRect/>
          <a:stretch>
            <a:fillRect/>
          </a:stretch>
        </p:blipFill>
        <p:spPr bwMode="auto">
          <a:xfrm>
            <a:off x="7894320" y="2142227"/>
            <a:ext cx="3095203" cy="26856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65262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1" y="759126"/>
            <a:ext cx="10131425" cy="1098430"/>
          </a:xfrm>
        </p:spPr>
        <p:txBody>
          <a:bodyPr/>
          <a:lstStyle/>
          <a:p>
            <a:pPr algn="ctr"/>
            <a:r>
              <a:rPr lang="en-US" b="1" u="sng" dirty="0" smtClean="0">
                <a:latin typeface="Aharoni" pitchFamily="2" charset="-79"/>
                <a:cs typeface="Aharoni" pitchFamily="2" charset="-79"/>
              </a:rPr>
              <a:t>PROBLEM STATEMENT</a:t>
            </a:r>
            <a:endParaRPr lang="en-US" b="1" u="sng" dirty="0">
              <a:latin typeface="Aharoni" pitchFamily="2" charset="-79"/>
              <a:cs typeface="Aharoni" pitchFamily="2" charset="-79"/>
            </a:endParaRPr>
          </a:p>
        </p:txBody>
      </p:sp>
      <p:sp>
        <p:nvSpPr>
          <p:cNvPr id="5" name="Content Placeholder 4"/>
          <p:cNvSpPr>
            <a:spLocks noGrp="1"/>
          </p:cNvSpPr>
          <p:nvPr>
            <p:ph idx="1"/>
          </p:nvPr>
        </p:nvSpPr>
        <p:spPr>
          <a:xfrm>
            <a:off x="1219200" y="1692055"/>
            <a:ext cx="10131425" cy="3649133"/>
          </a:xfrm>
        </p:spPr>
        <p:txBody>
          <a:bodyPr>
            <a:normAutofit/>
          </a:bodyPr>
          <a:lstStyle/>
          <a:p>
            <a:pPr marL="582930" indent="-514350">
              <a:buFont typeface="+mj-lt"/>
              <a:buAutoNum type="arabicPeriod"/>
            </a:pPr>
            <a:r>
              <a:rPr lang="en-US" sz="2000" dirty="0" smtClean="0">
                <a:latin typeface="Aharoni" pitchFamily="2" charset="-79"/>
                <a:cs typeface="Aharoni" pitchFamily="2" charset="-79"/>
              </a:rPr>
              <a:t>Li-Fi </a:t>
            </a:r>
            <a:r>
              <a:rPr lang="en-US" sz="2000" dirty="0">
                <a:latin typeface="Aharoni" pitchFamily="2" charset="-79"/>
                <a:cs typeface="Aharoni" pitchFamily="2" charset="-79"/>
              </a:rPr>
              <a:t>is a technology that has a good perform in an indoor infrastructure while it’s not happen in the </a:t>
            </a:r>
            <a:r>
              <a:rPr lang="en-US" sz="2000" dirty="0" smtClean="0">
                <a:latin typeface="Aharoni" pitchFamily="2" charset="-79"/>
                <a:cs typeface="Aharoni" pitchFamily="2" charset="-79"/>
              </a:rPr>
              <a:t>outdoor area</a:t>
            </a:r>
            <a:r>
              <a:rPr lang="en-US" sz="2000" dirty="0">
                <a:latin typeface="Aharoni" pitchFamily="2" charset="-79"/>
                <a:cs typeface="Aharoni" pitchFamily="2" charset="-79"/>
              </a:rPr>
              <a:t>. The coverage in outdoor area for Li-Fi needs to be set up in order the quality of connection can give a </a:t>
            </a:r>
            <a:r>
              <a:rPr lang="en-US" sz="2000" dirty="0" smtClean="0">
                <a:latin typeface="Aharoni" pitchFamily="2" charset="-79"/>
                <a:cs typeface="Aharoni" pitchFamily="2" charset="-79"/>
              </a:rPr>
              <a:t>good performance</a:t>
            </a:r>
            <a:r>
              <a:rPr lang="en-US" sz="2000" dirty="0">
                <a:latin typeface="Aharoni" pitchFamily="2" charset="-79"/>
                <a:cs typeface="Aharoni" pitchFamily="2" charset="-79"/>
              </a:rPr>
              <a:t>. Li-Fi is integrated with the Wi-Fi to get a good performance in an outdoor or in a mobile infrastructure.</a:t>
            </a:r>
          </a:p>
          <a:p>
            <a:pPr marL="582930" indent="-514350">
              <a:buFont typeface="+mj-lt"/>
              <a:buAutoNum type="arabicPeriod"/>
            </a:pPr>
            <a:r>
              <a:rPr lang="en-US" sz="2000" dirty="0" smtClean="0">
                <a:latin typeface="Aharoni" pitchFamily="2" charset="-79"/>
                <a:cs typeface="Aharoni" pitchFamily="2" charset="-79"/>
              </a:rPr>
              <a:t>Visible </a:t>
            </a:r>
            <a:r>
              <a:rPr lang="en-US" sz="2000" dirty="0">
                <a:latin typeface="Aharoni" pitchFamily="2" charset="-79"/>
                <a:cs typeface="Aharoni" pitchFamily="2" charset="-79"/>
              </a:rPr>
              <a:t>light can’t penetrate through brick walls as radio waves and is easily blocked by somebody </a:t>
            </a:r>
            <a:r>
              <a:rPr lang="en-US" sz="2000" dirty="0" smtClean="0">
                <a:latin typeface="Aharoni" pitchFamily="2" charset="-79"/>
                <a:cs typeface="Aharoni" pitchFamily="2" charset="-79"/>
              </a:rPr>
              <a:t>simply walking </a:t>
            </a:r>
            <a:r>
              <a:rPr lang="en-US" sz="2000" dirty="0">
                <a:latin typeface="Aharoni" pitchFamily="2" charset="-79"/>
                <a:cs typeface="Aharoni" pitchFamily="2" charset="-79"/>
              </a:rPr>
              <a:t>in front of LED source.</a:t>
            </a:r>
          </a:p>
        </p:txBody>
      </p:sp>
      <p:pic>
        <p:nvPicPr>
          <p:cNvPr id="4" name="Picture 3" descr="download.png"/>
          <p:cNvPicPr>
            <a:picLocks noChangeAspect="1"/>
          </p:cNvPicPr>
          <p:nvPr/>
        </p:nvPicPr>
        <p:blipFill>
          <a:blip r:embed="rId2"/>
          <a:stretch>
            <a:fillRect/>
          </a:stretch>
        </p:blipFill>
        <p:spPr>
          <a:xfrm>
            <a:off x="9258300" y="4031751"/>
            <a:ext cx="2305686" cy="26188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437958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198" y="749180"/>
            <a:ext cx="8020961" cy="5729258"/>
          </a:xfrm>
          <a:prstGeom prst="rect">
            <a:avLst/>
          </a:prstGeom>
        </p:spPr>
      </p:pic>
    </p:spTree>
    <p:extLst>
      <p:ext uri="{BB962C8B-B14F-4D97-AF65-F5344CB8AC3E}">
        <p14:creationId xmlns:p14="http://schemas.microsoft.com/office/powerpoint/2010/main" val="4032528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8580" indent="0">
              <a:buNone/>
            </a:pPr>
            <a:r>
              <a:rPr lang="en-US" dirty="0" smtClean="0"/>
              <a:t>Methods to solve the problem statements are: </a:t>
            </a:r>
          </a:p>
          <a:p>
            <a:r>
              <a:rPr lang="en-US" dirty="0" smtClean="0"/>
              <a:t>Their </a:t>
            </a:r>
            <a:r>
              <a:rPr lang="en-US" dirty="0"/>
              <a:t>solution includes the selection of Access points to provide Lighter and dense signals. It is more suited for indoor environments. </a:t>
            </a:r>
            <a:endParaRPr lang="en-US" dirty="0" smtClean="0"/>
          </a:p>
          <a:p>
            <a:r>
              <a:rPr lang="en-US" dirty="0" smtClean="0"/>
              <a:t>The </a:t>
            </a:r>
            <a:r>
              <a:rPr lang="en-US" dirty="0"/>
              <a:t>other includes the addition of more powerful light. </a:t>
            </a:r>
          </a:p>
        </p:txBody>
      </p:sp>
    </p:spTree>
    <p:extLst>
      <p:ext uri="{BB962C8B-B14F-4D97-AF65-F5344CB8AC3E}">
        <p14:creationId xmlns:p14="http://schemas.microsoft.com/office/powerpoint/2010/main" val="2826276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1" y="531963"/>
            <a:ext cx="10131425" cy="109843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u="sng" dirty="0" smtClean="0">
                <a:latin typeface="Aharoni" pitchFamily="2" charset="-79"/>
                <a:cs typeface="Aharoni" pitchFamily="2" charset="-79"/>
              </a:rPr>
              <a:t>CONCLUSION</a:t>
            </a:r>
            <a:endParaRPr lang="en-US" b="1" u="sng" dirty="0">
              <a:latin typeface="Aharoni" pitchFamily="2" charset="-79"/>
              <a:cs typeface="Aharoni" pitchFamily="2" charset="-79"/>
            </a:endParaRPr>
          </a:p>
        </p:txBody>
      </p:sp>
      <p:sp>
        <p:nvSpPr>
          <p:cNvPr id="7" name="Content Placeholder 4"/>
          <p:cNvSpPr txBox="1">
            <a:spLocks/>
          </p:cNvSpPr>
          <p:nvPr/>
        </p:nvSpPr>
        <p:spPr>
          <a:xfrm>
            <a:off x="1097280" y="1630393"/>
            <a:ext cx="10546080" cy="4091795"/>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just"/>
            <a:r>
              <a:rPr lang="en-US" cap="none" dirty="0" smtClean="0">
                <a:latin typeface="Aharoni" pitchFamily="2" charset="-79"/>
                <a:cs typeface="Aharoni" pitchFamily="2" charset="-79"/>
              </a:rPr>
              <a:t>LI-FI may solve issues such as the shortage of radio-frequency bandwidth and is aimed at creating new communication channels with the use of existing equipment. Li-fi has a good performance in the transfer rate, li-fi is not good enough when deploy in an outdoor in sunlight or other condition. This technology may solve issues such as shortage of radio frequency bandwidth and also allow the internet where the traditional radio based wireless isn’t allowed such aircraft and hospitals but li-fi will probably not completely replace </a:t>
            </a:r>
            <a:r>
              <a:rPr lang="en-US" cap="none" dirty="0" err="1" smtClean="0">
                <a:latin typeface="Aharoni" pitchFamily="2" charset="-79"/>
                <a:cs typeface="Aharoni" pitchFamily="2" charset="-79"/>
              </a:rPr>
              <a:t>wi-fi</a:t>
            </a:r>
            <a:r>
              <a:rPr lang="en-US" cap="none" dirty="0" smtClean="0">
                <a:latin typeface="Aharoni" pitchFamily="2" charset="-79"/>
                <a:cs typeface="Aharoni" pitchFamily="2" charset="-79"/>
              </a:rPr>
              <a:t>, these two technologies can be used together to achieve more efficient and secure network.</a:t>
            </a:r>
            <a:endParaRPr lang="en-US" cap="none" dirty="0">
              <a:latin typeface="Aharoni" pitchFamily="2" charset="-79"/>
              <a:cs typeface="Aharoni" pitchFamily="2" charset="-79"/>
            </a:endParaRPr>
          </a:p>
        </p:txBody>
      </p:sp>
      <p:pic>
        <p:nvPicPr>
          <p:cNvPr id="8" name="Picture 7" descr="images (1).jpg"/>
          <p:cNvPicPr>
            <a:picLocks noChangeAspect="1"/>
          </p:cNvPicPr>
          <p:nvPr/>
        </p:nvPicPr>
        <p:blipFill>
          <a:blip r:embed="rId3"/>
          <a:stretch>
            <a:fillRect/>
          </a:stretch>
        </p:blipFill>
        <p:spPr>
          <a:xfrm>
            <a:off x="4531994" y="3830244"/>
            <a:ext cx="4399280" cy="26395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39930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haroni" pitchFamily="2" charset="-79"/>
                <a:cs typeface="Aharoni" pitchFamily="2" charset="-79"/>
              </a:rPr>
              <a:t>REFERNECES</a:t>
            </a:r>
            <a:endParaRPr lang="en-US" b="1" u="sng" dirty="0">
              <a:latin typeface="Aharoni" pitchFamily="2" charset="-79"/>
              <a:cs typeface="Aharoni" pitchFamily="2" charset="-79"/>
            </a:endParaRP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www.researchgate.net/publication/356489476_A_Review_on_LiFi_Network_Research_Open_Issues_Applications_and_Future_Directions</a:t>
            </a:r>
            <a:endParaRPr lang="en-US" dirty="0" smtClean="0"/>
          </a:p>
          <a:p>
            <a:r>
              <a:rPr lang="en-US" dirty="0">
                <a:hlinkClick r:id="rId3"/>
              </a:rPr>
              <a:t>https://</a:t>
            </a:r>
            <a:r>
              <a:rPr lang="en-US" dirty="0" smtClean="0">
                <a:hlinkClick r:id="rId3"/>
              </a:rPr>
              <a:t>www.academia.edu/56238614/IRJET_LI_FI_TECHNOLOGY_TRANSMISSION_OF_DATA_USING_VISIBLE_LIGHT</a:t>
            </a:r>
            <a:endParaRPr lang="en-US" dirty="0" smtClean="0"/>
          </a:p>
          <a:p>
            <a:r>
              <a:rPr lang="en-US" dirty="0">
                <a:hlinkClick r:id="rId4"/>
              </a:rPr>
              <a:t>https://</a:t>
            </a:r>
            <a:r>
              <a:rPr lang="en-US" dirty="0" smtClean="0">
                <a:hlinkClick r:id="rId4"/>
              </a:rPr>
              <a:t>iarjset.com/wp-content/uploads/2021/03/IARJSET.2021.8220.pdf</a:t>
            </a:r>
            <a:endParaRPr lang="en-US" dirty="0" smtClean="0"/>
          </a:p>
          <a:p>
            <a:endParaRPr lang="en-US" dirty="0"/>
          </a:p>
        </p:txBody>
      </p:sp>
    </p:spTree>
    <p:extLst>
      <p:ext uri="{BB962C8B-B14F-4D97-AF65-F5344CB8AC3E}">
        <p14:creationId xmlns:p14="http://schemas.microsoft.com/office/powerpoint/2010/main" val="24215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_6A2xZOe82Tn9XHYzpIhq3w.png"/>
          <p:cNvPicPr>
            <a:picLocks noChangeAspect="1"/>
          </p:cNvPicPr>
          <p:nvPr/>
        </p:nvPicPr>
        <p:blipFill>
          <a:blip r:embed="rId2"/>
          <a:stretch>
            <a:fillRect/>
          </a:stretch>
        </p:blipFill>
        <p:spPr>
          <a:xfrm>
            <a:off x="1173480" y="514349"/>
            <a:ext cx="10149840" cy="59865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5352" y="351670"/>
            <a:ext cx="10131425" cy="822385"/>
          </a:xfrm>
        </p:spPr>
        <p:txBody>
          <a:bodyPr>
            <a:normAutofit/>
          </a:bodyPr>
          <a:lstStyle/>
          <a:p>
            <a:pPr algn="ctr"/>
            <a:r>
              <a:rPr lang="en-US" b="1" u="sng" dirty="0" smtClean="0"/>
              <a:t>INTRODUCTION</a:t>
            </a:r>
            <a:endParaRPr lang="en-US" b="1" u="sng" dirty="0"/>
          </a:p>
        </p:txBody>
      </p:sp>
      <p:sp>
        <p:nvSpPr>
          <p:cNvPr id="5" name="Content Placeholder 4"/>
          <p:cNvSpPr>
            <a:spLocks noGrp="1"/>
          </p:cNvSpPr>
          <p:nvPr>
            <p:ph idx="1"/>
          </p:nvPr>
        </p:nvSpPr>
        <p:spPr>
          <a:xfrm>
            <a:off x="1341119" y="1234439"/>
            <a:ext cx="9405657" cy="2987041"/>
          </a:xfrm>
        </p:spPr>
        <p:txBody>
          <a:bodyPr>
            <a:normAutofit/>
          </a:bodyPr>
          <a:lstStyle/>
          <a:p>
            <a:pPr marL="525780" lvl="0" indent="-457200">
              <a:buFont typeface="+mj-lt"/>
              <a:buAutoNum type="arabicPeriod"/>
            </a:pPr>
            <a:r>
              <a:rPr lang="en-US" sz="2800" dirty="0">
                <a:latin typeface="Aharoni" pitchFamily="2" charset="-79"/>
                <a:cs typeface="Aharoni" pitchFamily="2" charset="-79"/>
              </a:rPr>
              <a:t>Light Based Wi-Fi (Uses light to transmit data)</a:t>
            </a:r>
          </a:p>
          <a:p>
            <a:pPr marL="525780" lvl="0" indent="-457200">
              <a:buFont typeface="+mj-lt"/>
              <a:buAutoNum type="arabicPeriod"/>
            </a:pPr>
            <a:r>
              <a:rPr lang="en-US" sz="2800" dirty="0">
                <a:latin typeface="Aharoni" pitchFamily="2" charset="-79"/>
                <a:cs typeface="Aharoni" pitchFamily="2" charset="-79"/>
              </a:rPr>
              <a:t>Based on Visual Light Communication(VLC)</a:t>
            </a:r>
          </a:p>
          <a:p>
            <a:pPr marL="525780" lvl="0" indent="-457200">
              <a:buFont typeface="+mj-lt"/>
              <a:buAutoNum type="arabicPeriod"/>
            </a:pPr>
            <a:r>
              <a:rPr lang="en-US" sz="2800" dirty="0">
                <a:latin typeface="Aharoni" pitchFamily="2" charset="-79"/>
                <a:cs typeface="Aharoni" pitchFamily="2" charset="-79"/>
              </a:rPr>
              <a:t>High Speed Network That transport data using visible light</a:t>
            </a:r>
          </a:p>
          <a:p>
            <a:pPr marL="525780" lvl="0" indent="-457200">
              <a:buFont typeface="+mj-lt"/>
              <a:buAutoNum type="arabicPeriod"/>
            </a:pPr>
            <a:r>
              <a:rPr lang="en-US" sz="2800" dirty="0">
                <a:latin typeface="Aharoni" pitchFamily="2" charset="-79"/>
                <a:cs typeface="Aharoni" pitchFamily="2" charset="-79"/>
              </a:rPr>
              <a:t>Increases Security, Better bandwidth and efficiency</a:t>
            </a:r>
          </a:p>
        </p:txBody>
      </p:sp>
      <p:pic>
        <p:nvPicPr>
          <p:cNvPr id="8" name="Picture 7" descr="images.jpg"/>
          <p:cNvPicPr>
            <a:picLocks noChangeAspect="1"/>
          </p:cNvPicPr>
          <p:nvPr/>
        </p:nvPicPr>
        <p:blipFill>
          <a:blip r:embed="rId2"/>
          <a:stretch>
            <a:fillRect/>
          </a:stretch>
        </p:blipFill>
        <p:spPr>
          <a:xfrm>
            <a:off x="3703320" y="3810000"/>
            <a:ext cx="5525546" cy="26365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24819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645" y="534522"/>
            <a:ext cx="10131425" cy="641230"/>
          </a:xfrm>
        </p:spPr>
        <p:txBody>
          <a:bodyPr/>
          <a:lstStyle/>
          <a:p>
            <a:pPr algn="ctr"/>
            <a:r>
              <a:rPr lang="en-US" b="1" u="sng" dirty="0" smtClean="0">
                <a:latin typeface="Aharoni" pitchFamily="2" charset="-79"/>
                <a:cs typeface="Aharoni" pitchFamily="2" charset="-79"/>
              </a:rPr>
              <a:t>HISTORY OF LI-FI </a:t>
            </a:r>
            <a:endParaRPr lang="en-US" dirty="0">
              <a:latin typeface="Aharoni" pitchFamily="2" charset="-79"/>
              <a:cs typeface="Aharoni" pitchFamily="2" charset="-79"/>
            </a:endParaRPr>
          </a:p>
        </p:txBody>
      </p:sp>
      <p:sp>
        <p:nvSpPr>
          <p:cNvPr id="3" name="Content Placeholder 2"/>
          <p:cNvSpPr>
            <a:spLocks noGrp="1"/>
          </p:cNvSpPr>
          <p:nvPr>
            <p:ph idx="1"/>
          </p:nvPr>
        </p:nvSpPr>
        <p:spPr>
          <a:xfrm>
            <a:off x="1615440" y="1539814"/>
            <a:ext cx="9625630" cy="2224466"/>
          </a:xfrm>
        </p:spPr>
        <p:txBody>
          <a:bodyPr>
            <a:normAutofit fontScale="85000" lnSpcReduction="20000"/>
          </a:bodyPr>
          <a:lstStyle/>
          <a:p>
            <a:r>
              <a:rPr lang="en-US" dirty="0" smtClean="0">
                <a:latin typeface="Aharoni" pitchFamily="2" charset="-79"/>
                <a:cs typeface="Aharoni" pitchFamily="2" charset="-79"/>
              </a:rPr>
              <a:t>Introduced by professor </a:t>
            </a:r>
            <a:r>
              <a:rPr lang="en-US" dirty="0" err="1" smtClean="0">
                <a:latin typeface="Aharoni" pitchFamily="2" charset="-79"/>
                <a:cs typeface="Aharoni" pitchFamily="2" charset="-79"/>
              </a:rPr>
              <a:t>Harald</a:t>
            </a:r>
            <a:r>
              <a:rPr lang="en-US" dirty="0" smtClean="0">
                <a:latin typeface="Aharoni" pitchFamily="2" charset="-79"/>
                <a:cs typeface="Aharoni" pitchFamily="2" charset="-79"/>
              </a:rPr>
              <a:t> Haas</a:t>
            </a:r>
          </a:p>
          <a:p>
            <a:pPr lvl="2">
              <a:buFont typeface="Wingdings" pitchFamily="2" charset="2"/>
              <a:buChar char="Ø"/>
            </a:pPr>
            <a:r>
              <a:rPr lang="en-US" b="1" dirty="0" smtClean="0">
                <a:latin typeface="Aharoni" pitchFamily="2" charset="-79"/>
                <a:cs typeface="Aharoni" pitchFamily="2" charset="-79"/>
              </a:rPr>
              <a:t>Professor </a:t>
            </a:r>
            <a:r>
              <a:rPr lang="en-US" b="1" dirty="0" err="1" smtClean="0">
                <a:latin typeface="Aharoni" pitchFamily="2" charset="-79"/>
                <a:cs typeface="Aharoni" pitchFamily="2" charset="-79"/>
              </a:rPr>
              <a:t>Harald</a:t>
            </a:r>
            <a:r>
              <a:rPr lang="en-US" b="1" dirty="0" smtClean="0">
                <a:latin typeface="Aharoni" pitchFamily="2" charset="-79"/>
                <a:cs typeface="Aharoni" pitchFamily="2" charset="-79"/>
              </a:rPr>
              <a:t> Haas, of the University of Edinburgh in the UK, is widely known as the first founder of Li-</a:t>
            </a:r>
            <a:r>
              <a:rPr lang="en-US" b="1" dirty="0" err="1" smtClean="0">
                <a:latin typeface="Aharoni" pitchFamily="2" charset="-79"/>
                <a:cs typeface="Aharoni" pitchFamily="2" charset="-79"/>
              </a:rPr>
              <a:t>Fi</a:t>
            </a:r>
            <a:endParaRPr lang="en-US" b="1" dirty="0" smtClean="0">
              <a:latin typeface="Aharoni" pitchFamily="2" charset="-79"/>
              <a:cs typeface="Aharoni" pitchFamily="2" charset="-79"/>
            </a:endParaRPr>
          </a:p>
          <a:p>
            <a:r>
              <a:rPr lang="en-US" dirty="0" smtClean="0">
                <a:latin typeface="Aharoni" pitchFamily="2" charset="-79"/>
                <a:cs typeface="Aharoni" pitchFamily="2" charset="-79"/>
              </a:rPr>
              <a:t>July 2011 at TED global talk conference</a:t>
            </a:r>
          </a:p>
          <a:p>
            <a:r>
              <a:rPr lang="en-US" b="1" dirty="0" smtClean="0">
                <a:latin typeface="Aharoni" pitchFamily="2" charset="-79"/>
                <a:cs typeface="Aharoni" pitchFamily="2" charset="-79"/>
              </a:rPr>
              <a:t>Professor </a:t>
            </a:r>
            <a:r>
              <a:rPr lang="en-US" b="1" dirty="0" err="1" smtClean="0">
                <a:latin typeface="Aharoni" pitchFamily="2" charset="-79"/>
                <a:cs typeface="Aharoni" pitchFamily="2" charset="-79"/>
              </a:rPr>
              <a:t>Harald</a:t>
            </a:r>
            <a:r>
              <a:rPr lang="en-US" b="1" dirty="0" smtClean="0">
                <a:latin typeface="Aharoni" pitchFamily="2" charset="-79"/>
                <a:cs typeface="Aharoni" pitchFamily="2" charset="-79"/>
              </a:rPr>
              <a:t> Haas  named it </a:t>
            </a:r>
            <a:r>
              <a:rPr lang="en-US" b="1" dirty="0" err="1" smtClean="0">
                <a:latin typeface="Aharoni" pitchFamily="2" charset="-79"/>
                <a:cs typeface="Aharoni" pitchFamily="2" charset="-79"/>
              </a:rPr>
              <a:t>li-fi</a:t>
            </a:r>
            <a:r>
              <a:rPr lang="en-US" b="1" dirty="0" smtClean="0">
                <a:latin typeface="Aharoni" pitchFamily="2" charset="-79"/>
                <a:cs typeface="Aharoni" pitchFamily="2" charset="-79"/>
              </a:rPr>
              <a:t>. the founder of Pure Li-</a:t>
            </a:r>
            <a:r>
              <a:rPr lang="en-US" b="1" dirty="0" err="1" smtClean="0">
                <a:latin typeface="Aharoni" pitchFamily="2" charset="-79"/>
                <a:cs typeface="Aharoni" pitchFamily="2" charset="-79"/>
              </a:rPr>
              <a:t>Fi</a:t>
            </a:r>
            <a:r>
              <a:rPr lang="en-US" b="1" dirty="0" smtClean="0">
                <a:latin typeface="Aharoni" pitchFamily="2" charset="-79"/>
                <a:cs typeface="Aharoni" pitchFamily="2" charset="-79"/>
              </a:rPr>
              <a:t>.</a:t>
            </a:r>
            <a:endParaRPr lang="en-US" b="1" dirty="0">
              <a:latin typeface="Aharoni" pitchFamily="2" charset="-79"/>
              <a:cs typeface="Aharoni" pitchFamily="2" charset="-79"/>
            </a:endParaRPr>
          </a:p>
        </p:txBody>
      </p:sp>
      <p:pic>
        <p:nvPicPr>
          <p:cNvPr id="4" name="Picture 3" descr="D:\University\5th_semester\DCN th\Project\1448484185794.jpg"/>
          <p:cNvPicPr/>
          <p:nvPr/>
        </p:nvPicPr>
        <p:blipFill>
          <a:blip r:embed="rId2">
            <a:extLst>
              <a:ext uri="{28A0092B-C50C-407E-A947-70E740481C1C}">
                <a14:useLocalDpi xmlns:a14="http://schemas.microsoft.com/office/drawing/2010/main" val="0"/>
              </a:ext>
            </a:extLst>
          </a:blip>
          <a:srcRect/>
          <a:stretch>
            <a:fillRect/>
          </a:stretch>
        </p:blipFill>
        <p:spPr bwMode="auto">
          <a:xfrm>
            <a:off x="3856439" y="3992880"/>
            <a:ext cx="4677962" cy="26155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Content Placeholder 2"/>
          <p:cNvSpPr txBox="1">
            <a:spLocks/>
          </p:cNvSpPr>
          <p:nvPr/>
        </p:nvSpPr>
        <p:spPr>
          <a:xfrm>
            <a:off x="530525" y="4013533"/>
            <a:ext cx="11054750" cy="198245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lvl="0"/>
            <a:endParaRPr lang="en-US" dirty="0"/>
          </a:p>
        </p:txBody>
      </p:sp>
    </p:spTree>
    <p:extLst>
      <p:ext uri="{BB962C8B-B14F-4D97-AF65-F5344CB8AC3E}">
        <p14:creationId xmlns:p14="http://schemas.microsoft.com/office/powerpoint/2010/main" val="408868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haroni" pitchFamily="2" charset="-79"/>
                <a:cs typeface="Aharoni" pitchFamily="2" charset="-79"/>
              </a:rPr>
              <a:t>COMPONENTS OF LI-FI</a:t>
            </a:r>
            <a:endParaRPr lang="en-US" dirty="0">
              <a:latin typeface="Aharoni" pitchFamily="2" charset="-79"/>
              <a:cs typeface="Aharoni" pitchFamily="2" charset="-79"/>
            </a:endParaRPr>
          </a:p>
        </p:txBody>
      </p:sp>
      <p:sp>
        <p:nvSpPr>
          <p:cNvPr id="3" name="Content Placeholder 2"/>
          <p:cNvSpPr>
            <a:spLocks noGrp="1"/>
          </p:cNvSpPr>
          <p:nvPr>
            <p:ph idx="1"/>
          </p:nvPr>
        </p:nvSpPr>
        <p:spPr>
          <a:xfrm>
            <a:off x="1219200" y="1426464"/>
            <a:ext cx="10363200" cy="4044696"/>
          </a:xfrm>
        </p:spPr>
        <p:txBody>
          <a:bodyPr/>
          <a:lstStyle/>
          <a:p>
            <a:pPr marL="582930" lvl="0" indent="-514350">
              <a:buFont typeface="+mj-lt"/>
              <a:buAutoNum type="arabicPeriod"/>
            </a:pPr>
            <a:r>
              <a:rPr lang="en-US" dirty="0" smtClean="0">
                <a:latin typeface="Aharoni" pitchFamily="2" charset="-79"/>
                <a:cs typeface="Aharoni" pitchFamily="2" charset="-79"/>
              </a:rPr>
              <a:t>LED (light emitting diode) a semiconductor light source that emits light when current passes through it.</a:t>
            </a:r>
          </a:p>
          <a:p>
            <a:pPr marL="582930" lvl="0" indent="-514350">
              <a:buFont typeface="+mj-lt"/>
              <a:buAutoNum type="arabicPeriod"/>
            </a:pPr>
            <a:r>
              <a:rPr lang="en-US" dirty="0" smtClean="0">
                <a:latin typeface="Aharoni" pitchFamily="2" charset="-79"/>
                <a:cs typeface="Aharoni" pitchFamily="2" charset="-79"/>
              </a:rPr>
              <a:t>Photodiode used for detecting the data coming from the transmitter side thus acting as a receiver.</a:t>
            </a:r>
          </a:p>
          <a:p>
            <a:pPr marL="582930" lvl="0" indent="-514350">
              <a:buFont typeface="+mj-lt"/>
              <a:buAutoNum type="arabicPeriod"/>
            </a:pPr>
            <a:r>
              <a:rPr lang="en-US" dirty="0" smtClean="0">
                <a:latin typeface="Aharoni" pitchFamily="2" charset="-79"/>
                <a:cs typeface="Aharoni" pitchFamily="2" charset="-79"/>
              </a:rPr>
              <a:t>Communication channel used for communication in Li-</a:t>
            </a:r>
            <a:r>
              <a:rPr lang="en-US" dirty="0" err="1" smtClean="0">
                <a:latin typeface="Aharoni" pitchFamily="2" charset="-79"/>
                <a:cs typeface="Aharoni" pitchFamily="2" charset="-79"/>
              </a:rPr>
              <a:t>Fi</a:t>
            </a:r>
            <a:r>
              <a:rPr lang="en-US" dirty="0" smtClean="0">
                <a:latin typeface="Aharoni" pitchFamily="2" charset="-79"/>
                <a:cs typeface="Aharoni" pitchFamily="2" charset="-79"/>
              </a:rPr>
              <a:t> system is the free space</a:t>
            </a:r>
          </a:p>
          <a:p>
            <a:pPr marL="582930" indent="-514350">
              <a:buFont typeface="+mj-lt"/>
              <a:buAutoNum type="arabicPeriod"/>
            </a:pPr>
            <a:endParaRPr lang="en-US" dirty="0">
              <a:latin typeface="Aharoni" pitchFamily="2" charset="-79"/>
              <a:cs typeface="Aharoni" pitchFamily="2" charset="-79"/>
            </a:endParaRPr>
          </a:p>
        </p:txBody>
      </p:sp>
      <p:pic>
        <p:nvPicPr>
          <p:cNvPr id="5" name="Picture 4" descr="tools-circle-blue-icon-concept-illustration-tools-circle-blue-icon-concept-118759125.jpg"/>
          <p:cNvPicPr>
            <a:picLocks noChangeAspect="1"/>
          </p:cNvPicPr>
          <p:nvPr/>
        </p:nvPicPr>
        <p:blipFill>
          <a:blip r:embed="rId2"/>
          <a:stretch>
            <a:fillRect/>
          </a:stretch>
        </p:blipFill>
        <p:spPr>
          <a:xfrm>
            <a:off x="7741920" y="4549140"/>
            <a:ext cx="2956560" cy="18440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98618"/>
            <a:ext cx="10363200" cy="1572230"/>
          </a:xfrm>
        </p:spPr>
        <p:txBody>
          <a:bodyPr/>
          <a:lstStyle/>
          <a:p>
            <a:pPr algn="ctr"/>
            <a:r>
              <a:rPr lang="en-US" sz="5400" b="1" dirty="0" smtClean="0"/>
              <a:t>APPLICATIONS/USES OF LI-FI</a:t>
            </a:r>
            <a:endParaRPr lang="en-US" sz="5400" b="1" dirty="0"/>
          </a:p>
        </p:txBody>
      </p:sp>
      <p:pic>
        <p:nvPicPr>
          <p:cNvPr id="1026" name="Picture 2" descr="Li-Fi – Better, Faster and Greener than Wi-Fi and Fiber Comb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99" y="1825013"/>
            <a:ext cx="6251575" cy="42284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9170737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OF LI-FI</a:t>
            </a:r>
            <a:endParaRPr lang="en-US" dirty="0"/>
          </a:p>
        </p:txBody>
      </p:sp>
      <p:sp>
        <p:nvSpPr>
          <p:cNvPr id="3" name="Content Placeholder 2"/>
          <p:cNvSpPr>
            <a:spLocks noGrp="1"/>
          </p:cNvSpPr>
          <p:nvPr>
            <p:ph idx="1"/>
          </p:nvPr>
        </p:nvSpPr>
        <p:spPr>
          <a:xfrm>
            <a:off x="1219200" y="1426464"/>
            <a:ext cx="10363200" cy="4929096"/>
          </a:xfrm>
        </p:spPr>
        <p:txBody>
          <a:bodyPr>
            <a:normAutofit fontScale="92500" lnSpcReduction="10000"/>
          </a:bodyPr>
          <a:lstStyle/>
          <a:p>
            <a:pPr marL="68580" indent="0">
              <a:buNone/>
            </a:pPr>
            <a:r>
              <a:rPr lang="en-US" dirty="0" smtClean="0"/>
              <a:t>LI-Fi </a:t>
            </a:r>
            <a:r>
              <a:rPr lang="en-US" dirty="0"/>
              <a:t>applications are varied as a result of its key features, such as directional lighting, energy efficiency, intrinsic security, high data rate capability, signal blocking by walls and integrated networking </a:t>
            </a:r>
            <a:r>
              <a:rPr lang="en-US" dirty="0" smtClean="0"/>
              <a:t>capability. Each </a:t>
            </a:r>
            <a:r>
              <a:rPr lang="en-US" dirty="0"/>
              <a:t>light fixture in the application environment becomes a separate data channel. These channels can supply different data into each separate pool of light, delivered at the full rated download speed for that </a:t>
            </a:r>
            <a:r>
              <a:rPr lang="en-US" dirty="0" smtClean="0"/>
              <a:t>channel. Li-Fi </a:t>
            </a:r>
            <a:r>
              <a:rPr lang="en-US" dirty="0"/>
              <a:t>will work smoothly on internet applications and for downloading and streaming online content. These applications spot heavy demands on the downlink bandwidth, but need minimum uplink capacity. In this way, the majority of the internet traffic is off-loaded from live RF channels, thus also increase cellular and </a:t>
            </a:r>
            <a:r>
              <a:rPr lang="en-US" dirty="0" smtClean="0"/>
              <a:t>Wi-Fi capacities</a:t>
            </a:r>
            <a:r>
              <a:rPr lang="en-US" dirty="0"/>
              <a:t>. There are many applications for Li-Fi.</a:t>
            </a:r>
          </a:p>
        </p:txBody>
      </p:sp>
    </p:spTree>
    <p:extLst>
      <p:ext uri="{BB962C8B-B14F-4D97-AF65-F5344CB8AC3E}">
        <p14:creationId xmlns:p14="http://schemas.microsoft.com/office/powerpoint/2010/main" val="7172551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Template>
  <TotalTime>0</TotalTime>
  <Words>1341</Words>
  <Application>Microsoft Office PowerPoint</Application>
  <PresentationFormat>Widescreen</PresentationFormat>
  <Paragraphs>179</Paragraphs>
  <Slides>39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Aharoni</vt:lpstr>
      <vt:lpstr>Arial</vt:lpstr>
      <vt:lpstr>Calibri</vt:lpstr>
      <vt:lpstr>Consolas</vt:lpstr>
      <vt:lpstr>Corbel</vt:lpstr>
      <vt:lpstr>Wingdings</vt:lpstr>
      <vt:lpstr>Wingdings 2</vt:lpstr>
      <vt:lpstr>Wingdings 3</vt:lpstr>
      <vt:lpstr>Metro</vt:lpstr>
      <vt:lpstr>Li-Fi (Light Fidelity)</vt:lpstr>
      <vt:lpstr>PowerPoint Presentation</vt:lpstr>
      <vt:lpstr>TABLE OF CONTENTS</vt:lpstr>
      <vt:lpstr>PowerPoint Presentation</vt:lpstr>
      <vt:lpstr>INTRODUCTION</vt:lpstr>
      <vt:lpstr>HISTORY OF LI-FI </vt:lpstr>
      <vt:lpstr>COMPONENTS OF LI-FI</vt:lpstr>
      <vt:lpstr>APPLICATIONS/USES OF LI-FI</vt:lpstr>
      <vt:lpstr>APPLICATION OF LI-FI</vt:lpstr>
      <vt:lpstr>APPLICATION OF LI-FI</vt:lpstr>
      <vt:lpstr>RF SPECTRUM RELIEF </vt:lpstr>
      <vt:lpstr>SMART LIGHTING</vt:lpstr>
      <vt:lpstr>MOBILE CONNECTIVITY</vt:lpstr>
      <vt:lpstr>HAZARDOUS ENVIROMENT</vt:lpstr>
      <vt:lpstr>HOSITAL AND HEALTHCARE</vt:lpstr>
      <vt:lpstr>AVIATION</vt:lpstr>
      <vt:lpstr>UNDERWATER COMMUNICATION</vt:lpstr>
      <vt:lpstr>VEHICLES AND TRANSPORTATION</vt:lpstr>
      <vt:lpstr>LOCATION BASED SERVICES (LBS)</vt:lpstr>
      <vt:lpstr>TOYS</vt:lpstr>
      <vt:lpstr>EDUCTAION SYSTEMS</vt:lpstr>
      <vt:lpstr>TRAFFIC MANAGEMENT</vt:lpstr>
      <vt:lpstr>HOW LI-FI WORKS? </vt:lpstr>
      <vt:lpstr>LAYERED ARCHITECTURE OF LI-Fi</vt:lpstr>
      <vt:lpstr>IMPACTS OF LIFI ON SOCEITY</vt:lpstr>
      <vt:lpstr>PowerPoint Presentation</vt:lpstr>
      <vt:lpstr>FUTURE SCOPE</vt:lpstr>
      <vt:lpstr>PowerPoint Presentation</vt:lpstr>
      <vt:lpstr>MODULATION TECHNIQUES</vt:lpstr>
      <vt:lpstr>PowerPoint Presentation</vt:lpstr>
      <vt:lpstr>LI-FI Vs WI-FI</vt:lpstr>
      <vt:lpstr>COMBINATION:</vt:lpstr>
      <vt:lpstr>ADVANTGES AND DISADVANTAGES OF LI-FI:</vt:lpstr>
      <vt:lpstr>PowerPoint Presentation</vt:lpstr>
      <vt:lpstr>PROBLEM STATEMENT</vt:lpstr>
      <vt:lpstr>PowerPoint Presentation</vt:lpstr>
      <vt:lpstr>PowerPoint Presentation</vt:lpstr>
      <vt:lpstr>PowerPoint Presentation</vt:lpstr>
      <vt:lpstr>REFERNECES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2022-04-19T18:49:53Z</dcterms:created>
  <dcterms:modified xsi:type="dcterms:W3CDTF">2022-05-11T14:26:14Z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