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5"/>
  </p:notesMasterIdLst>
  <p:sldIdLst>
    <p:sldId id="256" r:id="rId2"/>
    <p:sldId id="257" r:id="rId3"/>
    <p:sldId id="259" r:id="rId4"/>
    <p:sldId id="274" r:id="rId5"/>
    <p:sldId id="258" r:id="rId6"/>
    <p:sldId id="268" r:id="rId7"/>
    <p:sldId id="286" r:id="rId8"/>
    <p:sldId id="263" r:id="rId9"/>
    <p:sldId id="265" r:id="rId10"/>
    <p:sldId id="266" r:id="rId11"/>
    <p:sldId id="260" r:id="rId12"/>
    <p:sldId id="280" r:id="rId13"/>
    <p:sldId id="28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410C0F-9DB4-4A63-AB67-05E103CE3CB8}">
  <a:tblStyle styleId="{EB410C0F-9DB4-4A63-AB67-05E103CE3CB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867324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653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lvl="0"/>
            <a:r>
              <a:rPr lang="en-US" dirty="0"/>
              <a:t>Light Following Car</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2"/>
        <p:cNvGrpSpPr/>
        <p:nvPr/>
      </p:nvGrpSpPr>
      <p:grpSpPr>
        <a:xfrm>
          <a:off x="0" y="0"/>
          <a:ext cx="0" cy="0"/>
          <a:chOff x="0" y="0"/>
          <a:chExt cx="0" cy="0"/>
        </a:xfrm>
      </p:grpSpPr>
      <p:sp>
        <p:nvSpPr>
          <p:cNvPr id="423" name="Google Shape;423;p21"/>
          <p:cNvSpPr txBox="1">
            <a:spLocks noGrp="1"/>
          </p:cNvSpPr>
          <p:nvPr>
            <p:ph type="title" idx="4294967295"/>
          </p:nvPr>
        </p:nvSpPr>
        <p:spPr>
          <a:xfrm>
            <a:off x="400050" y="1543050"/>
            <a:ext cx="2695500" cy="323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a:t>Want big impact?</a:t>
            </a:r>
            <a:endParaRPr sz="2800" b="1"/>
          </a:p>
          <a:p>
            <a:pPr marL="0" lvl="0" indent="0" algn="l" rtl="0">
              <a:spcBef>
                <a:spcPts val="0"/>
              </a:spcBef>
              <a:spcAft>
                <a:spcPts val="0"/>
              </a:spcAft>
              <a:buNone/>
            </a:pPr>
            <a:r>
              <a:rPr lang="en" sz="2800" b="1">
                <a:solidFill>
                  <a:srgbClr val="0E293C"/>
                </a:solidFill>
              </a:rPr>
              <a:t>Use big image.</a:t>
            </a:r>
            <a:endParaRPr sz="2800" b="1">
              <a:solidFill>
                <a:srgbClr val="0E293C"/>
              </a:solidFill>
            </a:endParaRPr>
          </a:p>
        </p:txBody>
      </p:sp>
      <p:sp>
        <p:nvSpPr>
          <p:cNvPr id="424" name="Google Shape;424;p2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p>
            <a:pPr marL="0" lvl="0" indent="0">
              <a:buNone/>
            </a:pPr>
            <a:r>
              <a:rPr lang="en-US" sz="4000" b="1" dirty="0"/>
              <a:t>“</a:t>
            </a:r>
            <a:r>
              <a:rPr lang="en-US" dirty="0"/>
              <a:t>There are no new ideas. There are only new ways of making them felt</a:t>
            </a:r>
            <a:r>
              <a:rPr lang="en" sz="4000" b="1" dirty="0"/>
              <a:t>”</a:t>
            </a:r>
            <a:endParaRPr sz="4000" b="1" dirty="0"/>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2" name="Google Shape;572;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dirty="0"/>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581" name="Google Shape;581;p3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lvl="0">
              <a:lnSpc>
                <a:spcPct val="115000"/>
              </a:lnSpc>
              <a:buClr>
                <a:srgbClr val="C6DAEC"/>
              </a:buClr>
            </a:pPr>
            <a:r>
              <a:rPr lang="en-US" b="1"/>
              <a:t>Muzamil </a:t>
            </a:r>
            <a:r>
              <a:rPr lang="en-US" b="1"/>
              <a:t>Khan </a:t>
            </a:r>
            <a:endParaRPr lang="en-US" b="1"/>
          </a:p>
          <a:p>
            <a:pPr lvl="0">
              <a:lnSpc>
                <a:spcPct val="115000"/>
              </a:lnSpc>
              <a:buClr>
                <a:srgbClr val="C6DAEC"/>
              </a:buClr>
            </a:pPr>
            <a:r>
              <a:rPr lang="en-US" b="1" smtClean="0"/>
              <a:t>Sameed </a:t>
            </a:r>
            <a:r>
              <a:rPr lang="en-US" b="1"/>
              <a:t>Ahmed </a:t>
            </a:r>
            <a:r>
              <a:rPr lang="en-US" b="1" smtClean="0"/>
              <a:t>Khan</a:t>
            </a:r>
          </a:p>
          <a:p>
            <a:pPr lvl="0">
              <a:lnSpc>
                <a:spcPct val="115000"/>
              </a:lnSpc>
              <a:buClr>
                <a:srgbClr val="C6DAEC"/>
              </a:buClr>
            </a:pPr>
            <a:r>
              <a:rPr lang="en-US" b="1" smtClean="0"/>
              <a:t>M.Saad </a:t>
            </a:r>
            <a:r>
              <a:rPr lang="en-US" b="1"/>
              <a:t>Haleem</a:t>
            </a:r>
          </a:p>
          <a:p>
            <a:pPr marL="457200" lvl="0" indent="-317500" algn="l" rtl="0">
              <a:lnSpc>
                <a:spcPct val="115000"/>
              </a:lnSpc>
              <a:spcBef>
                <a:spcPts val="0"/>
              </a:spcBef>
              <a:spcAft>
                <a:spcPts val="0"/>
              </a:spcAft>
              <a:buClr>
                <a:srgbClr val="C6DAEC"/>
              </a:buClr>
              <a:buSzPts val="1400"/>
              <a:buChar char="◇"/>
            </a:pPr>
            <a:endParaRPr b="1" dirty="0"/>
          </a:p>
        </p:txBody>
      </p:sp>
      <p:sp>
        <p:nvSpPr>
          <p:cNvPr id="582" name="Google Shape;582;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343" name="Google Shape;343;p12"/>
          <p:cNvSpPr txBox="1"/>
          <p:nvPr/>
        </p:nvSpPr>
        <p:spPr>
          <a:xfrm>
            <a:off x="1732700" y="1618900"/>
            <a:ext cx="6837559" cy="2726400"/>
          </a:xfrm>
          <a:prstGeom prst="rect">
            <a:avLst/>
          </a:prstGeom>
          <a:noFill/>
          <a:ln>
            <a:noFill/>
          </a:ln>
        </p:spPr>
        <p:txBody>
          <a:bodyPr spcFirstLastPara="1" wrap="square" lIns="91425" tIns="91425" rIns="91425" bIns="91425" anchor="t" anchorCtr="0">
            <a:noAutofit/>
          </a:bodyPr>
          <a:lstStyle/>
          <a:p>
            <a:pPr lvl="0" algn="ctr">
              <a:spcBef>
                <a:spcPts val="600"/>
              </a:spcBef>
              <a:buClr>
                <a:schemeClr val="dk1"/>
              </a:buClr>
              <a:buSzPts val="1100"/>
            </a:pPr>
            <a:r>
              <a:rPr lang="en-US" sz="1300" dirty="0">
                <a:solidFill>
                  <a:schemeClr val="tx2"/>
                </a:solidFill>
              </a:rPr>
              <a:t>In present time, robotics is one of the important fields in modern and technological world for the design, construction, operation and application of robot. Before 20th century this sector was not developed successfully. Today the research, design, building of new robots used in different domestic, commercial, military sectors are developing the applications of robotics day by day. A Robot, in general an electromechanical &amp; computer programming using power and control machinery device that can perform takes automatically depending on sensors. This project is designed to build obstacle avoidance at the same time light following robotic vehicle using ultrasonic sensor for its movement &amp; LDR module to decide the path to follow according to the light falls on it. An Arduino Uno R3 is used to achieve the desired operation. Ultrasonic sensor is used to detect any obstacle ahead of it and sends a command to the Arduino. LCR is used such that the amount of light falling on it, from every direction will be calculated and then it will find out the direction from which the light with maximum intensity falls on it. Then it moves in that direction only. L298N motor driver is used to increase the current by which we can drive the DC motors.</a:t>
            </a:r>
            <a:endParaRPr sz="1300" dirty="0">
              <a:solidFill>
                <a:schemeClr val="tx2"/>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lvl="0"/>
            <a:r>
              <a:rPr lang="en-US" dirty="0"/>
              <a:t>DESIGN OF THE SYSTEM:</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r>
              <a:rPr lang="en-US" dirty="0"/>
              <a:t>The entire circuit diagram has two major sections. One is Light following with the help of LDR module &amp; another is Obstacle detection with the help of Ultrasonic sensor</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29"/>
          <p:cNvSpPr txBox="1">
            <a:spLocks noGrp="1"/>
          </p:cNvSpPr>
          <p:nvPr>
            <p:ph type="body" idx="1"/>
          </p:nvPr>
        </p:nvSpPr>
        <p:spPr>
          <a:xfrm>
            <a:off x="1744291" y="2719936"/>
            <a:ext cx="2176800" cy="1191000"/>
          </a:xfrm>
          <a:prstGeom prst="rect">
            <a:avLst/>
          </a:prstGeom>
        </p:spPr>
        <p:txBody>
          <a:bodyPr spcFirstLastPara="1" wrap="square" lIns="91425" tIns="91425" rIns="91425" bIns="91425" anchor="t" anchorCtr="0">
            <a:noAutofit/>
          </a:bodyPr>
          <a:lstStyle/>
          <a:p>
            <a:pPr marL="0" indent="0">
              <a:buNone/>
            </a:pPr>
            <a:r>
              <a:rPr lang="en-US" sz="1000" b="1" dirty="0"/>
              <a:t>Motors</a:t>
            </a:r>
          </a:p>
          <a:p>
            <a:pPr marL="0" indent="0">
              <a:buNone/>
            </a:pPr>
            <a:r>
              <a:rPr lang="en-US" sz="1000" dirty="0"/>
              <a:t>It operates on command of the L293D IC. the motor will be activated on the basis of the signal. </a:t>
            </a:r>
          </a:p>
        </p:txBody>
      </p:sp>
      <p:sp>
        <p:nvSpPr>
          <p:cNvPr id="516" name="Google Shape;516;p29"/>
          <p:cNvSpPr txBox="1">
            <a:spLocks noGrp="1"/>
          </p:cNvSpPr>
          <p:nvPr>
            <p:ph type="body" idx="2"/>
          </p:nvPr>
        </p:nvSpPr>
        <p:spPr>
          <a:xfrm>
            <a:off x="1766393" y="1243524"/>
            <a:ext cx="2176800" cy="1191000"/>
          </a:xfrm>
          <a:prstGeom prst="rect">
            <a:avLst/>
          </a:prstGeom>
        </p:spPr>
        <p:txBody>
          <a:bodyPr spcFirstLastPara="1" wrap="square" lIns="91425" tIns="91425" rIns="91425" bIns="91425" anchor="t" anchorCtr="0">
            <a:noAutofit/>
          </a:bodyPr>
          <a:lstStyle/>
          <a:p>
            <a:pPr marL="0" indent="0">
              <a:buNone/>
            </a:pPr>
            <a:r>
              <a:rPr lang="en-US" sz="1000" b="1" dirty="0"/>
              <a:t>LDR</a:t>
            </a:r>
            <a:r>
              <a:rPr lang="en-US" b="1" dirty="0"/>
              <a:t> </a:t>
            </a:r>
            <a:r>
              <a:rPr lang="en-US" sz="1000" b="1" dirty="0"/>
              <a:t>Sensors</a:t>
            </a:r>
            <a:endParaRPr sz="1000" b="1" dirty="0"/>
          </a:p>
          <a:p>
            <a:pPr marL="0" indent="0" algn="just">
              <a:buNone/>
            </a:pPr>
            <a:r>
              <a:rPr lang="en-US" sz="1000" dirty="0"/>
              <a:t>LDR’s are used to detect the light falling on the robot. One terminal of the diode is to be connected to the +VCC and another terminal should be connected to the input of the L293D IC.</a:t>
            </a:r>
          </a:p>
        </p:txBody>
      </p:sp>
      <p:sp>
        <p:nvSpPr>
          <p:cNvPr id="517" name="Google Shape;517;p29"/>
          <p:cNvSpPr txBox="1">
            <a:spLocks noGrp="1"/>
          </p:cNvSpPr>
          <p:nvPr>
            <p:ph type="body" idx="3"/>
          </p:nvPr>
        </p:nvSpPr>
        <p:spPr>
          <a:xfrm>
            <a:off x="6309248" y="2629112"/>
            <a:ext cx="2176800" cy="1191000"/>
          </a:xfrm>
          <a:prstGeom prst="rect">
            <a:avLst/>
          </a:prstGeom>
        </p:spPr>
        <p:txBody>
          <a:bodyPr spcFirstLastPara="1" wrap="square" lIns="91425" tIns="91425" rIns="91425" bIns="91425" anchor="t" anchorCtr="0">
            <a:noAutofit/>
          </a:bodyPr>
          <a:lstStyle/>
          <a:p>
            <a:pPr marL="0" indent="0">
              <a:buNone/>
            </a:pPr>
            <a:r>
              <a:rPr lang="en-US" sz="1000" b="1" dirty="0"/>
              <a:t>LM 7805 IC</a:t>
            </a:r>
          </a:p>
          <a:p>
            <a:pPr marL="0" indent="0">
              <a:buNone/>
            </a:pPr>
            <a:r>
              <a:rPr lang="en-US" sz="1000" dirty="0"/>
              <a:t>One IC 7805 voltage regulator is incorporated for allowing 5v of power supply to the circuit instead of 9v.</a:t>
            </a:r>
          </a:p>
          <a:p>
            <a:pPr marL="0" lvl="0" indent="0" algn="l" rtl="0">
              <a:spcBef>
                <a:spcPts val="600"/>
              </a:spcBef>
              <a:spcAft>
                <a:spcPts val="0"/>
              </a:spcAft>
              <a:buNone/>
            </a:pPr>
            <a:endParaRPr sz="1000" dirty="0"/>
          </a:p>
        </p:txBody>
      </p:sp>
      <p:sp>
        <p:nvSpPr>
          <p:cNvPr id="518" name="Google Shape;518;p29"/>
          <p:cNvSpPr txBox="1">
            <a:spLocks noGrp="1"/>
          </p:cNvSpPr>
          <p:nvPr>
            <p:ph type="body" idx="1"/>
          </p:nvPr>
        </p:nvSpPr>
        <p:spPr>
          <a:xfrm>
            <a:off x="1766393" y="4000253"/>
            <a:ext cx="2176800" cy="1191000"/>
          </a:xfrm>
          <a:prstGeom prst="rect">
            <a:avLst/>
          </a:prstGeom>
        </p:spPr>
        <p:txBody>
          <a:bodyPr spcFirstLastPara="1" wrap="square" lIns="91425" tIns="91425" rIns="91425" bIns="91425" anchor="t" anchorCtr="0">
            <a:noAutofit/>
          </a:bodyPr>
          <a:lstStyle/>
          <a:p>
            <a:pPr marL="0" indent="0">
              <a:buNone/>
            </a:pPr>
            <a:r>
              <a:rPr lang="en-US" sz="1000" b="1" dirty="0"/>
              <a:t>7432 IC</a:t>
            </a:r>
            <a:endParaRPr sz="1000" b="1" dirty="0"/>
          </a:p>
          <a:p>
            <a:pPr marL="0" lvl="0" indent="0" algn="just">
              <a:buNone/>
            </a:pPr>
            <a:r>
              <a:rPr lang="en-US" sz="1000" dirty="0"/>
              <a:t>OR Gates IC for Combinational Logic</a:t>
            </a:r>
            <a:r>
              <a:rPr lang="en-US" dirty="0"/>
              <a:t>.</a:t>
            </a:r>
            <a:endParaRPr sz="1000" dirty="0"/>
          </a:p>
        </p:txBody>
      </p:sp>
      <p:sp>
        <p:nvSpPr>
          <p:cNvPr id="519" name="Google Shape;519;p29"/>
          <p:cNvSpPr txBox="1">
            <a:spLocks noGrp="1"/>
          </p:cNvSpPr>
          <p:nvPr>
            <p:ph type="body" idx="2"/>
          </p:nvPr>
        </p:nvSpPr>
        <p:spPr>
          <a:xfrm>
            <a:off x="3991543" y="3999256"/>
            <a:ext cx="2176800" cy="1191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dirty="0"/>
              <a:t>7408 IC</a:t>
            </a:r>
          </a:p>
          <a:p>
            <a:pPr marL="0" lvl="0" indent="0" algn="l" rtl="0">
              <a:spcBef>
                <a:spcPts val="600"/>
              </a:spcBef>
              <a:spcAft>
                <a:spcPts val="0"/>
              </a:spcAft>
              <a:buNone/>
            </a:pPr>
            <a:r>
              <a:rPr lang="en-US" sz="1000" dirty="0"/>
              <a:t>NOT Gates IC for Combinational Logic.</a:t>
            </a:r>
          </a:p>
        </p:txBody>
      </p:sp>
      <p:sp>
        <p:nvSpPr>
          <p:cNvPr id="520" name="Google Shape;520;p29"/>
          <p:cNvSpPr txBox="1">
            <a:spLocks noGrp="1"/>
          </p:cNvSpPr>
          <p:nvPr>
            <p:ph type="body" idx="3"/>
          </p:nvPr>
        </p:nvSpPr>
        <p:spPr>
          <a:xfrm>
            <a:off x="6309248" y="3952500"/>
            <a:ext cx="2176800" cy="1191000"/>
          </a:xfrm>
          <a:prstGeom prst="rect">
            <a:avLst/>
          </a:prstGeom>
        </p:spPr>
        <p:txBody>
          <a:bodyPr spcFirstLastPara="1" wrap="square" lIns="91425" tIns="91425" rIns="91425" bIns="91425" anchor="t" anchorCtr="0">
            <a:noAutofit/>
          </a:bodyPr>
          <a:lstStyle/>
          <a:p>
            <a:pPr marL="0" indent="0">
              <a:buNone/>
            </a:pPr>
            <a:r>
              <a:rPr lang="en-US" sz="1000" b="1" dirty="0"/>
              <a:t>7404 IC</a:t>
            </a:r>
          </a:p>
          <a:p>
            <a:pPr marL="0" indent="0">
              <a:buNone/>
            </a:pPr>
            <a:r>
              <a:rPr lang="en-US" sz="1000" dirty="0"/>
              <a:t>AND Gates IC for Combinational Logic.</a:t>
            </a:r>
          </a:p>
        </p:txBody>
      </p:sp>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11" name="Google Shape;514;p29"/>
          <p:cNvSpPr txBox="1">
            <a:spLocks noGrp="1"/>
          </p:cNvSpPr>
          <p:nvPr>
            <p:ph type="title"/>
          </p:nvPr>
        </p:nvSpPr>
        <p:spPr>
          <a:xfrm>
            <a:off x="1732700" y="731553"/>
            <a:ext cx="4944300" cy="645300"/>
          </a:xfrm>
          <a:prstGeom prst="rect">
            <a:avLst/>
          </a:prstGeom>
        </p:spPr>
        <p:txBody>
          <a:bodyPr spcFirstLastPara="1" wrap="square" lIns="91425" tIns="91425" rIns="91425" bIns="91425" anchor="b" anchorCtr="0">
            <a:noAutofit/>
          </a:bodyPr>
          <a:lstStyle/>
          <a:p>
            <a:pPr lvl="0"/>
            <a:r>
              <a:rPr lang="en" dirty="0"/>
              <a:t>Components List:</a:t>
            </a:r>
            <a:endParaRPr lang="en-US" dirty="0"/>
          </a:p>
        </p:txBody>
      </p:sp>
      <p:sp>
        <p:nvSpPr>
          <p:cNvPr id="15" name="Google Shape;516;p29"/>
          <p:cNvSpPr txBox="1">
            <a:spLocks/>
          </p:cNvSpPr>
          <p:nvPr/>
        </p:nvSpPr>
        <p:spPr>
          <a:xfrm>
            <a:off x="3991543" y="2678192"/>
            <a:ext cx="2176800" cy="11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None/>
            </a:pPr>
            <a:r>
              <a:rPr lang="en-US" sz="1000" b="1" dirty="0"/>
              <a:t>Battery 9V</a:t>
            </a:r>
          </a:p>
          <a:p>
            <a:pPr marL="0" indent="0">
              <a:buNone/>
            </a:pPr>
            <a:r>
              <a:rPr lang="en-US" sz="1000" dirty="0"/>
              <a:t>One 9V battery will be sufficient for powering the robot. For more usages, two pairs of 9V battery may be required because the motor will drain the battery very soon.</a:t>
            </a:r>
          </a:p>
        </p:txBody>
      </p:sp>
      <p:sp>
        <p:nvSpPr>
          <p:cNvPr id="16" name="Google Shape;516;p29"/>
          <p:cNvSpPr txBox="1">
            <a:spLocks/>
          </p:cNvSpPr>
          <p:nvPr/>
        </p:nvSpPr>
        <p:spPr>
          <a:xfrm>
            <a:off x="6309248" y="1228851"/>
            <a:ext cx="2176800" cy="11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None/>
            </a:pPr>
            <a:r>
              <a:rPr lang="en-US" sz="1000" b="1" dirty="0"/>
              <a:t>Breadboard</a:t>
            </a:r>
          </a:p>
          <a:p>
            <a:pPr marL="0" indent="0">
              <a:buNone/>
            </a:pPr>
            <a:r>
              <a:rPr lang="en-US" sz="1000" dirty="0"/>
              <a:t>One breadboard is used for designing the circuit. The electronic components are connected by inserting it in the holes of the breadboard (or) use a PCB to solder the components.</a:t>
            </a:r>
          </a:p>
        </p:txBody>
      </p:sp>
      <p:sp>
        <p:nvSpPr>
          <p:cNvPr id="17" name="Google Shape;516;p29"/>
          <p:cNvSpPr txBox="1">
            <a:spLocks/>
          </p:cNvSpPr>
          <p:nvPr/>
        </p:nvSpPr>
        <p:spPr>
          <a:xfrm>
            <a:off x="4038178" y="1243524"/>
            <a:ext cx="2176800" cy="11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None/>
            </a:pPr>
            <a:r>
              <a:rPr lang="en-US" sz="1000" b="1" dirty="0"/>
              <a:t>L239D Motor Driver IC</a:t>
            </a:r>
          </a:p>
          <a:p>
            <a:pPr marL="0" indent="0" algn="just">
              <a:buNone/>
            </a:pPr>
            <a:r>
              <a:rPr lang="en-US" sz="1000" dirty="0"/>
              <a:t>The L293D is an 16pin IC which is mainly used to drive the motor. Here the motor will run only when the pin2 of L293D IC is 1. The IC is mainly used to drive the motors for robot movement.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3201336" y="592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b="1" dirty="0"/>
              <a:t>Working</a:t>
            </a:r>
            <a:endParaRPr sz="3200" b="1" dirty="0"/>
          </a:p>
        </p:txBody>
      </p:sp>
      <p:sp>
        <p:nvSpPr>
          <p:cNvPr id="352" name="Google Shape;352;p13"/>
          <p:cNvSpPr txBox="1">
            <a:spLocks noGrp="1"/>
          </p:cNvSpPr>
          <p:nvPr>
            <p:ph type="body" idx="4294967295"/>
          </p:nvPr>
        </p:nvSpPr>
        <p:spPr>
          <a:xfrm>
            <a:off x="3089245" y="1752550"/>
            <a:ext cx="4562100" cy="2461500"/>
          </a:xfrm>
          <a:prstGeom prst="rect">
            <a:avLst/>
          </a:prstGeom>
        </p:spPr>
        <p:txBody>
          <a:bodyPr spcFirstLastPara="1" wrap="square" lIns="91425" tIns="91425" rIns="91425" bIns="91425" anchor="t" anchorCtr="0">
            <a:noAutofit/>
          </a:bodyPr>
          <a:lstStyle/>
          <a:p>
            <a:pPr algn="just"/>
            <a:r>
              <a:rPr lang="en-US" dirty="0">
                <a:solidFill>
                  <a:schemeClr val="tx2"/>
                </a:solidFill>
              </a:rPr>
              <a:t>First, we take the LDR’s and check them for their working condition. We are using a battery of 9v hence we need to use a LM7805 IC (5v regulator IC). And we used a switch in order to switch ON and OFF the system. Connect the wheels for motor movements , two wheels at back side and castor wheel at the front side for easy rotation of the robot. Now connect the one terminal of the LDR to the +VCC. And another terminal to the L293D IC. This L293d IC is capable of driving two motor at a time (clock and anti-clock wise). Then connected the L293D IC to the wheels as well to the LDR’s. Switch ON for the operation of the robot.</a:t>
            </a:r>
          </a:p>
        </p:txBody>
      </p:sp>
      <p:pic>
        <p:nvPicPr>
          <p:cNvPr id="353" name="Google Shape;353;p13"/>
          <p:cNvPicPr preferRelativeResize="0"/>
          <p:nvPr/>
        </p:nvPicPr>
        <p:blipFill>
          <a:blip r:embed="rId3">
            <a:extLst>
              <a:ext uri="{28A0092B-C50C-407E-A947-70E740481C1C}">
                <a14:useLocalDpi xmlns:a14="http://schemas.microsoft.com/office/drawing/2010/main" val="0"/>
              </a:ext>
            </a:extLst>
          </a:blip>
          <a:stretch>
            <a:fillRect/>
          </a:stretch>
        </p:blipFill>
        <p:spPr>
          <a:xfrm>
            <a:off x="951000" y="818069"/>
            <a:ext cx="1883100" cy="1413412"/>
          </a:xfrm>
          <a:prstGeom prst="hexagon">
            <a:avLst>
              <a:gd name="adj" fmla="val 28393"/>
              <a:gd name="vf" fmla="val 115470"/>
            </a:avLst>
          </a:prstGeom>
          <a:noFill/>
          <a:ln>
            <a:noFill/>
          </a:ln>
        </p:spPr>
      </p:pic>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2202600" y="328141"/>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Truth Table</a:t>
            </a:r>
            <a:endParaRPr dirty="0"/>
          </a:p>
        </p:txBody>
      </p:sp>
      <p:graphicFrame>
        <p:nvGraphicFramePr>
          <p:cNvPr id="439" name="Google Shape;439;p23"/>
          <p:cNvGraphicFramePr/>
          <p:nvPr>
            <p:extLst>
              <p:ext uri="{D42A27DB-BD31-4B8C-83A1-F6EECF244321}">
                <p14:modId xmlns:p14="http://schemas.microsoft.com/office/powerpoint/2010/main" val="219617187"/>
              </p:ext>
            </p:extLst>
          </p:nvPr>
        </p:nvGraphicFramePr>
        <p:xfrm>
          <a:off x="2146729" y="1143850"/>
          <a:ext cx="4424402" cy="3855630"/>
        </p:xfrm>
        <a:graphic>
          <a:graphicData uri="http://schemas.openxmlformats.org/drawingml/2006/table">
            <a:tbl>
              <a:tblPr>
                <a:noFill/>
                <a:tableStyleId>{EB410C0F-9DB4-4A63-AB67-05E103CE3CB8}</a:tableStyleId>
              </a:tblPr>
              <a:tblGrid>
                <a:gridCol w="884881">
                  <a:extLst>
                    <a:ext uri="{9D8B030D-6E8A-4147-A177-3AD203B41FA5}">
                      <a16:colId xmlns:a16="http://schemas.microsoft.com/office/drawing/2014/main" val="20000"/>
                    </a:ext>
                  </a:extLst>
                </a:gridCol>
                <a:gridCol w="893494">
                  <a:extLst>
                    <a:ext uri="{9D8B030D-6E8A-4147-A177-3AD203B41FA5}">
                      <a16:colId xmlns:a16="http://schemas.microsoft.com/office/drawing/2014/main" val="20001"/>
                    </a:ext>
                  </a:extLst>
                </a:gridCol>
                <a:gridCol w="876265">
                  <a:extLst>
                    <a:ext uri="{9D8B030D-6E8A-4147-A177-3AD203B41FA5}">
                      <a16:colId xmlns:a16="http://schemas.microsoft.com/office/drawing/2014/main" val="20002"/>
                    </a:ext>
                  </a:extLst>
                </a:gridCol>
                <a:gridCol w="884881">
                  <a:extLst>
                    <a:ext uri="{9D8B030D-6E8A-4147-A177-3AD203B41FA5}">
                      <a16:colId xmlns:a16="http://schemas.microsoft.com/office/drawing/2014/main" val="20003"/>
                    </a:ext>
                  </a:extLst>
                </a:gridCol>
                <a:gridCol w="884881">
                  <a:extLst>
                    <a:ext uri="{9D8B030D-6E8A-4147-A177-3AD203B41FA5}">
                      <a16:colId xmlns:a16="http://schemas.microsoft.com/office/drawing/2014/main" val="3758673100"/>
                    </a:ext>
                  </a:extLst>
                </a:gridCol>
              </a:tblGrid>
              <a:tr h="525849">
                <a:tc>
                  <a:txBody>
                    <a:bodyPr/>
                    <a:lstStyle/>
                    <a:p>
                      <a:pPr marL="0" lvl="0" indent="0" algn="ctr" rtl="0">
                        <a:spcBef>
                          <a:spcPts val="0"/>
                        </a:spcBef>
                        <a:spcAft>
                          <a:spcPts val="0"/>
                        </a:spcAft>
                        <a:buNone/>
                      </a:pPr>
                      <a:r>
                        <a:rPr lang="en-US" sz="1800" b="0" dirty="0">
                          <a:solidFill>
                            <a:srgbClr val="C6DAEC"/>
                          </a:solidFill>
                          <a:latin typeface="Muli"/>
                          <a:ea typeface="Muli"/>
                          <a:cs typeface="Muli"/>
                          <a:sym typeface="Muli"/>
                        </a:rPr>
                        <a:t>S1</a:t>
                      </a:r>
                      <a:endParaRPr sz="1800" b="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C6DAEC"/>
                          </a:solidFill>
                          <a:latin typeface="Muli"/>
                          <a:ea typeface="Muli"/>
                          <a:cs typeface="Muli"/>
                          <a:sym typeface="Muli"/>
                        </a:rPr>
                        <a:t>S2</a:t>
                      </a:r>
                      <a:endParaRPr sz="18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C6DAEC"/>
                          </a:solidFill>
                          <a:latin typeface="Muli"/>
                          <a:ea typeface="Muli"/>
                          <a:cs typeface="Muli"/>
                          <a:sym typeface="Muli"/>
                        </a:rPr>
                        <a:t>S3</a:t>
                      </a:r>
                      <a:endParaRPr sz="18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C6DAEC"/>
                          </a:solidFill>
                          <a:latin typeface="Muli"/>
                          <a:ea typeface="Muli"/>
                          <a:cs typeface="Muli"/>
                          <a:sym typeface="Muli"/>
                        </a:rPr>
                        <a:t>Motor Left</a:t>
                      </a:r>
                      <a:endParaRPr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solidFill>
                        <a:srgbClr val="19BBD5">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C6DAEC"/>
                          </a:solidFill>
                          <a:latin typeface="Muli"/>
                          <a:ea typeface="Muli"/>
                          <a:cs typeface="Muli"/>
                          <a:sym typeface="Muli"/>
                        </a:rPr>
                        <a:t>Motor Right</a:t>
                      </a: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tcPr>
                </a:tc>
                <a:extLst>
                  <a:ext uri="{0D108BD9-81ED-4DB2-BD59-A6C34878D82A}">
                    <a16:rowId xmlns:a16="http://schemas.microsoft.com/office/drawing/2014/main" val="10000"/>
                  </a:ext>
                </a:extLst>
              </a:tr>
              <a:tr h="3837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dirty="0">
                          <a:solidFill>
                            <a:srgbClr val="FFFFFF"/>
                          </a:solidFill>
                          <a:latin typeface="Muli"/>
                          <a:ea typeface="Muli"/>
                          <a:cs typeface="Muli"/>
                          <a:sym typeface="Muli"/>
                        </a:rPr>
                        <a:t>0</a:t>
                      </a: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1"/>
                  </a:ext>
                </a:extLst>
              </a:tr>
              <a:tr h="383725">
                <a:tc>
                  <a:txBody>
                    <a:bodyPr/>
                    <a:lstStyle/>
                    <a:p>
                      <a:pPr marL="0" lvl="0" indent="0" algn="ctr" rtl="0">
                        <a:spcBef>
                          <a:spcPts val="0"/>
                        </a:spcBef>
                        <a:spcAft>
                          <a:spcPts val="0"/>
                        </a:spcAft>
                        <a:buNone/>
                      </a:pPr>
                      <a:r>
                        <a:rPr lang="en-US" sz="1800" dirty="0">
                          <a:solidFill>
                            <a:schemeClr val="bg1"/>
                          </a:solidFill>
                          <a:latin typeface="Muli"/>
                          <a:ea typeface="Muli"/>
                          <a:cs typeface="Muli"/>
                          <a:sym typeface="Muli"/>
                        </a:rPr>
                        <a:t>0</a:t>
                      </a:r>
                      <a:endParaRPr sz="1800" dirty="0">
                        <a:solidFill>
                          <a:schemeClr val="bg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extLst>
                  <a:ext uri="{0D108BD9-81ED-4DB2-BD59-A6C34878D82A}">
                    <a16:rowId xmlns:a16="http://schemas.microsoft.com/office/drawing/2014/main" val="10002"/>
                  </a:ext>
                </a:extLst>
              </a:tr>
              <a:tr h="383725">
                <a:tc>
                  <a:txBody>
                    <a:bodyPr/>
                    <a:lstStyle/>
                    <a:p>
                      <a:pPr marL="0" lvl="0" indent="0" algn="ctr" rtl="0">
                        <a:spcBef>
                          <a:spcPts val="0"/>
                        </a:spcBef>
                        <a:spcAft>
                          <a:spcPts val="0"/>
                        </a:spcAft>
                        <a:buNone/>
                      </a:pPr>
                      <a:r>
                        <a:rPr lang="en" sz="1800" dirty="0">
                          <a:solidFill>
                            <a:srgbClr val="C6DAEC"/>
                          </a:solidFill>
                          <a:latin typeface="Muli"/>
                          <a:ea typeface="Muli"/>
                          <a:cs typeface="Muli"/>
                          <a:sym typeface="Muli"/>
                        </a:rPr>
                        <a:t>0</a:t>
                      </a:r>
                      <a:endParaRPr sz="1800" dirty="0">
                        <a:solidFill>
                          <a:srgbClr val="C6DAEC"/>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0003"/>
                  </a:ext>
                </a:extLst>
              </a:tr>
              <a:tr h="383725">
                <a:tc>
                  <a:txBody>
                    <a:bodyPr/>
                    <a:lstStyle/>
                    <a:p>
                      <a:pPr marL="0" lvl="0" indent="0" algn="ctr" rtl="0">
                        <a:spcBef>
                          <a:spcPts val="0"/>
                        </a:spcBef>
                        <a:spcAft>
                          <a:spcPts val="0"/>
                        </a:spcAft>
                        <a:buNone/>
                      </a:pPr>
                      <a:r>
                        <a:rPr lang="en-US" sz="1800" dirty="0">
                          <a:solidFill>
                            <a:schemeClr val="bg1"/>
                          </a:solidFill>
                          <a:latin typeface="Muli"/>
                          <a:ea typeface="Muli"/>
                          <a:cs typeface="Muli"/>
                          <a:sym typeface="Muli"/>
                        </a:rPr>
                        <a:t>0</a:t>
                      </a:r>
                      <a:endParaRPr sz="1800" dirty="0">
                        <a:solidFill>
                          <a:schemeClr val="bg1"/>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extLst>
                  <a:ext uri="{0D108BD9-81ED-4DB2-BD59-A6C34878D82A}">
                    <a16:rowId xmlns:a16="http://schemas.microsoft.com/office/drawing/2014/main" val="523168051"/>
                  </a:ext>
                </a:extLst>
              </a:tr>
              <a:tr h="383725">
                <a:tc>
                  <a:txBody>
                    <a:bodyPr/>
                    <a:lstStyle/>
                    <a:p>
                      <a:pPr marL="0" lvl="0" indent="0" algn="ctr" rtl="0">
                        <a:spcBef>
                          <a:spcPts val="0"/>
                        </a:spcBef>
                        <a:spcAft>
                          <a:spcPts val="0"/>
                        </a:spcAft>
                        <a:buNone/>
                      </a:pPr>
                      <a:r>
                        <a:rPr lang="en-US" sz="1800" dirty="0">
                          <a:solidFill>
                            <a:schemeClr val="bg2">
                              <a:lumMod val="20000"/>
                              <a:lumOff val="80000"/>
                            </a:schemeClr>
                          </a:solidFill>
                          <a:latin typeface="Muli"/>
                          <a:ea typeface="Muli"/>
                          <a:cs typeface="Muli"/>
                          <a:sym typeface="Muli"/>
                        </a:rPr>
                        <a:t>1</a:t>
                      </a:r>
                      <a:endParaRPr sz="1800" dirty="0">
                        <a:solidFill>
                          <a:schemeClr val="bg2">
                            <a:lumMod val="20000"/>
                            <a:lumOff val="80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2997732731"/>
                  </a:ext>
                </a:extLst>
              </a:tr>
              <a:tr h="383725">
                <a:tc>
                  <a:txBody>
                    <a:bodyPr/>
                    <a:lstStyle/>
                    <a:p>
                      <a:pPr marL="0" lvl="0" indent="0" algn="ctr" rtl="0">
                        <a:spcBef>
                          <a:spcPts val="0"/>
                        </a:spcBef>
                        <a:spcAft>
                          <a:spcPts val="0"/>
                        </a:spcAft>
                        <a:buNone/>
                      </a:pPr>
                      <a:r>
                        <a:rPr lang="en-US" sz="1800" dirty="0">
                          <a:solidFill>
                            <a:schemeClr val="bg2">
                              <a:lumMod val="20000"/>
                              <a:lumOff val="80000"/>
                            </a:schemeClr>
                          </a:solidFill>
                          <a:latin typeface="Muli"/>
                          <a:ea typeface="Muli"/>
                          <a:cs typeface="Muli"/>
                          <a:sym typeface="Muli"/>
                        </a:rPr>
                        <a:t>1</a:t>
                      </a:r>
                      <a:endParaRPr sz="1800" dirty="0">
                        <a:solidFill>
                          <a:schemeClr val="bg2">
                            <a:lumMod val="20000"/>
                            <a:lumOff val="80000"/>
                          </a:schemeClr>
                        </a:solidFill>
                        <a:latin typeface="Muli"/>
                        <a:ea typeface="Muli"/>
                        <a:cs typeface="Muli"/>
                        <a:sym typeface="Muli"/>
                      </a:endParaRP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X</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X</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extLst>
                  <a:ext uri="{0D108BD9-81ED-4DB2-BD59-A6C34878D82A}">
                    <a16:rowId xmlns:a16="http://schemas.microsoft.com/office/drawing/2014/main" val="4134579340"/>
                  </a:ext>
                </a:extLst>
              </a:tr>
              <a:tr h="3837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bg2">
                              <a:lumMod val="20000"/>
                              <a:lumOff val="80000"/>
                            </a:schemeClr>
                          </a:solidFill>
                          <a:latin typeface="Muli"/>
                          <a:ea typeface="Muli"/>
                          <a:cs typeface="Muli"/>
                          <a:sym typeface="Muli"/>
                        </a:rPr>
                        <a:t>1</a:t>
                      </a: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0</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lgn="ctr">
                      <a:solidFill>
                        <a:srgbClr val="19BBD5">
                          <a:alpha val="0"/>
                        </a:srgbClr>
                      </a:solidFill>
                      <a:prstDash val="solid"/>
                      <a:round/>
                      <a:headEnd type="none" w="sm" len="sm"/>
                      <a:tailEnd type="none" w="sm" len="sm"/>
                    </a:lnB>
                    <a:solidFill>
                      <a:srgbClr val="184769"/>
                    </a:solidFill>
                  </a:tcPr>
                </a:tc>
                <a:extLst>
                  <a:ext uri="{0D108BD9-81ED-4DB2-BD59-A6C34878D82A}">
                    <a16:rowId xmlns:a16="http://schemas.microsoft.com/office/drawing/2014/main" val="1279282201"/>
                  </a:ext>
                </a:extLst>
              </a:tr>
              <a:tr h="3837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bg2">
                              <a:lumMod val="20000"/>
                              <a:lumOff val="80000"/>
                            </a:schemeClr>
                          </a:solidFill>
                          <a:latin typeface="Muli"/>
                          <a:ea typeface="Muli"/>
                          <a:cs typeface="Muli"/>
                          <a:sym typeface="Muli"/>
                        </a:rPr>
                        <a:t>1</a:t>
                      </a:r>
                    </a:p>
                  </a:txBody>
                  <a:tcPr marL="91425" marR="91425" marT="68575" marB="68575" anchor="ctr">
                    <a:lnL w="19050" cap="flat" cmpd="sng">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tc>
                  <a:txBody>
                    <a:bodyPr/>
                    <a:lstStyle/>
                    <a:p>
                      <a:pPr marL="0" lvl="0" indent="0" algn="ctr" rtl="0">
                        <a:spcBef>
                          <a:spcPts val="0"/>
                        </a:spcBef>
                        <a:spcAft>
                          <a:spcPts val="0"/>
                        </a:spcAft>
                        <a:buNone/>
                      </a:pPr>
                      <a:r>
                        <a:rPr lang="en-US" sz="1800" dirty="0">
                          <a:solidFill>
                            <a:srgbClr val="FFFFFF"/>
                          </a:solidFill>
                          <a:latin typeface="Muli"/>
                          <a:ea typeface="Muli"/>
                          <a:cs typeface="Muli"/>
                          <a:sym typeface="Muli"/>
                        </a:rPr>
                        <a:t>1</a:t>
                      </a:r>
                      <a:endParaRPr sz="1800" dirty="0">
                        <a:solidFill>
                          <a:srgbClr val="FFFFFF"/>
                        </a:solidFill>
                        <a:latin typeface="Muli"/>
                        <a:ea typeface="Muli"/>
                        <a:cs typeface="Muli"/>
                        <a:sym typeface="Muli"/>
                      </a:endParaRPr>
                    </a:p>
                  </a:txBody>
                  <a:tcPr marL="91425" marR="91425" marT="68575" marB="68575" anchor="ctr">
                    <a:lnL w="19050" cap="flat" cmpd="sng" algn="ctr">
                      <a:solidFill>
                        <a:srgbClr val="19BBD5"/>
                      </a:solidFill>
                      <a:prstDash val="solid"/>
                      <a:round/>
                      <a:headEnd type="none" w="sm" len="sm"/>
                      <a:tailEnd type="none" w="sm" len="sm"/>
                    </a:lnL>
                    <a:lnR w="19050" cap="flat" cmpd="sng" algn="ctr">
                      <a:solidFill>
                        <a:srgbClr val="19BBD5"/>
                      </a:solidFill>
                      <a:prstDash val="solid"/>
                      <a:round/>
                      <a:headEnd type="none" w="sm" len="sm"/>
                      <a:tailEnd type="none" w="sm" len="sm"/>
                    </a:lnR>
                    <a:lnT w="19050" cap="flat" cmpd="sng" algn="ctr">
                      <a:solidFill>
                        <a:srgbClr val="19BBD5">
                          <a:alpha val="0"/>
                        </a:srgbClr>
                      </a:solidFill>
                      <a:prstDash val="solid"/>
                      <a:round/>
                      <a:headEnd type="none" w="sm" len="sm"/>
                      <a:tailEnd type="none" w="sm" len="sm"/>
                    </a:lnT>
                    <a:lnB w="19050" cap="flat" cmpd="sng">
                      <a:solidFill>
                        <a:srgbClr val="19BBD5"/>
                      </a:solidFill>
                      <a:prstDash val="solid"/>
                      <a:round/>
                      <a:headEnd type="none" w="sm" len="sm"/>
                      <a:tailEnd type="none" w="sm" len="sm"/>
                    </a:lnB>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2700000" scaled="1"/>
                      <a:tileRect/>
                    </a:gradFill>
                  </a:tcPr>
                </a:tc>
                <a:extLst>
                  <a:ext uri="{0D108BD9-81ED-4DB2-BD59-A6C34878D82A}">
                    <a16:rowId xmlns:a16="http://schemas.microsoft.com/office/drawing/2014/main" val="2863796071"/>
                  </a:ext>
                </a:extLst>
              </a:tr>
            </a:tbl>
          </a:graphicData>
        </a:graphic>
      </p:graphicFrame>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6"/>
          <p:cNvSpPr txBox="1">
            <a:spLocks noGrp="1"/>
          </p:cNvSpPr>
          <p:nvPr>
            <p:ph type="title"/>
          </p:nvPr>
        </p:nvSpPr>
        <p:spPr>
          <a:xfrm>
            <a:off x="1732700" y="117082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Equation:</a:t>
            </a:r>
            <a:endParaRPr sz="3600" dirty="0"/>
          </a:p>
        </p:txBody>
      </p:sp>
      <p:sp>
        <p:nvSpPr>
          <p:cNvPr id="581" name="Google Shape;581;p36"/>
          <p:cNvSpPr txBox="1">
            <a:spLocks noGrp="1"/>
          </p:cNvSpPr>
          <p:nvPr>
            <p:ph type="body" idx="1"/>
          </p:nvPr>
        </p:nvSpPr>
        <p:spPr>
          <a:xfrm>
            <a:off x="1732700" y="2039972"/>
            <a:ext cx="4944300" cy="1659900"/>
          </a:xfrm>
          <a:prstGeom prst="rect">
            <a:avLst/>
          </a:prstGeom>
        </p:spPr>
        <p:txBody>
          <a:bodyPr spcFirstLastPara="1" wrap="square" lIns="91425" tIns="91425" rIns="91425" bIns="91425" anchor="t" anchorCtr="0">
            <a:noAutofit/>
          </a:bodyPr>
          <a:lstStyle/>
          <a:p>
            <a:r>
              <a:rPr lang="en-US" dirty="0"/>
              <a:t>The equation for Motor left obtained by K-Map SOP form is:</a:t>
            </a:r>
          </a:p>
          <a:p>
            <a:r>
              <a:rPr lang="en-US" dirty="0"/>
              <a:t>ML = S3 + S1</a:t>
            </a:r>
            <a:r>
              <a:rPr lang="en-US" b="1" dirty="0"/>
              <a:t>°</a:t>
            </a:r>
            <a:r>
              <a:rPr lang="en-US" dirty="0"/>
              <a:t> . S2</a:t>
            </a:r>
          </a:p>
          <a:p>
            <a:r>
              <a:rPr lang="en-US" dirty="0"/>
              <a:t>The equation for Motor Right obtained by K-Map SOP form is:</a:t>
            </a:r>
          </a:p>
          <a:p>
            <a:r>
              <a:rPr lang="en-US" dirty="0"/>
              <a:t>MR = S1 + S2 . S3</a:t>
            </a:r>
            <a:r>
              <a:rPr lang="en-US" b="1" dirty="0"/>
              <a:t>°</a:t>
            </a:r>
            <a:endParaRPr lang="en-US" dirty="0"/>
          </a:p>
          <a:p>
            <a:pPr marL="139700" indent="0">
              <a:buNone/>
            </a:pPr>
            <a:endParaRPr lang="en-US" dirty="0"/>
          </a:p>
        </p:txBody>
      </p:sp>
      <p:sp>
        <p:nvSpPr>
          <p:cNvPr id="582" name="Google Shape;582;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811923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1762117" y="1239900"/>
            <a:ext cx="2667300" cy="2663700"/>
          </a:xfrm>
          <a:prstGeom prst="rect">
            <a:avLst/>
          </a:prstGeom>
        </p:spPr>
        <p:txBody>
          <a:bodyPr spcFirstLastPara="1" wrap="square" lIns="91425" tIns="91425" rIns="91425" bIns="91425" anchor="t" anchorCtr="0">
            <a:noAutofit/>
          </a:bodyPr>
          <a:lstStyle/>
          <a:p>
            <a:pPr marL="0" lvl="0" indent="0">
              <a:buNone/>
            </a:pPr>
            <a:r>
              <a:rPr lang="en-US" dirty="0"/>
              <a:t>“Future lighting technologies will offer even higher resolutions. Therefore, they will allow an even more detailed controlling of the light for better road illumination for the driver as well as glare incidents which are further minimized.”</a:t>
            </a:r>
            <a:endParaRPr dirty="0"/>
          </a:p>
        </p:txBody>
      </p:sp>
      <p:sp>
        <p:nvSpPr>
          <p:cNvPr id="399" name="Google Shape;399;p18"/>
          <p:cNvSpPr txBox="1">
            <a:spLocks noGrp="1"/>
          </p:cNvSpPr>
          <p:nvPr>
            <p:ph type="title"/>
          </p:nvPr>
        </p:nvSpPr>
        <p:spPr>
          <a:xfrm>
            <a:off x="1762117" y="711133"/>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Uses of Future:</a:t>
            </a:r>
            <a:endParaRPr dirty="0"/>
          </a:p>
        </p:txBody>
      </p:sp>
      <p:sp>
        <p:nvSpPr>
          <p:cNvPr id="400" name="Google Shape;400;p18"/>
          <p:cNvSpPr txBox="1">
            <a:spLocks noGrp="1"/>
          </p:cNvSpPr>
          <p:nvPr>
            <p:ph type="body" idx="2"/>
          </p:nvPr>
        </p:nvSpPr>
        <p:spPr>
          <a:xfrm>
            <a:off x="4572000" y="1123368"/>
            <a:ext cx="2667300" cy="2663700"/>
          </a:xfrm>
          <a:prstGeom prst="rect">
            <a:avLst/>
          </a:prstGeom>
        </p:spPr>
        <p:txBody>
          <a:bodyPr spcFirstLastPara="1" wrap="square" lIns="91425" tIns="91425" rIns="91425" bIns="91425" anchor="t" anchorCtr="0">
            <a:noAutofit/>
          </a:bodyPr>
          <a:lstStyle/>
          <a:p>
            <a:pPr marL="0" lvl="0" indent="0">
              <a:buNone/>
            </a:pPr>
            <a:r>
              <a:rPr lang="en-US" dirty="0"/>
              <a:t>The use of LEDs has revolutionized lighting tech for cars. Light Emitting Diodes, to give them their proper name, are tiny semi-conductors that generate bright light when you pass an electric current through them. They’re perfect for use in vehicles, simply because they don’t heat up much, they’re small and light, and they’re far more reliable and long-lived than conventional bulbs. Indeed, they’re so efficient that they actually help you pay less motor tax every year.</a:t>
            </a:r>
            <a:endParaRPr dirty="0"/>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5" y="2583325"/>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A picture is worth a thousand words</a:t>
            </a:r>
            <a:endParaRPr sz="3000"/>
          </a:p>
        </p:txBody>
      </p:sp>
      <p:sp>
        <p:nvSpPr>
          <p:cNvPr id="416" name="Google Shape;416;p20"/>
          <p:cNvSpPr txBox="1">
            <a:spLocks noGrp="1"/>
          </p:cNvSpPr>
          <p:nvPr>
            <p:ph type="body" idx="4294967295"/>
          </p:nvPr>
        </p:nvSpPr>
        <p:spPr>
          <a:xfrm>
            <a:off x="3933825" y="3248025"/>
            <a:ext cx="3753000" cy="1219200"/>
          </a:xfrm>
          <a:prstGeom prst="rect">
            <a:avLst/>
          </a:prstGeom>
        </p:spPr>
        <p:txBody>
          <a:bodyPr spcFirstLastPara="1" wrap="square" lIns="91425" tIns="91425" rIns="91425" bIns="91425" anchor="t" anchorCtr="0">
            <a:noAutofit/>
          </a:bodyPr>
          <a:lstStyle/>
          <a:p>
            <a:pPr marL="0" lvl="0" indent="0">
              <a:buNone/>
            </a:pPr>
            <a:r>
              <a:rPr lang="en-US" dirty="0"/>
              <a:t>You got to be able to reinvent yourself and come up with new ideas because everybody is going to try to copy, which is what you want. You want people to start saying what you say.</a:t>
            </a:r>
            <a:endParaRPr dirty="0"/>
          </a:p>
        </p:txBody>
      </p:sp>
      <p:pic>
        <p:nvPicPr>
          <p:cNvPr id="417" name="Google Shape;417;p20"/>
          <p:cNvPicPr preferRelativeResize="0"/>
          <p:nvPr/>
        </p:nvPicPr>
        <p:blipFill>
          <a:blip r:embed="rId3"/>
          <a:srcRect/>
          <a:stretch/>
        </p:blipFill>
        <p:spPr>
          <a:xfrm>
            <a:off x="-438150" y="1792819"/>
            <a:ext cx="4152900" cy="2339661"/>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950</Words>
  <Application>Microsoft Office PowerPoint</Application>
  <PresentationFormat>On-screen Show (16:9)</PresentationFormat>
  <Paragraphs>102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Muli</vt:lpstr>
      <vt:lpstr>Nixie One</vt:lpstr>
      <vt:lpstr>Imogen template</vt:lpstr>
      <vt:lpstr>Light Following Car</vt:lpstr>
      <vt:lpstr>Introduction</vt:lpstr>
      <vt:lpstr>DESIGN OF THE SYSTEM:</vt:lpstr>
      <vt:lpstr>Components List:</vt:lpstr>
      <vt:lpstr>Working</vt:lpstr>
      <vt:lpstr>Truth Table</vt:lpstr>
      <vt:lpstr>Equation:</vt:lpstr>
      <vt:lpstr>Uses of Future:</vt:lpstr>
      <vt:lpstr>A picture is worth a thousand words</vt:lpstr>
      <vt:lpstr>Want big impact? Use big image.</vt:lpstr>
      <vt:lpstr>PowerPoint Presentation</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Following Car</dc:title>
  <cp:lastModifiedBy>Moorche</cp:lastModifiedBy>
  <cp:revision>23</cp:revision>
  <dcterms:modified xsi:type="dcterms:W3CDTF">2022-09-16T14:25:56Z</dcterms:modified>
</cp:coreProperties>
</file>