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1" r:id="rId6"/>
    <p:sldId id="263" r:id="rId7"/>
    <p:sldId id="264" r:id="rId8"/>
    <p:sldId id="265" r:id="rId9"/>
    <p:sldId id="281" r:id="rId10"/>
    <p:sldId id="282" r:id="rId11"/>
    <p:sldId id="283" r:id="rId12"/>
    <p:sldId id="284" r:id="rId13"/>
    <p:sldId id="289" r:id="rId14"/>
    <p:sldId id="290" r:id="rId15"/>
    <p:sldId id="291" r:id="rId16"/>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564" autoAdjust="0"/>
    <p:restoredTop sz="94660"/>
  </p:normalViewPr>
  <p:slideViewPr>
    <p:cSldViewPr>
      <p:cViewPr varScale="1">
        <p:scale>
          <a:sx n="70" d="100"/>
          <a:sy n="70" d="100"/>
        </p:scale>
        <p:origin x="762"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6857999"/>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ctrTitle"/>
          </p:nvPr>
        </p:nvSpPr>
        <p:spPr>
          <a:xfrm>
            <a:off x="1204213" y="1398473"/>
            <a:ext cx="6735572" cy="2286000"/>
          </a:xfrm>
          <a:prstGeom prst="rect">
            <a:avLst/>
          </a:prstGeom>
        </p:spPr>
        <p:txBody>
          <a:bodyPr wrap="square" lIns="0" tIns="0" rIns="0" bIns="0">
            <a:spAutoFit/>
          </a:bodyPr>
          <a:lstStyle>
            <a:lvl1pPr>
              <a:defRPr sz="4000" b="1" i="0">
                <a:solidFill>
                  <a:srgbClr val="212121"/>
                </a:solidFill>
                <a:latin typeface="Arial"/>
                <a:cs typeface="Arial"/>
              </a:defRPr>
            </a:lvl1pPr>
          </a:lstStyle>
          <a:p>
            <a:endParaRPr/>
          </a:p>
        </p:txBody>
      </p:sp>
      <p:sp>
        <p:nvSpPr>
          <p:cNvPr id="3" name="Holder 3"/>
          <p:cNvSpPr>
            <a:spLocks noGrp="1"/>
          </p:cNvSpPr>
          <p:nvPr>
            <p:ph type="subTitle" idx="4"/>
          </p:nvPr>
        </p:nvSpPr>
        <p:spPr>
          <a:xfrm>
            <a:off x="2040254" y="4261737"/>
            <a:ext cx="5063490" cy="1736725"/>
          </a:xfrm>
          <a:prstGeom prst="rect">
            <a:avLst/>
          </a:prstGeom>
        </p:spPr>
        <p:txBody>
          <a:bodyPr wrap="square" lIns="0" tIns="0" rIns="0" bIns="0">
            <a:spAutoFit/>
          </a:bodyPr>
          <a:lstStyle>
            <a:lvl1pPr>
              <a:defRPr sz="3400" b="0" i="1">
                <a:solidFill>
                  <a:srgbClr val="21212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1800" b="0" i="0">
                <a:solidFill>
                  <a:srgbClr val="212121"/>
                </a:solidFill>
                <a:latin typeface="Times New Roman"/>
                <a:cs typeface="Times New Roman"/>
              </a:defRPr>
            </a:lvl1pPr>
          </a:lstStyle>
          <a:p>
            <a:pPr marL="12700">
              <a:lnSpc>
                <a:spcPts val="2070"/>
              </a:lnSpc>
            </a:pPr>
            <a:r>
              <a:rPr dirty="0"/>
              <a:t>Database Systems, 8</a:t>
            </a:r>
            <a:r>
              <a:rPr sz="1800" baseline="25462" dirty="0"/>
              <a:t>th</a:t>
            </a:r>
            <a:r>
              <a:rPr sz="1800" spc="75" baseline="25462" dirty="0"/>
              <a:t> </a:t>
            </a:r>
            <a:r>
              <a:rPr sz="1800" dirty="0"/>
              <a:t>Edition</a:t>
            </a:r>
            <a:endParaRPr sz="180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9/27/2022</a:t>
            </a:fld>
            <a:endParaRPr lang="en-US"/>
          </a:p>
        </p:txBody>
      </p:sp>
      <p:sp>
        <p:nvSpPr>
          <p:cNvPr id="6" name="Holder 6"/>
          <p:cNvSpPr>
            <a:spLocks noGrp="1"/>
          </p:cNvSpPr>
          <p:nvPr>
            <p:ph type="sldNum" sz="quarter" idx="7"/>
          </p:nvPr>
        </p:nvSpPr>
        <p:spPr/>
        <p:txBody>
          <a:bodyPr lIns="0" tIns="0" rIns="0" bIns="0"/>
          <a:lstStyle>
            <a:lvl1pPr>
              <a:defRPr sz="1400" b="0" i="0">
                <a:solidFill>
                  <a:schemeClr val="tx1"/>
                </a:solidFill>
                <a:latin typeface="Times New Roman"/>
                <a:cs typeface="Times New Roman"/>
              </a:defRPr>
            </a:lvl1pPr>
          </a:lstStyle>
          <a:p>
            <a:pPr marL="38100">
              <a:lnSpc>
                <a:spcPts val="163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21212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800" b="0" i="0">
                <a:solidFill>
                  <a:srgbClr val="212121"/>
                </a:solidFill>
                <a:latin typeface="Times New Roman"/>
                <a:cs typeface="Times New Roman"/>
              </a:defRPr>
            </a:lvl1pPr>
          </a:lstStyle>
          <a:p>
            <a:pPr marL="12700">
              <a:lnSpc>
                <a:spcPts val="2070"/>
              </a:lnSpc>
            </a:pPr>
            <a:r>
              <a:rPr dirty="0"/>
              <a:t>Database Systems, 8</a:t>
            </a:r>
            <a:r>
              <a:rPr sz="1800" baseline="25462" dirty="0"/>
              <a:t>th</a:t>
            </a:r>
            <a:r>
              <a:rPr sz="1800" spc="75" baseline="25462" dirty="0"/>
              <a:t> </a:t>
            </a:r>
            <a:r>
              <a:rPr sz="1800" dirty="0"/>
              <a:t>Edition</a:t>
            </a:r>
            <a:endParaRPr sz="180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9/27/2022</a:t>
            </a:fld>
            <a:endParaRPr lang="en-US"/>
          </a:p>
        </p:txBody>
      </p:sp>
      <p:sp>
        <p:nvSpPr>
          <p:cNvPr id="6" name="Holder 6"/>
          <p:cNvSpPr>
            <a:spLocks noGrp="1"/>
          </p:cNvSpPr>
          <p:nvPr>
            <p:ph type="sldNum" sz="quarter" idx="7"/>
          </p:nvPr>
        </p:nvSpPr>
        <p:spPr/>
        <p:txBody>
          <a:bodyPr lIns="0" tIns="0" rIns="0" bIns="0"/>
          <a:lstStyle>
            <a:lvl1pPr>
              <a:defRPr sz="1400" b="0" i="0">
                <a:solidFill>
                  <a:schemeClr val="tx1"/>
                </a:solidFill>
                <a:latin typeface="Times New Roman"/>
                <a:cs typeface="Times New Roman"/>
              </a:defRPr>
            </a:lvl1pPr>
          </a:lstStyle>
          <a:p>
            <a:pPr marL="38100">
              <a:lnSpc>
                <a:spcPts val="163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212121"/>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800" b="0" i="0">
                <a:solidFill>
                  <a:srgbClr val="212121"/>
                </a:solidFill>
                <a:latin typeface="Times New Roman"/>
                <a:cs typeface="Times New Roman"/>
              </a:defRPr>
            </a:lvl1pPr>
          </a:lstStyle>
          <a:p>
            <a:pPr marL="12700">
              <a:lnSpc>
                <a:spcPts val="2070"/>
              </a:lnSpc>
            </a:pPr>
            <a:r>
              <a:rPr dirty="0"/>
              <a:t>Database Systems, 8</a:t>
            </a:r>
            <a:r>
              <a:rPr sz="1800" baseline="25462" dirty="0"/>
              <a:t>th</a:t>
            </a:r>
            <a:r>
              <a:rPr sz="1800" spc="75" baseline="25462" dirty="0"/>
              <a:t> </a:t>
            </a:r>
            <a:r>
              <a:rPr sz="1800" dirty="0"/>
              <a:t>Edition</a:t>
            </a:r>
            <a:endParaRPr sz="180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9/27/2022</a:t>
            </a:fld>
            <a:endParaRPr lang="en-US"/>
          </a:p>
        </p:txBody>
      </p:sp>
      <p:sp>
        <p:nvSpPr>
          <p:cNvPr id="7" name="Holder 7"/>
          <p:cNvSpPr>
            <a:spLocks noGrp="1"/>
          </p:cNvSpPr>
          <p:nvPr>
            <p:ph type="sldNum" sz="quarter" idx="7"/>
          </p:nvPr>
        </p:nvSpPr>
        <p:spPr/>
        <p:txBody>
          <a:bodyPr lIns="0" tIns="0" rIns="0" bIns="0"/>
          <a:lstStyle>
            <a:lvl1pPr>
              <a:defRPr sz="1400" b="0" i="0">
                <a:solidFill>
                  <a:schemeClr val="tx1"/>
                </a:solidFill>
                <a:latin typeface="Times New Roman"/>
                <a:cs typeface="Times New Roman"/>
              </a:defRPr>
            </a:lvl1pPr>
          </a:lstStyle>
          <a:p>
            <a:pPr marL="38100">
              <a:lnSpc>
                <a:spcPts val="163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21212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800" b="0" i="0">
                <a:solidFill>
                  <a:srgbClr val="212121"/>
                </a:solidFill>
                <a:latin typeface="Times New Roman"/>
                <a:cs typeface="Times New Roman"/>
              </a:defRPr>
            </a:lvl1pPr>
          </a:lstStyle>
          <a:p>
            <a:pPr marL="12700">
              <a:lnSpc>
                <a:spcPts val="2070"/>
              </a:lnSpc>
            </a:pPr>
            <a:r>
              <a:rPr dirty="0"/>
              <a:t>Database Systems, 8</a:t>
            </a:r>
            <a:r>
              <a:rPr sz="1800" baseline="25462" dirty="0"/>
              <a:t>th</a:t>
            </a:r>
            <a:r>
              <a:rPr sz="1800" spc="75" baseline="25462" dirty="0"/>
              <a:t> </a:t>
            </a:r>
            <a:r>
              <a:rPr sz="1800" dirty="0"/>
              <a:t>Edition</a:t>
            </a:r>
            <a:endParaRPr sz="180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9/27/2022</a:t>
            </a:fld>
            <a:endParaRPr lang="en-US"/>
          </a:p>
        </p:txBody>
      </p:sp>
      <p:sp>
        <p:nvSpPr>
          <p:cNvPr id="5" name="Holder 5"/>
          <p:cNvSpPr>
            <a:spLocks noGrp="1"/>
          </p:cNvSpPr>
          <p:nvPr>
            <p:ph type="sldNum" sz="quarter" idx="7"/>
          </p:nvPr>
        </p:nvSpPr>
        <p:spPr/>
        <p:txBody>
          <a:bodyPr lIns="0" tIns="0" rIns="0" bIns="0"/>
          <a:lstStyle>
            <a:lvl1pPr>
              <a:defRPr sz="1400" b="0" i="0">
                <a:solidFill>
                  <a:schemeClr val="tx1"/>
                </a:solidFill>
                <a:latin typeface="Times New Roman"/>
                <a:cs typeface="Times New Roman"/>
              </a:defRPr>
            </a:lvl1pPr>
          </a:lstStyle>
          <a:p>
            <a:pPr marL="38100">
              <a:lnSpc>
                <a:spcPts val="163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800" b="0" i="0">
                <a:solidFill>
                  <a:srgbClr val="212121"/>
                </a:solidFill>
                <a:latin typeface="Times New Roman"/>
                <a:cs typeface="Times New Roman"/>
              </a:defRPr>
            </a:lvl1pPr>
          </a:lstStyle>
          <a:p>
            <a:pPr marL="12700">
              <a:lnSpc>
                <a:spcPts val="2070"/>
              </a:lnSpc>
            </a:pPr>
            <a:r>
              <a:rPr dirty="0"/>
              <a:t>Database Systems, 8</a:t>
            </a:r>
            <a:r>
              <a:rPr sz="1800" baseline="25462" dirty="0"/>
              <a:t>th</a:t>
            </a:r>
            <a:r>
              <a:rPr sz="1800" spc="75" baseline="25462" dirty="0"/>
              <a:t> </a:t>
            </a:r>
            <a:r>
              <a:rPr sz="1800" dirty="0"/>
              <a:t>Edition</a:t>
            </a:r>
            <a:endParaRPr sz="180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9/27/2022</a:t>
            </a:fld>
            <a:endParaRPr lang="en-US"/>
          </a:p>
        </p:txBody>
      </p:sp>
      <p:sp>
        <p:nvSpPr>
          <p:cNvPr id="4" name="Holder 4"/>
          <p:cNvSpPr>
            <a:spLocks noGrp="1"/>
          </p:cNvSpPr>
          <p:nvPr>
            <p:ph type="sldNum" sz="quarter" idx="7"/>
          </p:nvPr>
        </p:nvSpPr>
        <p:spPr/>
        <p:txBody>
          <a:bodyPr lIns="0" tIns="0" rIns="0" bIns="0"/>
          <a:lstStyle>
            <a:lvl1pPr>
              <a:defRPr sz="1400" b="0" i="0">
                <a:solidFill>
                  <a:schemeClr val="tx1"/>
                </a:solidFill>
                <a:latin typeface="Times New Roman"/>
                <a:cs typeface="Times New Roman"/>
              </a:defRPr>
            </a:lvl1pPr>
          </a:lstStyle>
          <a:p>
            <a:pPr marL="38100">
              <a:lnSpc>
                <a:spcPts val="163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373629" y="653541"/>
            <a:ext cx="4396740" cy="574040"/>
          </a:xfrm>
          <a:prstGeom prst="rect">
            <a:avLst/>
          </a:prstGeom>
        </p:spPr>
        <p:txBody>
          <a:bodyPr wrap="square" lIns="0" tIns="0" rIns="0" bIns="0">
            <a:spAutoFit/>
          </a:bodyPr>
          <a:lstStyle>
            <a:lvl1pPr>
              <a:defRPr sz="3600" b="0" i="0">
                <a:solidFill>
                  <a:srgbClr val="212121"/>
                </a:solidFill>
                <a:latin typeface="Arial"/>
                <a:cs typeface="Arial"/>
              </a:defRPr>
            </a:lvl1pPr>
          </a:lstStyle>
          <a:p>
            <a:endParaRPr/>
          </a:p>
        </p:txBody>
      </p:sp>
      <p:sp>
        <p:nvSpPr>
          <p:cNvPr id="3" name="Holder 3"/>
          <p:cNvSpPr>
            <a:spLocks noGrp="1"/>
          </p:cNvSpPr>
          <p:nvPr>
            <p:ph type="body" idx="1"/>
          </p:nvPr>
        </p:nvSpPr>
        <p:spPr>
          <a:xfrm>
            <a:off x="612140" y="1700225"/>
            <a:ext cx="7919719" cy="268986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535940" y="6299233"/>
            <a:ext cx="2762885" cy="279400"/>
          </a:xfrm>
          <a:prstGeom prst="rect">
            <a:avLst/>
          </a:prstGeom>
        </p:spPr>
        <p:txBody>
          <a:bodyPr wrap="square" lIns="0" tIns="0" rIns="0" bIns="0">
            <a:spAutoFit/>
          </a:bodyPr>
          <a:lstStyle>
            <a:lvl1pPr>
              <a:defRPr sz="1800" b="0" i="0">
                <a:solidFill>
                  <a:srgbClr val="212121"/>
                </a:solidFill>
                <a:latin typeface="Times New Roman"/>
                <a:cs typeface="Times New Roman"/>
              </a:defRPr>
            </a:lvl1pPr>
          </a:lstStyle>
          <a:p>
            <a:pPr marL="12700">
              <a:lnSpc>
                <a:spcPts val="2070"/>
              </a:lnSpc>
            </a:pPr>
            <a:r>
              <a:rPr dirty="0"/>
              <a:t>Database Systems, 8</a:t>
            </a:r>
            <a:r>
              <a:rPr sz="1800" baseline="25462" dirty="0"/>
              <a:t>th</a:t>
            </a:r>
            <a:r>
              <a:rPr sz="1800" spc="75" baseline="25462" dirty="0"/>
              <a:t> </a:t>
            </a:r>
            <a:r>
              <a:rPr sz="1800" dirty="0"/>
              <a:t>Edition</a:t>
            </a:r>
            <a:endParaRPr sz="1800"/>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9/27/2022</a:t>
            </a:fld>
            <a:endParaRPr lang="en-US"/>
          </a:p>
        </p:txBody>
      </p:sp>
      <p:sp>
        <p:nvSpPr>
          <p:cNvPr id="6" name="Holder 6"/>
          <p:cNvSpPr>
            <a:spLocks noGrp="1"/>
          </p:cNvSpPr>
          <p:nvPr>
            <p:ph type="sldNum" sz="quarter" idx="7"/>
          </p:nvPr>
        </p:nvSpPr>
        <p:spPr>
          <a:xfrm>
            <a:off x="8301228" y="6292910"/>
            <a:ext cx="256540" cy="222884"/>
          </a:xfrm>
          <a:prstGeom prst="rect">
            <a:avLst/>
          </a:prstGeom>
        </p:spPr>
        <p:txBody>
          <a:bodyPr wrap="square" lIns="0" tIns="0" rIns="0" bIns="0">
            <a:spAutoFit/>
          </a:bodyPr>
          <a:lstStyle>
            <a:lvl1pPr>
              <a:defRPr sz="1400" b="0" i="0">
                <a:solidFill>
                  <a:schemeClr val="tx1"/>
                </a:solidFill>
                <a:latin typeface="Times New Roman"/>
                <a:cs typeface="Times New Roman"/>
              </a:defRPr>
            </a:lvl1pPr>
          </a:lstStyle>
          <a:p>
            <a:pPr marL="38100">
              <a:lnSpc>
                <a:spcPts val="163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065" rIns="0" bIns="0" rtlCol="0">
            <a:spAutoFit/>
          </a:bodyPr>
          <a:lstStyle/>
          <a:p>
            <a:pPr marL="88900" marR="5080" algn="ctr">
              <a:lnSpc>
                <a:spcPct val="100000"/>
              </a:lnSpc>
              <a:spcBef>
                <a:spcPts val="95"/>
              </a:spcBef>
            </a:pPr>
            <a:r>
              <a:rPr spc="-5" dirty="0"/>
              <a:t>Database Systems: Design,  Implementation, and  </a:t>
            </a:r>
            <a:r>
              <a:rPr spc="-10" dirty="0"/>
              <a:t>Management</a:t>
            </a:r>
          </a:p>
          <a:p>
            <a:pPr marL="76200" algn="ctr">
              <a:lnSpc>
                <a:spcPct val="100000"/>
              </a:lnSpc>
              <a:spcBef>
                <a:spcPts val="40"/>
              </a:spcBef>
            </a:pPr>
            <a:r>
              <a:rPr sz="2800" spc="-5" dirty="0"/>
              <a:t>Eighth</a:t>
            </a:r>
            <a:r>
              <a:rPr sz="2800" spc="10" dirty="0"/>
              <a:t> </a:t>
            </a:r>
            <a:r>
              <a:rPr sz="2800" spc="-5" dirty="0"/>
              <a:t>Edition</a:t>
            </a:r>
            <a:endParaRPr sz="2800"/>
          </a:p>
        </p:txBody>
      </p:sp>
      <p:sp>
        <p:nvSpPr>
          <p:cNvPr id="3" name="object 3"/>
          <p:cNvSpPr txBox="1">
            <a:spLocks noGrp="1"/>
          </p:cNvSpPr>
          <p:nvPr>
            <p:ph type="subTitle" idx="4"/>
          </p:nvPr>
        </p:nvSpPr>
        <p:spPr>
          <a:prstGeom prst="rect">
            <a:avLst/>
          </a:prstGeom>
        </p:spPr>
        <p:txBody>
          <a:bodyPr vert="horz" wrap="square" lIns="0" tIns="13335" rIns="0" bIns="0" rtlCol="0">
            <a:spAutoFit/>
          </a:bodyPr>
          <a:lstStyle/>
          <a:p>
            <a:pPr marL="161290" marR="5080" indent="1377950">
              <a:lnSpc>
                <a:spcPct val="110000"/>
              </a:lnSpc>
              <a:spcBef>
                <a:spcPts val="105"/>
              </a:spcBef>
            </a:pPr>
            <a:r>
              <a:rPr i="1" spc="-10"/>
              <a:t>Chapter </a:t>
            </a:r>
            <a:r>
              <a:rPr lang="en-US" spc="-5" smtClean="0"/>
              <a:t>08</a:t>
            </a:r>
            <a:r>
              <a:rPr i="1" spc="-5" smtClean="0"/>
              <a:t>  </a:t>
            </a:r>
            <a:r>
              <a:rPr spc="-5" dirty="0"/>
              <a:t>Transaction</a:t>
            </a:r>
            <a:r>
              <a:rPr spc="-55" dirty="0"/>
              <a:t> </a:t>
            </a:r>
            <a:r>
              <a:rPr spc="-5" dirty="0"/>
              <a:t>Management  and </a:t>
            </a:r>
            <a:r>
              <a:rPr spc="-10" dirty="0"/>
              <a:t>Concurrency</a:t>
            </a:r>
            <a:r>
              <a:rPr spc="5" dirty="0"/>
              <a:t> </a:t>
            </a:r>
            <a:r>
              <a:rPr spc="-5" dirty="0"/>
              <a:t>Control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2070"/>
              </a:lnSpc>
            </a:pPr>
            <a:r>
              <a:rPr dirty="0"/>
              <a:t>Database Systems, 8</a:t>
            </a:r>
            <a:r>
              <a:rPr sz="1800" baseline="25462" dirty="0"/>
              <a:t>th</a:t>
            </a:r>
            <a:r>
              <a:rPr sz="1800" spc="75" baseline="25462" dirty="0"/>
              <a:t> </a:t>
            </a:r>
            <a:r>
              <a:rPr sz="1800" dirty="0"/>
              <a:t>Edition</a:t>
            </a:r>
            <a:endParaRPr sz="180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30"/>
              </a:lnSpc>
            </a:pPr>
            <a:fld id="{81D60167-4931-47E6-BA6A-407CBD079E47}" type="slidenum">
              <a:rPr dirty="0"/>
              <a:t>10</a:t>
            </a:fld>
            <a:endParaRPr dirty="0"/>
          </a:p>
        </p:txBody>
      </p:sp>
      <p:sp>
        <p:nvSpPr>
          <p:cNvPr id="2" name="object 2"/>
          <p:cNvSpPr txBox="1">
            <a:spLocks noGrp="1"/>
          </p:cNvSpPr>
          <p:nvPr>
            <p:ph type="title"/>
          </p:nvPr>
        </p:nvSpPr>
        <p:spPr>
          <a:xfrm>
            <a:off x="2894838" y="653541"/>
            <a:ext cx="3355340" cy="574040"/>
          </a:xfrm>
          <a:prstGeom prst="rect">
            <a:avLst/>
          </a:prstGeom>
        </p:spPr>
        <p:txBody>
          <a:bodyPr vert="horz" wrap="square" lIns="0" tIns="12700" rIns="0" bIns="0" rtlCol="0">
            <a:spAutoFit/>
          </a:bodyPr>
          <a:lstStyle/>
          <a:p>
            <a:pPr marL="12700">
              <a:lnSpc>
                <a:spcPct val="100000"/>
              </a:lnSpc>
              <a:spcBef>
                <a:spcPts val="100"/>
              </a:spcBef>
            </a:pPr>
            <a:r>
              <a:rPr spc="-5" dirty="0"/>
              <a:t>Lock</a:t>
            </a:r>
            <a:r>
              <a:rPr spc="-75" dirty="0"/>
              <a:t> </a:t>
            </a:r>
            <a:r>
              <a:rPr dirty="0"/>
              <a:t>Granularity</a:t>
            </a:r>
          </a:p>
        </p:txBody>
      </p:sp>
      <p:sp>
        <p:nvSpPr>
          <p:cNvPr id="3" name="object 3"/>
          <p:cNvSpPr txBox="1"/>
          <p:nvPr/>
        </p:nvSpPr>
        <p:spPr>
          <a:xfrm>
            <a:off x="612140" y="1613877"/>
            <a:ext cx="6976745" cy="3429635"/>
          </a:xfrm>
          <a:prstGeom prst="rect">
            <a:avLst/>
          </a:prstGeom>
        </p:spPr>
        <p:txBody>
          <a:bodyPr vert="horz" wrap="square" lIns="0" tIns="98425" rIns="0" bIns="0" rtlCol="0">
            <a:spAutoFit/>
          </a:bodyPr>
          <a:lstStyle/>
          <a:p>
            <a:pPr marL="355600" indent="-343535">
              <a:lnSpc>
                <a:spcPct val="100000"/>
              </a:lnSpc>
              <a:spcBef>
                <a:spcPts val="775"/>
              </a:spcBef>
              <a:buChar char="•"/>
              <a:tabLst>
                <a:tab pos="355600" algn="l"/>
                <a:tab pos="356235" algn="l"/>
              </a:tabLst>
            </a:pPr>
            <a:r>
              <a:rPr sz="2800" dirty="0">
                <a:solidFill>
                  <a:srgbClr val="212121"/>
                </a:solidFill>
                <a:latin typeface="Arial"/>
                <a:cs typeface="Arial"/>
              </a:rPr>
              <a:t>Indicates level </a:t>
            </a:r>
            <a:r>
              <a:rPr sz="2800" spc="-5" dirty="0">
                <a:solidFill>
                  <a:srgbClr val="212121"/>
                </a:solidFill>
                <a:latin typeface="Arial"/>
                <a:cs typeface="Arial"/>
              </a:rPr>
              <a:t>of lock </a:t>
            </a:r>
            <a:r>
              <a:rPr sz="2800" dirty="0">
                <a:solidFill>
                  <a:srgbClr val="212121"/>
                </a:solidFill>
                <a:latin typeface="Arial"/>
                <a:cs typeface="Arial"/>
              </a:rPr>
              <a:t>use</a:t>
            </a:r>
            <a:endParaRPr sz="2800">
              <a:latin typeface="Arial"/>
              <a:cs typeface="Arial"/>
            </a:endParaRPr>
          </a:p>
          <a:p>
            <a:pPr marL="355600" indent="-343535">
              <a:lnSpc>
                <a:spcPct val="100000"/>
              </a:lnSpc>
              <a:spcBef>
                <a:spcPts val="675"/>
              </a:spcBef>
              <a:buChar char="•"/>
              <a:tabLst>
                <a:tab pos="355600" algn="l"/>
                <a:tab pos="356235" algn="l"/>
              </a:tabLst>
            </a:pPr>
            <a:r>
              <a:rPr sz="2800" spc="-5" dirty="0">
                <a:solidFill>
                  <a:srgbClr val="212121"/>
                </a:solidFill>
                <a:latin typeface="Arial"/>
                <a:cs typeface="Arial"/>
              </a:rPr>
              <a:t>Locking </a:t>
            </a:r>
            <a:r>
              <a:rPr sz="2800" dirty="0">
                <a:solidFill>
                  <a:srgbClr val="212121"/>
                </a:solidFill>
                <a:latin typeface="Arial"/>
                <a:cs typeface="Arial"/>
              </a:rPr>
              <a:t>can </a:t>
            </a:r>
            <a:r>
              <a:rPr sz="2800" spc="-5" dirty="0">
                <a:solidFill>
                  <a:srgbClr val="212121"/>
                </a:solidFill>
                <a:latin typeface="Arial"/>
                <a:cs typeface="Arial"/>
              </a:rPr>
              <a:t>take place </a:t>
            </a:r>
            <a:r>
              <a:rPr sz="2800" dirty="0">
                <a:solidFill>
                  <a:srgbClr val="212121"/>
                </a:solidFill>
                <a:latin typeface="Arial"/>
                <a:cs typeface="Arial"/>
              </a:rPr>
              <a:t>at </a:t>
            </a:r>
            <a:r>
              <a:rPr sz="2800" spc="-5" dirty="0">
                <a:solidFill>
                  <a:srgbClr val="212121"/>
                </a:solidFill>
                <a:latin typeface="Arial"/>
                <a:cs typeface="Arial"/>
              </a:rPr>
              <a:t>following</a:t>
            </a:r>
            <a:r>
              <a:rPr sz="2800" spc="35" dirty="0">
                <a:solidFill>
                  <a:srgbClr val="212121"/>
                </a:solidFill>
                <a:latin typeface="Arial"/>
                <a:cs typeface="Arial"/>
              </a:rPr>
              <a:t> </a:t>
            </a:r>
            <a:r>
              <a:rPr sz="2800" dirty="0">
                <a:solidFill>
                  <a:srgbClr val="212121"/>
                </a:solidFill>
                <a:latin typeface="Arial"/>
                <a:cs typeface="Arial"/>
              </a:rPr>
              <a:t>levels:</a:t>
            </a:r>
            <a:endParaRPr sz="2800">
              <a:latin typeface="Arial"/>
              <a:cs typeface="Arial"/>
            </a:endParaRPr>
          </a:p>
          <a:p>
            <a:pPr marL="756285" lvl="1" indent="-287020">
              <a:lnSpc>
                <a:spcPct val="100000"/>
              </a:lnSpc>
              <a:spcBef>
                <a:spcPts val="635"/>
              </a:spcBef>
              <a:buChar char="–"/>
              <a:tabLst>
                <a:tab pos="756920" algn="l"/>
              </a:tabLst>
            </a:pPr>
            <a:r>
              <a:rPr sz="2600" dirty="0">
                <a:solidFill>
                  <a:srgbClr val="212121"/>
                </a:solidFill>
                <a:latin typeface="Arial"/>
                <a:cs typeface="Arial"/>
              </a:rPr>
              <a:t>Database</a:t>
            </a:r>
            <a:endParaRPr sz="2600">
              <a:latin typeface="Arial"/>
              <a:cs typeface="Arial"/>
            </a:endParaRPr>
          </a:p>
          <a:p>
            <a:pPr marL="756285" lvl="1" indent="-287020">
              <a:lnSpc>
                <a:spcPct val="100000"/>
              </a:lnSpc>
              <a:spcBef>
                <a:spcPts val="625"/>
              </a:spcBef>
              <a:buChar char="–"/>
              <a:tabLst>
                <a:tab pos="756920" algn="l"/>
              </a:tabLst>
            </a:pPr>
            <a:r>
              <a:rPr sz="2600" dirty="0">
                <a:solidFill>
                  <a:srgbClr val="212121"/>
                </a:solidFill>
                <a:latin typeface="Arial"/>
                <a:cs typeface="Arial"/>
              </a:rPr>
              <a:t>Table</a:t>
            </a:r>
            <a:endParaRPr sz="2600">
              <a:latin typeface="Arial"/>
              <a:cs typeface="Arial"/>
            </a:endParaRPr>
          </a:p>
          <a:p>
            <a:pPr marL="756285" lvl="1" indent="-287020">
              <a:lnSpc>
                <a:spcPct val="100000"/>
              </a:lnSpc>
              <a:spcBef>
                <a:spcPts val="625"/>
              </a:spcBef>
              <a:buChar char="–"/>
              <a:tabLst>
                <a:tab pos="756920" algn="l"/>
              </a:tabLst>
            </a:pPr>
            <a:r>
              <a:rPr sz="2600" dirty="0">
                <a:solidFill>
                  <a:srgbClr val="212121"/>
                </a:solidFill>
                <a:latin typeface="Arial"/>
                <a:cs typeface="Arial"/>
              </a:rPr>
              <a:t>Page</a:t>
            </a:r>
            <a:endParaRPr sz="2600">
              <a:latin typeface="Arial"/>
              <a:cs typeface="Arial"/>
            </a:endParaRPr>
          </a:p>
          <a:p>
            <a:pPr marL="756285" lvl="1" indent="-287020">
              <a:lnSpc>
                <a:spcPct val="100000"/>
              </a:lnSpc>
              <a:spcBef>
                <a:spcPts val="625"/>
              </a:spcBef>
              <a:buChar char="–"/>
              <a:tabLst>
                <a:tab pos="756920" algn="l"/>
              </a:tabLst>
            </a:pPr>
            <a:r>
              <a:rPr sz="2600" dirty="0">
                <a:solidFill>
                  <a:srgbClr val="212121"/>
                </a:solidFill>
                <a:latin typeface="Arial"/>
                <a:cs typeface="Arial"/>
              </a:rPr>
              <a:t>Row</a:t>
            </a:r>
            <a:endParaRPr sz="2600">
              <a:latin typeface="Arial"/>
              <a:cs typeface="Arial"/>
            </a:endParaRPr>
          </a:p>
          <a:p>
            <a:pPr marL="756285" lvl="1" indent="-287020">
              <a:lnSpc>
                <a:spcPct val="100000"/>
              </a:lnSpc>
              <a:spcBef>
                <a:spcPts val="620"/>
              </a:spcBef>
              <a:buChar char="–"/>
              <a:tabLst>
                <a:tab pos="756920" algn="l"/>
              </a:tabLst>
            </a:pPr>
            <a:r>
              <a:rPr sz="2600" dirty="0">
                <a:solidFill>
                  <a:srgbClr val="212121"/>
                </a:solidFill>
                <a:latin typeface="Arial"/>
                <a:cs typeface="Arial"/>
              </a:rPr>
              <a:t>Field</a:t>
            </a:r>
            <a:r>
              <a:rPr sz="2600" spc="-20" dirty="0">
                <a:solidFill>
                  <a:srgbClr val="212121"/>
                </a:solidFill>
                <a:latin typeface="Arial"/>
                <a:cs typeface="Arial"/>
              </a:rPr>
              <a:t> </a:t>
            </a:r>
            <a:r>
              <a:rPr sz="2600" dirty="0">
                <a:solidFill>
                  <a:srgbClr val="212121"/>
                </a:solidFill>
                <a:latin typeface="Arial"/>
                <a:cs typeface="Arial"/>
              </a:rPr>
              <a:t>(attribute)</a:t>
            </a:r>
            <a:endParaRPr sz="2600">
              <a:latin typeface="Arial"/>
              <a:cs typeface="Aria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2070"/>
              </a:lnSpc>
            </a:pPr>
            <a:r>
              <a:rPr dirty="0"/>
              <a:t>Database Systems, 8</a:t>
            </a:r>
            <a:r>
              <a:rPr sz="1800" baseline="25462" dirty="0"/>
              <a:t>th</a:t>
            </a:r>
            <a:r>
              <a:rPr sz="1800" spc="75" baseline="25462" dirty="0"/>
              <a:t> </a:t>
            </a:r>
            <a:r>
              <a:rPr sz="1800" dirty="0"/>
              <a:t>Edition</a:t>
            </a:r>
            <a:endParaRPr sz="180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30"/>
              </a:lnSpc>
            </a:pPr>
            <a:fld id="{81D60167-4931-47E6-BA6A-407CBD079E47}" type="slidenum">
              <a:rPr dirty="0"/>
              <a:t>11</a:t>
            </a:fld>
            <a:endParaRPr dirty="0"/>
          </a:p>
        </p:txBody>
      </p:sp>
      <p:sp>
        <p:nvSpPr>
          <p:cNvPr id="2" name="object 2"/>
          <p:cNvSpPr txBox="1">
            <a:spLocks noGrp="1"/>
          </p:cNvSpPr>
          <p:nvPr>
            <p:ph type="title"/>
          </p:nvPr>
        </p:nvSpPr>
        <p:spPr>
          <a:xfrm>
            <a:off x="1687448" y="653541"/>
            <a:ext cx="5768340" cy="574040"/>
          </a:xfrm>
          <a:prstGeom prst="rect">
            <a:avLst/>
          </a:prstGeom>
        </p:spPr>
        <p:txBody>
          <a:bodyPr vert="horz" wrap="square" lIns="0" tIns="12700" rIns="0" bIns="0" rtlCol="0">
            <a:spAutoFit/>
          </a:bodyPr>
          <a:lstStyle/>
          <a:p>
            <a:pPr marL="12700">
              <a:lnSpc>
                <a:spcPct val="100000"/>
              </a:lnSpc>
              <a:spcBef>
                <a:spcPts val="100"/>
              </a:spcBef>
            </a:pPr>
            <a:r>
              <a:rPr spc="-5" dirty="0"/>
              <a:t>Lock </a:t>
            </a:r>
            <a:r>
              <a:rPr dirty="0"/>
              <a:t>Granularity</a:t>
            </a:r>
            <a:r>
              <a:rPr spc="-80" dirty="0"/>
              <a:t> </a:t>
            </a:r>
            <a:r>
              <a:rPr dirty="0"/>
              <a:t>(continued)</a:t>
            </a:r>
          </a:p>
        </p:txBody>
      </p:sp>
      <p:sp>
        <p:nvSpPr>
          <p:cNvPr id="3" name="object 3"/>
          <p:cNvSpPr txBox="1"/>
          <p:nvPr/>
        </p:nvSpPr>
        <p:spPr>
          <a:xfrm>
            <a:off x="612140" y="1614061"/>
            <a:ext cx="4466590" cy="2990850"/>
          </a:xfrm>
          <a:prstGeom prst="rect">
            <a:avLst/>
          </a:prstGeom>
        </p:spPr>
        <p:txBody>
          <a:bodyPr vert="horz" wrap="square" lIns="0" tIns="98425" rIns="0" bIns="0" rtlCol="0">
            <a:spAutoFit/>
          </a:bodyPr>
          <a:lstStyle/>
          <a:p>
            <a:pPr marL="355600" indent="-343535">
              <a:lnSpc>
                <a:spcPct val="100000"/>
              </a:lnSpc>
              <a:spcBef>
                <a:spcPts val="775"/>
              </a:spcBef>
              <a:buFont typeface="Arial"/>
              <a:buChar char="•"/>
              <a:tabLst>
                <a:tab pos="355600" algn="l"/>
                <a:tab pos="356235" algn="l"/>
              </a:tabLst>
            </a:pPr>
            <a:r>
              <a:rPr sz="2800" b="1" dirty="0">
                <a:solidFill>
                  <a:srgbClr val="212121"/>
                </a:solidFill>
                <a:latin typeface="Arial"/>
                <a:cs typeface="Arial"/>
              </a:rPr>
              <a:t>Database-level</a:t>
            </a:r>
            <a:r>
              <a:rPr sz="2800" b="1" spc="15" dirty="0">
                <a:solidFill>
                  <a:srgbClr val="212121"/>
                </a:solidFill>
                <a:latin typeface="Arial"/>
                <a:cs typeface="Arial"/>
              </a:rPr>
              <a:t> </a:t>
            </a:r>
            <a:r>
              <a:rPr sz="2800" b="1" spc="-5" dirty="0">
                <a:solidFill>
                  <a:srgbClr val="212121"/>
                </a:solidFill>
                <a:latin typeface="Arial"/>
                <a:cs typeface="Arial"/>
              </a:rPr>
              <a:t>lock</a:t>
            </a:r>
            <a:endParaRPr sz="2800" dirty="0">
              <a:latin typeface="Arial"/>
              <a:cs typeface="Arial"/>
            </a:endParaRPr>
          </a:p>
          <a:p>
            <a:pPr marL="756285" lvl="1" indent="-287020">
              <a:lnSpc>
                <a:spcPct val="100000"/>
              </a:lnSpc>
              <a:spcBef>
                <a:spcPts val="635"/>
              </a:spcBef>
              <a:buChar char="–"/>
              <a:tabLst>
                <a:tab pos="756920" algn="l"/>
              </a:tabLst>
            </a:pPr>
            <a:r>
              <a:rPr sz="2600" dirty="0">
                <a:solidFill>
                  <a:srgbClr val="212121"/>
                </a:solidFill>
                <a:latin typeface="Arial"/>
                <a:cs typeface="Arial"/>
              </a:rPr>
              <a:t>Entire database is</a:t>
            </a:r>
            <a:r>
              <a:rPr sz="2600" spc="-60" dirty="0">
                <a:solidFill>
                  <a:srgbClr val="212121"/>
                </a:solidFill>
                <a:latin typeface="Arial"/>
                <a:cs typeface="Arial"/>
              </a:rPr>
              <a:t> </a:t>
            </a:r>
            <a:r>
              <a:rPr sz="2600" dirty="0">
                <a:solidFill>
                  <a:srgbClr val="212121"/>
                </a:solidFill>
                <a:latin typeface="Arial"/>
                <a:cs typeface="Arial"/>
              </a:rPr>
              <a:t>locked</a:t>
            </a:r>
            <a:endParaRPr sz="2600" dirty="0">
              <a:latin typeface="Arial"/>
              <a:cs typeface="Arial"/>
            </a:endParaRPr>
          </a:p>
          <a:p>
            <a:pPr marL="355600" indent="-343535">
              <a:lnSpc>
                <a:spcPct val="100000"/>
              </a:lnSpc>
              <a:spcBef>
                <a:spcPts val="665"/>
              </a:spcBef>
              <a:buFont typeface="Arial"/>
              <a:buChar char="•"/>
              <a:tabLst>
                <a:tab pos="355600" algn="l"/>
                <a:tab pos="356235" algn="l"/>
              </a:tabLst>
            </a:pPr>
            <a:r>
              <a:rPr sz="2800" b="1" spc="-5" dirty="0">
                <a:solidFill>
                  <a:srgbClr val="212121"/>
                </a:solidFill>
                <a:latin typeface="Arial"/>
                <a:cs typeface="Arial"/>
              </a:rPr>
              <a:t>Table-level</a:t>
            </a:r>
            <a:r>
              <a:rPr sz="2800" b="1" spc="10" dirty="0">
                <a:solidFill>
                  <a:srgbClr val="212121"/>
                </a:solidFill>
                <a:latin typeface="Arial"/>
                <a:cs typeface="Arial"/>
              </a:rPr>
              <a:t> </a:t>
            </a:r>
            <a:r>
              <a:rPr sz="2800" b="1" spc="-5" dirty="0">
                <a:solidFill>
                  <a:srgbClr val="212121"/>
                </a:solidFill>
                <a:latin typeface="Arial"/>
                <a:cs typeface="Arial"/>
              </a:rPr>
              <a:t>lock</a:t>
            </a:r>
            <a:endParaRPr sz="2800" dirty="0">
              <a:latin typeface="Arial"/>
              <a:cs typeface="Arial"/>
            </a:endParaRPr>
          </a:p>
          <a:p>
            <a:pPr marL="756285" lvl="1" indent="-287020">
              <a:lnSpc>
                <a:spcPct val="100000"/>
              </a:lnSpc>
              <a:spcBef>
                <a:spcPts val="630"/>
              </a:spcBef>
              <a:buChar char="–"/>
              <a:tabLst>
                <a:tab pos="756920" algn="l"/>
              </a:tabLst>
            </a:pPr>
            <a:r>
              <a:rPr sz="2600" dirty="0">
                <a:solidFill>
                  <a:srgbClr val="212121"/>
                </a:solidFill>
                <a:latin typeface="Arial"/>
                <a:cs typeface="Arial"/>
              </a:rPr>
              <a:t>Entire table is</a:t>
            </a:r>
            <a:r>
              <a:rPr sz="2600" spc="-25" dirty="0">
                <a:solidFill>
                  <a:srgbClr val="212121"/>
                </a:solidFill>
                <a:latin typeface="Arial"/>
                <a:cs typeface="Arial"/>
              </a:rPr>
              <a:t> </a:t>
            </a:r>
            <a:r>
              <a:rPr sz="2600" dirty="0">
                <a:solidFill>
                  <a:srgbClr val="212121"/>
                </a:solidFill>
                <a:latin typeface="Arial"/>
                <a:cs typeface="Arial"/>
              </a:rPr>
              <a:t>locked</a:t>
            </a:r>
            <a:endParaRPr sz="2600" dirty="0">
              <a:latin typeface="Arial"/>
              <a:cs typeface="Arial"/>
            </a:endParaRPr>
          </a:p>
          <a:p>
            <a:pPr marL="355600" indent="-343535">
              <a:lnSpc>
                <a:spcPct val="100000"/>
              </a:lnSpc>
              <a:spcBef>
                <a:spcPts val="665"/>
              </a:spcBef>
              <a:buFont typeface="Arial"/>
              <a:buChar char="•"/>
              <a:tabLst>
                <a:tab pos="355600" algn="l"/>
                <a:tab pos="356235" algn="l"/>
              </a:tabLst>
            </a:pPr>
            <a:r>
              <a:rPr sz="2800" b="1" spc="-5" dirty="0">
                <a:solidFill>
                  <a:srgbClr val="212121"/>
                </a:solidFill>
                <a:latin typeface="Arial"/>
                <a:cs typeface="Arial"/>
              </a:rPr>
              <a:t>Page-level</a:t>
            </a:r>
            <a:r>
              <a:rPr sz="2800" b="1" spc="10" dirty="0">
                <a:solidFill>
                  <a:srgbClr val="212121"/>
                </a:solidFill>
                <a:latin typeface="Arial"/>
                <a:cs typeface="Arial"/>
              </a:rPr>
              <a:t> </a:t>
            </a:r>
            <a:r>
              <a:rPr sz="2800" b="1" spc="-5" dirty="0">
                <a:solidFill>
                  <a:srgbClr val="212121"/>
                </a:solidFill>
                <a:latin typeface="Arial"/>
                <a:cs typeface="Arial"/>
              </a:rPr>
              <a:t>lock</a:t>
            </a:r>
            <a:endParaRPr sz="2800" dirty="0">
              <a:latin typeface="Arial"/>
              <a:cs typeface="Arial"/>
            </a:endParaRPr>
          </a:p>
          <a:p>
            <a:pPr marL="756285" lvl="1" indent="-287020">
              <a:lnSpc>
                <a:spcPct val="100000"/>
              </a:lnSpc>
              <a:spcBef>
                <a:spcPts val="635"/>
              </a:spcBef>
              <a:buChar char="–"/>
              <a:tabLst>
                <a:tab pos="756920" algn="l"/>
              </a:tabLst>
            </a:pPr>
            <a:r>
              <a:rPr sz="2600" dirty="0">
                <a:solidFill>
                  <a:srgbClr val="212121"/>
                </a:solidFill>
                <a:latin typeface="Arial"/>
                <a:cs typeface="Arial"/>
              </a:rPr>
              <a:t>Entire diskpage is</a:t>
            </a:r>
            <a:r>
              <a:rPr sz="2600" spc="-60" dirty="0">
                <a:solidFill>
                  <a:srgbClr val="212121"/>
                </a:solidFill>
                <a:latin typeface="Arial"/>
                <a:cs typeface="Arial"/>
              </a:rPr>
              <a:t> </a:t>
            </a:r>
            <a:r>
              <a:rPr sz="2600" dirty="0">
                <a:solidFill>
                  <a:srgbClr val="212121"/>
                </a:solidFill>
                <a:latin typeface="Arial"/>
                <a:cs typeface="Arial"/>
              </a:rPr>
              <a:t>locked</a:t>
            </a:r>
            <a:endParaRPr sz="2600" dirty="0">
              <a:latin typeface="Arial"/>
              <a:cs typeface="Aria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2070"/>
              </a:lnSpc>
            </a:pPr>
            <a:r>
              <a:rPr dirty="0"/>
              <a:t>Database Systems, 8</a:t>
            </a:r>
            <a:r>
              <a:rPr sz="1800" baseline="25462" dirty="0"/>
              <a:t>th</a:t>
            </a:r>
            <a:r>
              <a:rPr sz="1800" spc="75" baseline="25462" dirty="0"/>
              <a:t> </a:t>
            </a:r>
            <a:r>
              <a:rPr sz="1800" dirty="0"/>
              <a:t>Edition</a:t>
            </a:r>
            <a:endParaRPr sz="180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30"/>
              </a:lnSpc>
            </a:pPr>
            <a:fld id="{81D60167-4931-47E6-BA6A-407CBD079E47}" type="slidenum">
              <a:rPr dirty="0"/>
              <a:t>12</a:t>
            </a:fld>
            <a:endParaRPr dirty="0"/>
          </a:p>
        </p:txBody>
      </p:sp>
      <p:sp>
        <p:nvSpPr>
          <p:cNvPr id="2" name="object 2"/>
          <p:cNvSpPr txBox="1">
            <a:spLocks noGrp="1"/>
          </p:cNvSpPr>
          <p:nvPr>
            <p:ph type="title"/>
          </p:nvPr>
        </p:nvSpPr>
        <p:spPr>
          <a:xfrm>
            <a:off x="1687448" y="653541"/>
            <a:ext cx="5768340" cy="574040"/>
          </a:xfrm>
          <a:prstGeom prst="rect">
            <a:avLst/>
          </a:prstGeom>
        </p:spPr>
        <p:txBody>
          <a:bodyPr vert="horz" wrap="square" lIns="0" tIns="12700" rIns="0" bIns="0" rtlCol="0">
            <a:spAutoFit/>
          </a:bodyPr>
          <a:lstStyle/>
          <a:p>
            <a:pPr marL="12700">
              <a:lnSpc>
                <a:spcPct val="100000"/>
              </a:lnSpc>
              <a:spcBef>
                <a:spcPts val="100"/>
              </a:spcBef>
            </a:pPr>
            <a:r>
              <a:rPr spc="-5" dirty="0"/>
              <a:t>Lock </a:t>
            </a:r>
            <a:r>
              <a:rPr dirty="0"/>
              <a:t>Granularity</a:t>
            </a:r>
            <a:r>
              <a:rPr spc="-80" dirty="0"/>
              <a:t> </a:t>
            </a:r>
            <a:r>
              <a:rPr dirty="0"/>
              <a:t>(continued)</a:t>
            </a:r>
          </a:p>
        </p:txBody>
      </p:sp>
      <p:sp>
        <p:nvSpPr>
          <p:cNvPr id="3" name="object 3"/>
          <p:cNvSpPr txBox="1"/>
          <p:nvPr/>
        </p:nvSpPr>
        <p:spPr>
          <a:xfrm>
            <a:off x="612140" y="1614061"/>
            <a:ext cx="7691755" cy="4040504"/>
          </a:xfrm>
          <a:prstGeom prst="rect">
            <a:avLst/>
          </a:prstGeom>
        </p:spPr>
        <p:txBody>
          <a:bodyPr vert="horz" wrap="square" lIns="0" tIns="98425" rIns="0" bIns="0" rtlCol="0">
            <a:spAutoFit/>
          </a:bodyPr>
          <a:lstStyle/>
          <a:p>
            <a:pPr marL="355600" indent="-343535">
              <a:lnSpc>
                <a:spcPct val="100000"/>
              </a:lnSpc>
              <a:spcBef>
                <a:spcPts val="775"/>
              </a:spcBef>
              <a:buFont typeface="Arial"/>
              <a:buChar char="•"/>
              <a:tabLst>
                <a:tab pos="355600" algn="l"/>
                <a:tab pos="356235" algn="l"/>
              </a:tabLst>
            </a:pPr>
            <a:r>
              <a:rPr sz="2800" b="1" spc="-5" dirty="0">
                <a:solidFill>
                  <a:srgbClr val="212121"/>
                </a:solidFill>
                <a:latin typeface="Arial"/>
                <a:cs typeface="Arial"/>
              </a:rPr>
              <a:t>Row-level</a:t>
            </a:r>
            <a:r>
              <a:rPr sz="2800" b="1" spc="10" dirty="0">
                <a:solidFill>
                  <a:srgbClr val="212121"/>
                </a:solidFill>
                <a:latin typeface="Arial"/>
                <a:cs typeface="Arial"/>
              </a:rPr>
              <a:t> </a:t>
            </a:r>
            <a:r>
              <a:rPr sz="2800" b="1" spc="-5" dirty="0">
                <a:solidFill>
                  <a:srgbClr val="212121"/>
                </a:solidFill>
                <a:latin typeface="Arial"/>
                <a:cs typeface="Arial"/>
              </a:rPr>
              <a:t>lock</a:t>
            </a:r>
            <a:endParaRPr sz="2800">
              <a:latin typeface="Arial"/>
              <a:cs typeface="Arial"/>
            </a:endParaRPr>
          </a:p>
          <a:p>
            <a:pPr marL="756285" marR="953769" lvl="1" indent="-287020">
              <a:lnSpc>
                <a:spcPct val="100000"/>
              </a:lnSpc>
              <a:spcBef>
                <a:spcPts val="635"/>
              </a:spcBef>
              <a:buChar char="–"/>
              <a:tabLst>
                <a:tab pos="756920" algn="l"/>
              </a:tabLst>
            </a:pPr>
            <a:r>
              <a:rPr sz="2600" dirty="0">
                <a:solidFill>
                  <a:srgbClr val="212121"/>
                </a:solidFill>
                <a:latin typeface="Arial"/>
                <a:cs typeface="Arial"/>
              </a:rPr>
              <a:t>Allows concurrent transactions to</a:t>
            </a:r>
            <a:r>
              <a:rPr sz="2600" spc="-60" dirty="0">
                <a:solidFill>
                  <a:srgbClr val="212121"/>
                </a:solidFill>
                <a:latin typeface="Arial"/>
                <a:cs typeface="Arial"/>
              </a:rPr>
              <a:t> </a:t>
            </a:r>
            <a:r>
              <a:rPr sz="2600" dirty="0">
                <a:solidFill>
                  <a:srgbClr val="212121"/>
                </a:solidFill>
                <a:latin typeface="Arial"/>
                <a:cs typeface="Arial"/>
              </a:rPr>
              <a:t>access  different rows of same</a:t>
            </a:r>
            <a:r>
              <a:rPr sz="2600" spc="-30" dirty="0">
                <a:solidFill>
                  <a:srgbClr val="212121"/>
                </a:solidFill>
                <a:latin typeface="Arial"/>
                <a:cs typeface="Arial"/>
              </a:rPr>
              <a:t> </a:t>
            </a:r>
            <a:r>
              <a:rPr sz="2600" dirty="0">
                <a:solidFill>
                  <a:srgbClr val="212121"/>
                </a:solidFill>
                <a:latin typeface="Arial"/>
                <a:cs typeface="Arial"/>
              </a:rPr>
              <a:t>table</a:t>
            </a:r>
            <a:endParaRPr sz="2600">
              <a:latin typeface="Arial"/>
              <a:cs typeface="Arial"/>
            </a:endParaRPr>
          </a:p>
          <a:p>
            <a:pPr marL="1155700" lvl="2" indent="-229235">
              <a:lnSpc>
                <a:spcPct val="100000"/>
              </a:lnSpc>
              <a:spcBef>
                <a:spcPts val="585"/>
              </a:spcBef>
              <a:buChar char="•"/>
              <a:tabLst>
                <a:tab pos="1156335" algn="l"/>
              </a:tabLst>
            </a:pPr>
            <a:r>
              <a:rPr sz="2400" spc="-5" dirty="0">
                <a:solidFill>
                  <a:srgbClr val="212121"/>
                </a:solidFill>
                <a:latin typeface="Arial"/>
                <a:cs typeface="Arial"/>
              </a:rPr>
              <a:t>Even </a:t>
            </a:r>
            <a:r>
              <a:rPr sz="2400" dirty="0">
                <a:solidFill>
                  <a:srgbClr val="212121"/>
                </a:solidFill>
                <a:latin typeface="Arial"/>
                <a:cs typeface="Arial"/>
              </a:rPr>
              <a:t>if </a:t>
            </a:r>
            <a:r>
              <a:rPr sz="2400" spc="-5" dirty="0">
                <a:solidFill>
                  <a:srgbClr val="212121"/>
                </a:solidFill>
                <a:latin typeface="Arial"/>
                <a:cs typeface="Arial"/>
              </a:rPr>
              <a:t>rows are located on same</a:t>
            </a:r>
            <a:r>
              <a:rPr sz="2400" spc="45" dirty="0">
                <a:solidFill>
                  <a:srgbClr val="212121"/>
                </a:solidFill>
                <a:latin typeface="Arial"/>
                <a:cs typeface="Arial"/>
              </a:rPr>
              <a:t> </a:t>
            </a:r>
            <a:r>
              <a:rPr sz="2400" spc="-5" dirty="0">
                <a:solidFill>
                  <a:srgbClr val="212121"/>
                </a:solidFill>
                <a:latin typeface="Arial"/>
                <a:cs typeface="Arial"/>
              </a:rPr>
              <a:t>page</a:t>
            </a:r>
            <a:endParaRPr sz="2400">
              <a:latin typeface="Arial"/>
              <a:cs typeface="Arial"/>
            </a:endParaRPr>
          </a:p>
          <a:p>
            <a:pPr marL="355600" indent="-343535">
              <a:lnSpc>
                <a:spcPct val="100000"/>
              </a:lnSpc>
              <a:spcBef>
                <a:spcPts val="655"/>
              </a:spcBef>
              <a:buFont typeface="Arial"/>
              <a:buChar char="•"/>
              <a:tabLst>
                <a:tab pos="355600" algn="l"/>
                <a:tab pos="356235" algn="l"/>
              </a:tabLst>
            </a:pPr>
            <a:r>
              <a:rPr sz="2800" b="1" spc="-5" dirty="0">
                <a:solidFill>
                  <a:srgbClr val="212121"/>
                </a:solidFill>
                <a:latin typeface="Arial"/>
                <a:cs typeface="Arial"/>
              </a:rPr>
              <a:t>Field-level</a:t>
            </a:r>
            <a:r>
              <a:rPr sz="2800" b="1" dirty="0">
                <a:solidFill>
                  <a:srgbClr val="212121"/>
                </a:solidFill>
                <a:latin typeface="Arial"/>
                <a:cs typeface="Arial"/>
              </a:rPr>
              <a:t> </a:t>
            </a:r>
            <a:r>
              <a:rPr sz="2800" b="1" spc="-5" dirty="0">
                <a:solidFill>
                  <a:srgbClr val="212121"/>
                </a:solidFill>
                <a:latin typeface="Arial"/>
                <a:cs typeface="Arial"/>
              </a:rPr>
              <a:t>lock</a:t>
            </a:r>
            <a:endParaRPr sz="2800">
              <a:latin typeface="Arial"/>
              <a:cs typeface="Arial"/>
            </a:endParaRPr>
          </a:p>
          <a:p>
            <a:pPr marL="756285" marR="55880" lvl="1" indent="-287020">
              <a:lnSpc>
                <a:spcPct val="100000"/>
              </a:lnSpc>
              <a:spcBef>
                <a:spcPts val="635"/>
              </a:spcBef>
              <a:buChar char="–"/>
              <a:tabLst>
                <a:tab pos="756920" algn="l"/>
              </a:tabLst>
            </a:pPr>
            <a:r>
              <a:rPr sz="2600" dirty="0">
                <a:solidFill>
                  <a:srgbClr val="212121"/>
                </a:solidFill>
                <a:latin typeface="Arial"/>
                <a:cs typeface="Arial"/>
              </a:rPr>
              <a:t>Allows concurrent transactions to access</a:t>
            </a:r>
            <a:r>
              <a:rPr sz="2600" spc="-75" dirty="0">
                <a:solidFill>
                  <a:srgbClr val="212121"/>
                </a:solidFill>
                <a:latin typeface="Arial"/>
                <a:cs typeface="Arial"/>
              </a:rPr>
              <a:t> </a:t>
            </a:r>
            <a:r>
              <a:rPr sz="2600" dirty="0">
                <a:solidFill>
                  <a:srgbClr val="212121"/>
                </a:solidFill>
                <a:latin typeface="Arial"/>
                <a:cs typeface="Arial"/>
              </a:rPr>
              <a:t>same  row</a:t>
            </a:r>
            <a:endParaRPr sz="2600">
              <a:latin typeface="Arial"/>
              <a:cs typeface="Arial"/>
            </a:endParaRPr>
          </a:p>
          <a:p>
            <a:pPr marL="1155700" marR="5080" lvl="2" indent="-228600">
              <a:lnSpc>
                <a:spcPct val="100000"/>
              </a:lnSpc>
              <a:spcBef>
                <a:spcPts val="585"/>
              </a:spcBef>
              <a:buChar char="•"/>
              <a:tabLst>
                <a:tab pos="1156335" algn="l"/>
              </a:tabLst>
            </a:pPr>
            <a:r>
              <a:rPr sz="2400" spc="-5" dirty="0">
                <a:solidFill>
                  <a:srgbClr val="212121"/>
                </a:solidFill>
                <a:latin typeface="Arial"/>
                <a:cs typeface="Arial"/>
              </a:rPr>
              <a:t>Requires use </a:t>
            </a:r>
            <a:r>
              <a:rPr sz="2400" dirty="0">
                <a:solidFill>
                  <a:srgbClr val="212121"/>
                </a:solidFill>
                <a:latin typeface="Arial"/>
                <a:cs typeface="Arial"/>
              </a:rPr>
              <a:t>of </a:t>
            </a:r>
            <a:r>
              <a:rPr sz="2400" spc="-5" dirty="0">
                <a:solidFill>
                  <a:srgbClr val="212121"/>
                </a:solidFill>
                <a:latin typeface="Arial"/>
                <a:cs typeface="Arial"/>
              </a:rPr>
              <a:t>different fields </a:t>
            </a:r>
            <a:r>
              <a:rPr sz="2400" dirty="0">
                <a:solidFill>
                  <a:srgbClr val="212121"/>
                </a:solidFill>
                <a:latin typeface="Arial"/>
                <a:cs typeface="Arial"/>
              </a:rPr>
              <a:t>(attributes) </a:t>
            </a:r>
            <a:r>
              <a:rPr sz="2400" spc="-5" dirty="0">
                <a:solidFill>
                  <a:srgbClr val="212121"/>
                </a:solidFill>
                <a:latin typeface="Arial"/>
                <a:cs typeface="Arial"/>
              </a:rPr>
              <a:t>within  the row</a:t>
            </a:r>
            <a:endParaRPr sz="2400">
              <a:latin typeface="Arial"/>
              <a:cs typeface="Aria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81940" y="6274714"/>
            <a:ext cx="2815590" cy="300355"/>
          </a:xfrm>
          <a:prstGeom prst="rect">
            <a:avLst/>
          </a:prstGeom>
        </p:spPr>
        <p:txBody>
          <a:bodyPr vert="horz" wrap="square" lIns="0" tIns="12700" rIns="0" bIns="0" rtlCol="0">
            <a:spAutoFit/>
          </a:bodyPr>
          <a:lstStyle/>
          <a:p>
            <a:pPr marL="38100">
              <a:lnSpc>
                <a:spcPct val="100000"/>
              </a:lnSpc>
              <a:spcBef>
                <a:spcPts val="100"/>
              </a:spcBef>
            </a:pPr>
            <a:r>
              <a:rPr sz="1800" dirty="0">
                <a:solidFill>
                  <a:srgbClr val="212121"/>
                </a:solidFill>
                <a:latin typeface="Times New Roman"/>
                <a:cs typeface="Times New Roman"/>
              </a:rPr>
              <a:t>Database Systems, 8</a:t>
            </a:r>
            <a:r>
              <a:rPr sz="1800" baseline="25462" dirty="0">
                <a:solidFill>
                  <a:srgbClr val="212121"/>
                </a:solidFill>
                <a:latin typeface="Times New Roman"/>
                <a:cs typeface="Times New Roman"/>
              </a:rPr>
              <a:t>th</a:t>
            </a:r>
            <a:r>
              <a:rPr sz="1800" spc="97" baseline="25462" dirty="0">
                <a:solidFill>
                  <a:srgbClr val="212121"/>
                </a:solidFill>
                <a:latin typeface="Times New Roman"/>
                <a:cs typeface="Times New Roman"/>
              </a:rPr>
              <a:t> </a:t>
            </a:r>
            <a:r>
              <a:rPr sz="1800" dirty="0">
                <a:solidFill>
                  <a:srgbClr val="212121"/>
                </a:solidFill>
                <a:latin typeface="Times New Roman"/>
                <a:cs typeface="Times New Roman"/>
              </a:rPr>
              <a:t>Edition</a:t>
            </a:r>
            <a:endParaRPr sz="1800">
              <a:latin typeface="Times New Roman"/>
              <a:cs typeface="Times New Roman"/>
            </a:endParaRPr>
          </a:p>
        </p:txBody>
      </p:sp>
      <p:sp>
        <p:nvSpPr>
          <p:cNvPr id="3" name="object 3"/>
          <p:cNvSpPr txBox="1"/>
          <p:nvPr/>
        </p:nvSpPr>
        <p:spPr>
          <a:xfrm>
            <a:off x="8326628" y="6273495"/>
            <a:ext cx="205740" cy="239395"/>
          </a:xfrm>
          <a:prstGeom prst="rect">
            <a:avLst/>
          </a:prstGeom>
        </p:spPr>
        <p:txBody>
          <a:bodyPr vert="horz" wrap="square" lIns="0" tIns="12700" rIns="0" bIns="0" rtlCol="0">
            <a:spAutoFit/>
          </a:bodyPr>
          <a:lstStyle/>
          <a:p>
            <a:pPr marL="12700">
              <a:lnSpc>
                <a:spcPct val="100000"/>
              </a:lnSpc>
              <a:spcBef>
                <a:spcPts val="100"/>
              </a:spcBef>
            </a:pPr>
            <a:r>
              <a:rPr sz="1400" spc="5" dirty="0">
                <a:latin typeface="Times New Roman"/>
                <a:cs typeface="Times New Roman"/>
              </a:rPr>
              <a:t>34</a:t>
            </a:r>
            <a:endParaRPr sz="1400">
              <a:latin typeface="Times New Roman"/>
              <a:cs typeface="Times New Roman"/>
            </a:endParaRPr>
          </a:p>
        </p:txBody>
      </p:sp>
      <p:sp>
        <p:nvSpPr>
          <p:cNvPr id="4" name="object 4"/>
          <p:cNvSpPr txBox="1">
            <a:spLocks noGrp="1"/>
          </p:cNvSpPr>
          <p:nvPr>
            <p:ph type="title"/>
          </p:nvPr>
        </p:nvSpPr>
        <p:spPr>
          <a:xfrm>
            <a:off x="3390138" y="43383"/>
            <a:ext cx="2363470" cy="574675"/>
          </a:xfrm>
          <a:prstGeom prst="rect">
            <a:avLst/>
          </a:prstGeom>
        </p:spPr>
        <p:txBody>
          <a:bodyPr vert="horz" wrap="square" lIns="0" tIns="12700" rIns="0" bIns="0" rtlCol="0">
            <a:spAutoFit/>
          </a:bodyPr>
          <a:lstStyle/>
          <a:p>
            <a:pPr marL="12700">
              <a:lnSpc>
                <a:spcPct val="100000"/>
              </a:lnSpc>
              <a:spcBef>
                <a:spcPts val="100"/>
              </a:spcBef>
            </a:pPr>
            <a:r>
              <a:rPr dirty="0"/>
              <a:t>Lock</a:t>
            </a:r>
            <a:r>
              <a:rPr spc="-75" dirty="0"/>
              <a:t> </a:t>
            </a:r>
            <a:r>
              <a:rPr spc="-5" dirty="0"/>
              <a:t>Types</a:t>
            </a:r>
          </a:p>
        </p:txBody>
      </p:sp>
      <p:sp>
        <p:nvSpPr>
          <p:cNvPr id="5" name="object 5"/>
          <p:cNvSpPr txBox="1"/>
          <p:nvPr/>
        </p:nvSpPr>
        <p:spPr>
          <a:xfrm>
            <a:off x="535940" y="705767"/>
            <a:ext cx="7920990" cy="4101465"/>
          </a:xfrm>
          <a:prstGeom prst="rect">
            <a:avLst/>
          </a:prstGeom>
        </p:spPr>
        <p:txBody>
          <a:bodyPr vert="horz" wrap="square" lIns="0" tIns="93345" rIns="0" bIns="0" rtlCol="0">
            <a:spAutoFit/>
          </a:bodyPr>
          <a:lstStyle/>
          <a:p>
            <a:pPr marL="355600" indent="-343535">
              <a:lnSpc>
                <a:spcPct val="100000"/>
              </a:lnSpc>
              <a:spcBef>
                <a:spcPts val="735"/>
              </a:spcBef>
              <a:buFont typeface="Arial"/>
              <a:buChar char="•"/>
              <a:tabLst>
                <a:tab pos="355600" algn="l"/>
                <a:tab pos="356235" algn="l"/>
              </a:tabLst>
            </a:pPr>
            <a:r>
              <a:rPr sz="2600" b="1" dirty="0">
                <a:solidFill>
                  <a:srgbClr val="212121"/>
                </a:solidFill>
                <a:latin typeface="Arial"/>
                <a:cs typeface="Arial"/>
              </a:rPr>
              <a:t>Binary</a:t>
            </a:r>
            <a:r>
              <a:rPr sz="2600" b="1" spc="-25" dirty="0">
                <a:solidFill>
                  <a:srgbClr val="212121"/>
                </a:solidFill>
                <a:latin typeface="Arial"/>
                <a:cs typeface="Arial"/>
              </a:rPr>
              <a:t> </a:t>
            </a:r>
            <a:r>
              <a:rPr sz="2600" b="1" dirty="0">
                <a:solidFill>
                  <a:srgbClr val="212121"/>
                </a:solidFill>
                <a:latin typeface="Arial"/>
                <a:cs typeface="Arial"/>
              </a:rPr>
              <a:t>lock</a:t>
            </a:r>
            <a:endParaRPr sz="2600" dirty="0">
              <a:latin typeface="Arial"/>
              <a:cs typeface="Arial"/>
            </a:endParaRPr>
          </a:p>
          <a:p>
            <a:pPr marL="756285" lvl="1" indent="-287020">
              <a:lnSpc>
                <a:spcPct val="100000"/>
              </a:lnSpc>
              <a:spcBef>
                <a:spcPts val="585"/>
              </a:spcBef>
              <a:buChar char="–"/>
              <a:tabLst>
                <a:tab pos="756920" algn="l"/>
              </a:tabLst>
            </a:pPr>
            <a:r>
              <a:rPr sz="2400" spc="-5" dirty="0">
                <a:solidFill>
                  <a:srgbClr val="212121"/>
                </a:solidFill>
                <a:latin typeface="Arial"/>
                <a:cs typeface="Arial"/>
              </a:rPr>
              <a:t>Two </a:t>
            </a:r>
            <a:r>
              <a:rPr sz="2400" dirty="0">
                <a:solidFill>
                  <a:srgbClr val="212121"/>
                </a:solidFill>
                <a:latin typeface="Arial"/>
                <a:cs typeface="Arial"/>
              </a:rPr>
              <a:t>states: </a:t>
            </a:r>
            <a:r>
              <a:rPr sz="2400" spc="-5" dirty="0">
                <a:solidFill>
                  <a:srgbClr val="212121"/>
                </a:solidFill>
                <a:latin typeface="Arial"/>
                <a:cs typeface="Arial"/>
              </a:rPr>
              <a:t>locked (1) </a:t>
            </a:r>
            <a:r>
              <a:rPr sz="2400" spc="-10" dirty="0">
                <a:solidFill>
                  <a:srgbClr val="212121"/>
                </a:solidFill>
                <a:latin typeface="Arial"/>
                <a:cs typeface="Arial"/>
              </a:rPr>
              <a:t>or </a:t>
            </a:r>
            <a:r>
              <a:rPr sz="2400" spc="-5" dirty="0">
                <a:solidFill>
                  <a:srgbClr val="212121"/>
                </a:solidFill>
                <a:latin typeface="Arial"/>
                <a:cs typeface="Arial"/>
              </a:rPr>
              <a:t>unlocked</a:t>
            </a:r>
            <a:r>
              <a:rPr sz="2400" spc="40" dirty="0">
                <a:solidFill>
                  <a:srgbClr val="212121"/>
                </a:solidFill>
                <a:latin typeface="Arial"/>
                <a:cs typeface="Arial"/>
              </a:rPr>
              <a:t> </a:t>
            </a:r>
            <a:r>
              <a:rPr sz="2400" spc="-5" dirty="0">
                <a:solidFill>
                  <a:srgbClr val="212121"/>
                </a:solidFill>
                <a:latin typeface="Arial"/>
                <a:cs typeface="Arial"/>
              </a:rPr>
              <a:t>(0)</a:t>
            </a:r>
            <a:endParaRPr sz="2400" dirty="0">
              <a:latin typeface="Arial"/>
              <a:cs typeface="Arial"/>
            </a:endParaRPr>
          </a:p>
          <a:p>
            <a:pPr marL="756285" lvl="1" indent="-287020">
              <a:lnSpc>
                <a:spcPct val="100000"/>
              </a:lnSpc>
              <a:spcBef>
                <a:spcPts val="575"/>
              </a:spcBef>
              <a:buChar char="–"/>
              <a:tabLst>
                <a:tab pos="756920" algn="l"/>
              </a:tabLst>
            </a:pPr>
            <a:r>
              <a:rPr sz="2400" dirty="0">
                <a:solidFill>
                  <a:srgbClr val="212121"/>
                </a:solidFill>
                <a:latin typeface="Arial"/>
                <a:cs typeface="Arial"/>
              </a:rPr>
              <a:t>A </a:t>
            </a:r>
            <a:r>
              <a:rPr sz="2400" b="1" dirty="0">
                <a:solidFill>
                  <a:srgbClr val="212121"/>
                </a:solidFill>
                <a:latin typeface="Arial"/>
                <a:cs typeface="Arial"/>
              </a:rPr>
              <a:t>flag </a:t>
            </a:r>
            <a:r>
              <a:rPr sz="2400" dirty="0">
                <a:solidFill>
                  <a:srgbClr val="212121"/>
                </a:solidFill>
                <a:latin typeface="Arial"/>
                <a:cs typeface="Arial"/>
              </a:rPr>
              <a:t>is </a:t>
            </a:r>
            <a:r>
              <a:rPr sz="2400" spc="-5" dirty="0">
                <a:solidFill>
                  <a:srgbClr val="212121"/>
                </a:solidFill>
                <a:latin typeface="Arial"/>
                <a:cs typeface="Arial"/>
              </a:rPr>
              <a:t>used </a:t>
            </a:r>
            <a:r>
              <a:rPr sz="2400" dirty="0">
                <a:solidFill>
                  <a:srgbClr val="212121"/>
                </a:solidFill>
                <a:latin typeface="Arial"/>
                <a:cs typeface="Arial"/>
              </a:rPr>
              <a:t>in </a:t>
            </a:r>
            <a:r>
              <a:rPr sz="2400" spc="-5" dirty="0">
                <a:solidFill>
                  <a:srgbClr val="212121"/>
                </a:solidFill>
                <a:latin typeface="Arial"/>
                <a:cs typeface="Arial"/>
              </a:rPr>
              <a:t>field, </a:t>
            </a:r>
            <a:r>
              <a:rPr sz="2400" dirty="0">
                <a:solidFill>
                  <a:srgbClr val="212121"/>
                </a:solidFill>
                <a:latin typeface="Arial"/>
                <a:cs typeface="Arial"/>
              </a:rPr>
              <a:t>record, </a:t>
            </a:r>
            <a:r>
              <a:rPr sz="2400" spc="-5" dirty="0">
                <a:solidFill>
                  <a:srgbClr val="212121"/>
                </a:solidFill>
                <a:latin typeface="Arial"/>
                <a:cs typeface="Arial"/>
              </a:rPr>
              <a:t>page </a:t>
            </a:r>
            <a:r>
              <a:rPr sz="2400" dirty="0">
                <a:solidFill>
                  <a:srgbClr val="212121"/>
                </a:solidFill>
                <a:latin typeface="Arial"/>
                <a:cs typeface="Arial"/>
              </a:rPr>
              <a:t>or </a:t>
            </a:r>
            <a:r>
              <a:rPr sz="2400" spc="-5" dirty="0">
                <a:solidFill>
                  <a:srgbClr val="212121"/>
                </a:solidFill>
                <a:latin typeface="Arial"/>
                <a:cs typeface="Arial"/>
              </a:rPr>
              <a:t>file </a:t>
            </a:r>
            <a:r>
              <a:rPr sz="2400" dirty="0">
                <a:solidFill>
                  <a:srgbClr val="212121"/>
                </a:solidFill>
                <a:latin typeface="Arial"/>
                <a:cs typeface="Arial"/>
              </a:rPr>
              <a:t>to</a:t>
            </a:r>
            <a:r>
              <a:rPr sz="2400" spc="-25" dirty="0">
                <a:solidFill>
                  <a:srgbClr val="212121"/>
                </a:solidFill>
                <a:latin typeface="Arial"/>
                <a:cs typeface="Arial"/>
              </a:rPr>
              <a:t> </a:t>
            </a:r>
            <a:r>
              <a:rPr sz="2400" spc="-5" dirty="0">
                <a:solidFill>
                  <a:srgbClr val="212121"/>
                </a:solidFill>
                <a:latin typeface="Arial"/>
                <a:cs typeface="Arial"/>
              </a:rPr>
              <a:t>indicate</a:t>
            </a:r>
            <a:endParaRPr sz="2400" dirty="0">
              <a:latin typeface="Arial"/>
              <a:cs typeface="Arial"/>
            </a:endParaRPr>
          </a:p>
          <a:p>
            <a:pPr marL="756285">
              <a:lnSpc>
                <a:spcPct val="100000"/>
              </a:lnSpc>
              <a:spcBef>
                <a:spcPts val="5"/>
              </a:spcBef>
            </a:pPr>
            <a:r>
              <a:rPr sz="2400" spc="-5" dirty="0">
                <a:solidFill>
                  <a:srgbClr val="212121"/>
                </a:solidFill>
                <a:latin typeface="Arial"/>
                <a:cs typeface="Arial"/>
              </a:rPr>
              <a:t>portion </a:t>
            </a:r>
            <a:r>
              <a:rPr sz="2400" dirty="0">
                <a:solidFill>
                  <a:srgbClr val="212121"/>
                </a:solidFill>
                <a:latin typeface="Arial"/>
                <a:cs typeface="Arial"/>
              </a:rPr>
              <a:t>of </a:t>
            </a:r>
            <a:r>
              <a:rPr sz="2400" spc="-10" dirty="0">
                <a:solidFill>
                  <a:srgbClr val="212121"/>
                </a:solidFill>
                <a:latin typeface="Arial"/>
                <a:cs typeface="Arial"/>
              </a:rPr>
              <a:t>DB </a:t>
            </a:r>
            <a:r>
              <a:rPr sz="2400" spc="-5" dirty="0">
                <a:solidFill>
                  <a:srgbClr val="212121"/>
                </a:solidFill>
                <a:latin typeface="Arial"/>
                <a:cs typeface="Arial"/>
              </a:rPr>
              <a:t>is</a:t>
            </a:r>
            <a:r>
              <a:rPr sz="2400" spc="20" dirty="0">
                <a:solidFill>
                  <a:srgbClr val="212121"/>
                </a:solidFill>
                <a:latin typeface="Arial"/>
                <a:cs typeface="Arial"/>
              </a:rPr>
              <a:t> </a:t>
            </a:r>
            <a:r>
              <a:rPr sz="2400" spc="-5" dirty="0">
                <a:solidFill>
                  <a:srgbClr val="212121"/>
                </a:solidFill>
                <a:latin typeface="Arial"/>
                <a:cs typeface="Arial"/>
              </a:rPr>
              <a:t>locked.</a:t>
            </a:r>
            <a:endParaRPr sz="2400" dirty="0">
              <a:latin typeface="Arial"/>
              <a:cs typeface="Arial"/>
            </a:endParaRPr>
          </a:p>
          <a:p>
            <a:pPr marL="355600" indent="-343535">
              <a:lnSpc>
                <a:spcPct val="100000"/>
              </a:lnSpc>
              <a:spcBef>
                <a:spcPts val="615"/>
              </a:spcBef>
              <a:buFont typeface="Arial"/>
              <a:buChar char="•"/>
              <a:tabLst>
                <a:tab pos="355600" algn="l"/>
                <a:tab pos="356235" algn="l"/>
              </a:tabLst>
            </a:pPr>
            <a:r>
              <a:rPr sz="2600" b="1" dirty="0">
                <a:solidFill>
                  <a:srgbClr val="212121"/>
                </a:solidFill>
                <a:latin typeface="Arial"/>
                <a:cs typeface="Arial"/>
              </a:rPr>
              <a:t>Exclusive lock</a:t>
            </a:r>
            <a:endParaRPr sz="2600" dirty="0">
              <a:latin typeface="Arial"/>
              <a:cs typeface="Arial"/>
            </a:endParaRPr>
          </a:p>
          <a:p>
            <a:pPr marL="756285" lvl="1" indent="-287020">
              <a:lnSpc>
                <a:spcPct val="100000"/>
              </a:lnSpc>
              <a:spcBef>
                <a:spcPts val="490"/>
              </a:spcBef>
              <a:buChar char="–"/>
              <a:tabLst>
                <a:tab pos="756285" algn="l"/>
                <a:tab pos="756920" algn="l"/>
              </a:tabLst>
            </a:pPr>
            <a:r>
              <a:rPr sz="2000" dirty="0">
                <a:solidFill>
                  <a:srgbClr val="212121"/>
                </a:solidFill>
                <a:latin typeface="Arial"/>
                <a:cs typeface="Arial"/>
              </a:rPr>
              <a:t>Access is specifically reserved for transaction that locked</a:t>
            </a:r>
            <a:r>
              <a:rPr sz="2000" spc="-195" dirty="0">
                <a:solidFill>
                  <a:srgbClr val="212121"/>
                </a:solidFill>
                <a:latin typeface="Arial"/>
                <a:cs typeface="Arial"/>
              </a:rPr>
              <a:t> </a:t>
            </a:r>
            <a:r>
              <a:rPr sz="2000" dirty="0">
                <a:solidFill>
                  <a:srgbClr val="212121"/>
                </a:solidFill>
                <a:latin typeface="Arial"/>
                <a:cs typeface="Arial"/>
              </a:rPr>
              <a:t>object</a:t>
            </a:r>
            <a:endParaRPr sz="2000" dirty="0">
              <a:latin typeface="Arial"/>
              <a:cs typeface="Arial"/>
            </a:endParaRPr>
          </a:p>
          <a:p>
            <a:pPr marL="756285" lvl="1" indent="-287020">
              <a:lnSpc>
                <a:spcPct val="100000"/>
              </a:lnSpc>
              <a:spcBef>
                <a:spcPts val="480"/>
              </a:spcBef>
              <a:buChar char="–"/>
              <a:tabLst>
                <a:tab pos="756285" algn="l"/>
                <a:tab pos="756920" algn="l"/>
              </a:tabLst>
            </a:pPr>
            <a:r>
              <a:rPr sz="2000" dirty="0">
                <a:solidFill>
                  <a:srgbClr val="212121"/>
                </a:solidFill>
                <a:latin typeface="Arial"/>
                <a:cs typeface="Arial"/>
              </a:rPr>
              <a:t>Must be used when potential for conflict</a:t>
            </a:r>
            <a:r>
              <a:rPr sz="2000" spc="-155" dirty="0">
                <a:solidFill>
                  <a:srgbClr val="212121"/>
                </a:solidFill>
                <a:latin typeface="Arial"/>
                <a:cs typeface="Arial"/>
              </a:rPr>
              <a:t> </a:t>
            </a:r>
            <a:r>
              <a:rPr sz="2000" dirty="0">
                <a:solidFill>
                  <a:srgbClr val="212121"/>
                </a:solidFill>
                <a:latin typeface="Arial"/>
                <a:cs typeface="Arial"/>
              </a:rPr>
              <a:t>exists</a:t>
            </a:r>
            <a:endParaRPr sz="2000" dirty="0">
              <a:latin typeface="Arial"/>
              <a:cs typeface="Arial"/>
            </a:endParaRPr>
          </a:p>
          <a:p>
            <a:pPr marL="355600" indent="-343535">
              <a:lnSpc>
                <a:spcPct val="100000"/>
              </a:lnSpc>
              <a:spcBef>
                <a:spcPts val="615"/>
              </a:spcBef>
              <a:buFont typeface="Arial"/>
              <a:buChar char="•"/>
              <a:tabLst>
                <a:tab pos="355600" algn="l"/>
                <a:tab pos="356235" algn="l"/>
              </a:tabLst>
            </a:pPr>
            <a:r>
              <a:rPr sz="2600" b="1" dirty="0">
                <a:solidFill>
                  <a:srgbClr val="212121"/>
                </a:solidFill>
                <a:latin typeface="Arial"/>
                <a:cs typeface="Arial"/>
              </a:rPr>
              <a:t>Shared</a:t>
            </a:r>
            <a:r>
              <a:rPr sz="2600" b="1" spc="-15" dirty="0">
                <a:solidFill>
                  <a:srgbClr val="212121"/>
                </a:solidFill>
                <a:latin typeface="Arial"/>
                <a:cs typeface="Arial"/>
              </a:rPr>
              <a:t> </a:t>
            </a:r>
            <a:r>
              <a:rPr sz="2600" b="1" dirty="0">
                <a:solidFill>
                  <a:srgbClr val="212121"/>
                </a:solidFill>
                <a:latin typeface="Arial"/>
                <a:cs typeface="Arial"/>
              </a:rPr>
              <a:t>lock</a:t>
            </a:r>
            <a:endParaRPr sz="2600" dirty="0">
              <a:latin typeface="Arial"/>
              <a:cs typeface="Arial"/>
            </a:endParaRPr>
          </a:p>
          <a:p>
            <a:pPr marL="756285" marR="152400" lvl="1" indent="-287020">
              <a:lnSpc>
                <a:spcPct val="100000"/>
              </a:lnSpc>
              <a:spcBef>
                <a:spcPts val="490"/>
              </a:spcBef>
              <a:buChar char="–"/>
              <a:tabLst>
                <a:tab pos="756285" algn="l"/>
                <a:tab pos="756920" algn="l"/>
              </a:tabLst>
            </a:pPr>
            <a:r>
              <a:rPr sz="2000" dirty="0">
                <a:solidFill>
                  <a:srgbClr val="212121"/>
                </a:solidFill>
                <a:latin typeface="Arial"/>
                <a:cs typeface="Arial"/>
              </a:rPr>
              <a:t>Concurrent transactions are granted read access on basis of</a:t>
            </a:r>
            <a:r>
              <a:rPr sz="2000" spc="-265" dirty="0">
                <a:solidFill>
                  <a:srgbClr val="212121"/>
                </a:solidFill>
                <a:latin typeface="Arial"/>
                <a:cs typeface="Arial"/>
              </a:rPr>
              <a:t> </a:t>
            </a:r>
            <a:r>
              <a:rPr sz="2000" dirty="0">
                <a:solidFill>
                  <a:srgbClr val="212121"/>
                </a:solidFill>
                <a:latin typeface="Arial"/>
                <a:cs typeface="Arial"/>
              </a:rPr>
              <a:t>a  common</a:t>
            </a:r>
            <a:r>
              <a:rPr sz="2000" spc="-45" dirty="0">
                <a:solidFill>
                  <a:srgbClr val="212121"/>
                </a:solidFill>
                <a:latin typeface="Arial"/>
                <a:cs typeface="Arial"/>
              </a:rPr>
              <a:t> </a:t>
            </a:r>
            <a:r>
              <a:rPr sz="2000" dirty="0">
                <a:solidFill>
                  <a:srgbClr val="212121"/>
                </a:solidFill>
                <a:latin typeface="Arial"/>
                <a:cs typeface="Arial"/>
              </a:rPr>
              <a:t>lock</a:t>
            </a:r>
            <a:endParaRPr sz="2000" dirty="0">
              <a:latin typeface="Arial"/>
              <a:cs typeface="Aria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762000"/>
            <a:ext cx="6158229" cy="553998"/>
          </a:xfrm>
        </p:spPr>
        <p:txBody>
          <a:bodyPr/>
          <a:lstStyle/>
          <a:p>
            <a:r>
              <a:rPr lang="en-US" dirty="0"/>
              <a:t>Database </a:t>
            </a:r>
            <a:r>
              <a:rPr lang="en-US" dirty="0" smtClean="0"/>
              <a:t>Checkpoints</a:t>
            </a:r>
            <a:endParaRPr lang="en-US" dirty="0"/>
          </a:p>
        </p:txBody>
      </p:sp>
      <p:sp>
        <p:nvSpPr>
          <p:cNvPr id="3" name="Text Placeholder 2"/>
          <p:cNvSpPr>
            <a:spLocks noGrp="1"/>
          </p:cNvSpPr>
          <p:nvPr>
            <p:ph type="body" idx="1"/>
          </p:nvPr>
        </p:nvSpPr>
        <p:spPr>
          <a:xfrm>
            <a:off x="612140" y="1700225"/>
            <a:ext cx="7919719" cy="4616648"/>
          </a:xfrm>
        </p:spPr>
        <p:txBody>
          <a:bodyPr/>
          <a:lstStyle/>
          <a:p>
            <a:pPr marL="756285" lvl="1" indent="-287020" algn="l" rtl="0">
              <a:buChar char="–"/>
              <a:tabLst>
                <a:tab pos="756285" algn="l"/>
                <a:tab pos="756920" algn="l"/>
              </a:tabLst>
            </a:pPr>
            <a:r>
              <a:rPr lang="en-US" sz="2000" kern="1200" dirty="0">
                <a:solidFill>
                  <a:srgbClr val="212121"/>
                </a:solidFill>
                <a:latin typeface="Arial"/>
                <a:cs typeface="Arial"/>
              </a:rPr>
              <a:t>Database checkpoints are operations in which the DBMS writes all of its updated buffers to disk. While this is happening, the DBMS does not execute any other requests</a:t>
            </a:r>
            <a:r>
              <a:rPr lang="en-US" sz="2000" kern="1200" dirty="0" smtClean="0">
                <a:solidFill>
                  <a:srgbClr val="212121"/>
                </a:solidFill>
                <a:latin typeface="Arial"/>
                <a:cs typeface="Arial"/>
              </a:rPr>
              <a:t>.</a:t>
            </a:r>
          </a:p>
          <a:p>
            <a:pPr marL="756285" lvl="1" indent="-287020" algn="l" rtl="0">
              <a:buChar char="–"/>
              <a:tabLst>
                <a:tab pos="756285" algn="l"/>
                <a:tab pos="756920" algn="l"/>
              </a:tabLst>
            </a:pPr>
            <a:endParaRPr lang="en-US" sz="2000" kern="1200" dirty="0">
              <a:solidFill>
                <a:srgbClr val="212121"/>
              </a:solidFill>
              <a:latin typeface="Arial"/>
              <a:cs typeface="Arial"/>
            </a:endParaRPr>
          </a:p>
          <a:p>
            <a:pPr marL="756285" lvl="1" indent="-287020" algn="l" rtl="0">
              <a:buChar char="–"/>
              <a:tabLst>
                <a:tab pos="756285" algn="l"/>
                <a:tab pos="756920" algn="l"/>
              </a:tabLst>
            </a:pPr>
            <a:r>
              <a:rPr lang="en-US" sz="2000" kern="1200" dirty="0">
                <a:solidFill>
                  <a:srgbClr val="212121"/>
                </a:solidFill>
                <a:latin typeface="Arial"/>
                <a:cs typeface="Arial"/>
              </a:rPr>
              <a:t>A checkpoint operation is also registered in the transaction log. As a result of this operation, the physical database and the transaction log will be in sync</a:t>
            </a:r>
            <a:r>
              <a:rPr lang="en-US" sz="2000" kern="1200" dirty="0" smtClean="0">
                <a:solidFill>
                  <a:srgbClr val="212121"/>
                </a:solidFill>
                <a:latin typeface="Arial"/>
                <a:cs typeface="Arial"/>
              </a:rPr>
              <a:t>.</a:t>
            </a:r>
          </a:p>
          <a:p>
            <a:pPr marL="756285" lvl="1" indent="-287020" algn="l" rtl="0">
              <a:buChar char="–"/>
              <a:tabLst>
                <a:tab pos="756285" algn="l"/>
                <a:tab pos="756920" algn="l"/>
              </a:tabLst>
            </a:pPr>
            <a:endParaRPr lang="en-US" sz="2000" kern="1200" dirty="0">
              <a:solidFill>
                <a:srgbClr val="212121"/>
              </a:solidFill>
              <a:latin typeface="Arial"/>
              <a:cs typeface="Arial"/>
            </a:endParaRPr>
          </a:p>
          <a:p>
            <a:pPr marL="756285" lvl="1" indent="-287020" algn="l" rtl="0">
              <a:buChar char="–"/>
              <a:tabLst>
                <a:tab pos="756285" algn="l"/>
                <a:tab pos="756920" algn="l"/>
              </a:tabLst>
            </a:pPr>
            <a:r>
              <a:rPr lang="en-US" sz="2000" kern="1200" dirty="0">
                <a:solidFill>
                  <a:srgbClr val="212121"/>
                </a:solidFill>
                <a:latin typeface="Arial"/>
                <a:cs typeface="Arial"/>
              </a:rPr>
              <a:t>This synchronization is required because update operations update the copy of the data in the buffers and not in the physical </a:t>
            </a:r>
            <a:r>
              <a:rPr lang="en-US" sz="2000" kern="1200" dirty="0" smtClean="0">
                <a:solidFill>
                  <a:srgbClr val="212121"/>
                </a:solidFill>
                <a:latin typeface="Arial"/>
                <a:cs typeface="Arial"/>
              </a:rPr>
              <a:t>database</a:t>
            </a:r>
          </a:p>
          <a:p>
            <a:pPr marL="756285" lvl="1" indent="-287020" algn="l" rtl="0">
              <a:buChar char="–"/>
              <a:tabLst>
                <a:tab pos="756285" algn="l"/>
                <a:tab pos="756920" algn="l"/>
              </a:tabLst>
            </a:pPr>
            <a:endParaRPr lang="en-US" sz="2000" kern="1200" dirty="0">
              <a:solidFill>
                <a:srgbClr val="212121"/>
              </a:solidFill>
              <a:latin typeface="Arial"/>
              <a:cs typeface="Arial"/>
            </a:endParaRPr>
          </a:p>
          <a:p>
            <a:pPr marL="756285" lvl="1" indent="-287020" algn="l" rtl="0">
              <a:buChar char="–"/>
              <a:tabLst>
                <a:tab pos="756285" algn="l"/>
                <a:tab pos="756920" algn="l"/>
              </a:tabLst>
            </a:pPr>
            <a:r>
              <a:rPr lang="en-US" sz="2000" kern="1200" dirty="0">
                <a:solidFill>
                  <a:srgbClr val="212121"/>
                </a:solidFill>
                <a:latin typeface="Arial"/>
                <a:cs typeface="Arial"/>
              </a:rPr>
              <a:t>Checkpoints are automatically scheduled by the DBMS several times per hour. As you will see next, checkpoints also play an important role in transaction recovery.</a:t>
            </a:r>
          </a:p>
        </p:txBody>
      </p:sp>
    </p:spTree>
    <p:extLst>
      <p:ext uri="{BB962C8B-B14F-4D97-AF65-F5344CB8AC3E}">
        <p14:creationId xmlns:p14="http://schemas.microsoft.com/office/powerpoint/2010/main" val="18894583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4886" y="155110"/>
            <a:ext cx="6158229" cy="1107996"/>
          </a:xfrm>
        </p:spPr>
        <p:txBody>
          <a:bodyPr/>
          <a:lstStyle/>
          <a:p>
            <a:r>
              <a:rPr lang="en-US" dirty="0" smtClean="0"/>
              <a:t>The transaction Recovery</a:t>
            </a:r>
            <a:endParaRPr lang="en-US" dirty="0"/>
          </a:p>
        </p:txBody>
      </p:sp>
      <p:sp>
        <p:nvSpPr>
          <p:cNvPr id="3" name="Text Placeholder 2"/>
          <p:cNvSpPr>
            <a:spLocks noGrp="1"/>
          </p:cNvSpPr>
          <p:nvPr>
            <p:ph type="body" idx="1"/>
          </p:nvPr>
        </p:nvSpPr>
        <p:spPr>
          <a:xfrm>
            <a:off x="634886" y="990461"/>
            <a:ext cx="7919719" cy="5847755"/>
          </a:xfrm>
        </p:spPr>
        <p:txBody>
          <a:bodyPr/>
          <a:lstStyle/>
          <a:p>
            <a:r>
              <a:rPr lang="en-US" sz="2000" kern="1200" dirty="0">
                <a:solidFill>
                  <a:srgbClr val="212121"/>
                </a:solidFill>
                <a:latin typeface="Arial"/>
                <a:cs typeface="Arial"/>
              </a:rPr>
              <a:t>The recovery process for all started and committed transactions (before the failure) follows these steps: </a:t>
            </a:r>
          </a:p>
          <a:p>
            <a:pPr marL="342900" indent="-342900">
              <a:buAutoNum type="arabicPeriod"/>
            </a:pPr>
            <a:r>
              <a:rPr lang="en-US" sz="2000" kern="1200" dirty="0">
                <a:solidFill>
                  <a:srgbClr val="212121"/>
                </a:solidFill>
                <a:latin typeface="Arial"/>
                <a:cs typeface="Arial"/>
              </a:rPr>
              <a:t>Identify the last checkpoint in the transaction log. This is the last time transaction data was physically saved to disk. </a:t>
            </a:r>
          </a:p>
          <a:p>
            <a:endParaRPr lang="en-US" sz="2000" kern="1200" dirty="0">
              <a:solidFill>
                <a:srgbClr val="212121"/>
              </a:solidFill>
              <a:latin typeface="Arial"/>
              <a:cs typeface="Arial"/>
            </a:endParaRPr>
          </a:p>
          <a:p>
            <a:r>
              <a:rPr lang="en-US" sz="2000" kern="1200" dirty="0">
                <a:solidFill>
                  <a:srgbClr val="212121"/>
                </a:solidFill>
                <a:latin typeface="Arial"/>
                <a:cs typeface="Arial"/>
              </a:rPr>
              <a:t>2. For a transaction that started and was committed before the last checkpoint, nothing needs to be done because the data are already saved.</a:t>
            </a:r>
          </a:p>
          <a:p>
            <a:endParaRPr lang="en-US" sz="2000" kern="1200" dirty="0">
              <a:solidFill>
                <a:srgbClr val="212121"/>
              </a:solidFill>
              <a:latin typeface="Arial"/>
              <a:cs typeface="Arial"/>
            </a:endParaRPr>
          </a:p>
          <a:p>
            <a:r>
              <a:rPr lang="en-US" sz="2000" kern="1200" dirty="0">
                <a:solidFill>
                  <a:srgbClr val="212121"/>
                </a:solidFill>
                <a:latin typeface="Arial"/>
                <a:cs typeface="Arial"/>
              </a:rPr>
              <a:t>3. For a transaction that performed a commit operation after the last checkpoint, the DBMS uses the transaction log records to redo the transaction and to update the database, using the “after” values in the transaction log. The changes are made in ascending order, from oldest to newest.</a:t>
            </a:r>
          </a:p>
          <a:p>
            <a:endParaRPr lang="en-US" sz="2000" kern="1200" dirty="0">
              <a:solidFill>
                <a:srgbClr val="212121"/>
              </a:solidFill>
              <a:latin typeface="Arial"/>
              <a:cs typeface="Arial"/>
            </a:endParaRPr>
          </a:p>
          <a:p>
            <a:r>
              <a:rPr lang="en-US" sz="2000" kern="1200" dirty="0">
                <a:solidFill>
                  <a:srgbClr val="212121"/>
                </a:solidFill>
                <a:latin typeface="Arial"/>
                <a:cs typeface="Arial"/>
              </a:rPr>
              <a:t>4. For any transaction that had a ROLLBACK operation after the last checkpoint or that was left active (with neither a COMMIT nor a ROLLBACK) before the failure occurred, nothing needs to be done because the database was never updated.</a:t>
            </a:r>
          </a:p>
        </p:txBody>
      </p:sp>
    </p:spTree>
    <p:extLst>
      <p:ext uri="{BB962C8B-B14F-4D97-AF65-F5344CB8AC3E}">
        <p14:creationId xmlns:p14="http://schemas.microsoft.com/office/powerpoint/2010/main" val="10939135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2070"/>
              </a:lnSpc>
            </a:pPr>
            <a:r>
              <a:rPr dirty="0"/>
              <a:t>Database Systems, 8</a:t>
            </a:r>
            <a:r>
              <a:rPr sz="1800" baseline="25462" dirty="0"/>
              <a:t>th</a:t>
            </a:r>
            <a:r>
              <a:rPr sz="1800" spc="75" baseline="25462" dirty="0"/>
              <a:t> </a:t>
            </a:r>
            <a:r>
              <a:rPr sz="1800" dirty="0"/>
              <a:t>Edition</a:t>
            </a:r>
            <a:endParaRPr sz="180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30"/>
              </a:lnSpc>
            </a:pPr>
            <a:fld id="{81D60167-4931-47E6-BA6A-407CBD079E47}" type="slidenum">
              <a:rPr dirty="0"/>
              <a:t>2</a:t>
            </a:fld>
            <a:endParaRPr dirty="0"/>
          </a:p>
        </p:txBody>
      </p:sp>
      <p:sp>
        <p:nvSpPr>
          <p:cNvPr id="2" name="object 2"/>
          <p:cNvSpPr txBox="1">
            <a:spLocks noGrp="1"/>
          </p:cNvSpPr>
          <p:nvPr>
            <p:ph type="title"/>
          </p:nvPr>
        </p:nvSpPr>
        <p:spPr>
          <a:xfrm>
            <a:off x="3492246" y="653541"/>
            <a:ext cx="2159635" cy="574040"/>
          </a:xfrm>
          <a:prstGeom prst="rect">
            <a:avLst/>
          </a:prstGeom>
        </p:spPr>
        <p:txBody>
          <a:bodyPr vert="horz" wrap="square" lIns="0" tIns="12700" rIns="0" bIns="0" rtlCol="0">
            <a:spAutoFit/>
          </a:bodyPr>
          <a:lstStyle/>
          <a:p>
            <a:pPr marL="12700">
              <a:lnSpc>
                <a:spcPct val="100000"/>
              </a:lnSpc>
              <a:spcBef>
                <a:spcPts val="100"/>
              </a:spcBef>
            </a:pPr>
            <a:r>
              <a:rPr spc="-5" dirty="0"/>
              <a:t>Objectives</a:t>
            </a:r>
          </a:p>
        </p:txBody>
      </p:sp>
      <p:sp>
        <p:nvSpPr>
          <p:cNvPr id="3" name="object 3"/>
          <p:cNvSpPr txBox="1"/>
          <p:nvPr/>
        </p:nvSpPr>
        <p:spPr>
          <a:xfrm>
            <a:off x="612140" y="1614061"/>
            <a:ext cx="7903209" cy="2362835"/>
          </a:xfrm>
          <a:prstGeom prst="rect">
            <a:avLst/>
          </a:prstGeom>
        </p:spPr>
        <p:txBody>
          <a:bodyPr vert="horz" wrap="square" lIns="0" tIns="98425" rIns="0" bIns="0" rtlCol="0">
            <a:spAutoFit/>
          </a:bodyPr>
          <a:lstStyle/>
          <a:p>
            <a:pPr marL="355600" indent="-343535">
              <a:lnSpc>
                <a:spcPct val="100000"/>
              </a:lnSpc>
              <a:spcBef>
                <a:spcPts val="775"/>
              </a:spcBef>
              <a:buChar char="•"/>
              <a:tabLst>
                <a:tab pos="355600" algn="l"/>
                <a:tab pos="356235" algn="l"/>
              </a:tabLst>
            </a:pPr>
            <a:r>
              <a:rPr sz="2800" spc="-5" dirty="0">
                <a:solidFill>
                  <a:srgbClr val="212121"/>
                </a:solidFill>
                <a:latin typeface="Arial"/>
                <a:cs typeface="Arial"/>
              </a:rPr>
              <a:t>In this </a:t>
            </a:r>
            <a:r>
              <a:rPr sz="2800" dirty="0">
                <a:solidFill>
                  <a:srgbClr val="212121"/>
                </a:solidFill>
                <a:latin typeface="Arial"/>
                <a:cs typeface="Arial"/>
              </a:rPr>
              <a:t>chapter, you </a:t>
            </a:r>
            <a:r>
              <a:rPr sz="2800" spc="-5" dirty="0">
                <a:solidFill>
                  <a:srgbClr val="212121"/>
                </a:solidFill>
                <a:latin typeface="Arial"/>
                <a:cs typeface="Arial"/>
              </a:rPr>
              <a:t>will</a:t>
            </a:r>
            <a:r>
              <a:rPr sz="2800" spc="5" dirty="0">
                <a:solidFill>
                  <a:srgbClr val="212121"/>
                </a:solidFill>
                <a:latin typeface="Arial"/>
                <a:cs typeface="Arial"/>
              </a:rPr>
              <a:t> </a:t>
            </a:r>
            <a:r>
              <a:rPr sz="2800" dirty="0">
                <a:solidFill>
                  <a:srgbClr val="212121"/>
                </a:solidFill>
                <a:latin typeface="Arial"/>
                <a:cs typeface="Arial"/>
              </a:rPr>
              <a:t>learn:</a:t>
            </a:r>
            <a:endParaRPr sz="2800">
              <a:latin typeface="Arial"/>
              <a:cs typeface="Arial"/>
            </a:endParaRPr>
          </a:p>
          <a:p>
            <a:pPr marL="756285" lvl="1" indent="-287020">
              <a:lnSpc>
                <a:spcPct val="100000"/>
              </a:lnSpc>
              <a:spcBef>
                <a:spcPts val="635"/>
              </a:spcBef>
              <a:buChar char="–"/>
              <a:tabLst>
                <a:tab pos="756920" algn="l"/>
              </a:tabLst>
            </a:pPr>
            <a:r>
              <a:rPr sz="2600" dirty="0">
                <a:solidFill>
                  <a:srgbClr val="212121"/>
                </a:solidFill>
                <a:latin typeface="Arial"/>
                <a:cs typeface="Arial"/>
              </a:rPr>
              <a:t>About database transactions and their</a:t>
            </a:r>
            <a:r>
              <a:rPr sz="2600" spc="-45" dirty="0">
                <a:solidFill>
                  <a:srgbClr val="212121"/>
                </a:solidFill>
                <a:latin typeface="Arial"/>
                <a:cs typeface="Arial"/>
              </a:rPr>
              <a:t> </a:t>
            </a:r>
            <a:r>
              <a:rPr sz="2600" dirty="0">
                <a:solidFill>
                  <a:srgbClr val="212121"/>
                </a:solidFill>
                <a:latin typeface="Arial"/>
                <a:cs typeface="Arial"/>
              </a:rPr>
              <a:t>properties</a:t>
            </a:r>
            <a:endParaRPr sz="2600">
              <a:latin typeface="Arial"/>
              <a:cs typeface="Arial"/>
            </a:endParaRPr>
          </a:p>
          <a:p>
            <a:pPr marL="756285" marR="726440" lvl="1" indent="-287020">
              <a:lnSpc>
                <a:spcPct val="100000"/>
              </a:lnSpc>
              <a:spcBef>
                <a:spcPts val="625"/>
              </a:spcBef>
              <a:buChar char="–"/>
              <a:tabLst>
                <a:tab pos="756920" algn="l"/>
              </a:tabLst>
            </a:pPr>
            <a:r>
              <a:rPr sz="2600" dirty="0">
                <a:solidFill>
                  <a:srgbClr val="212121"/>
                </a:solidFill>
                <a:latin typeface="Arial"/>
                <a:cs typeface="Arial"/>
              </a:rPr>
              <a:t>What concurrency control is and what role</a:t>
            </a:r>
            <a:r>
              <a:rPr sz="2600" spc="-75" dirty="0">
                <a:solidFill>
                  <a:srgbClr val="212121"/>
                </a:solidFill>
                <a:latin typeface="Arial"/>
                <a:cs typeface="Arial"/>
              </a:rPr>
              <a:t> </a:t>
            </a:r>
            <a:r>
              <a:rPr sz="2600" dirty="0">
                <a:solidFill>
                  <a:srgbClr val="212121"/>
                </a:solidFill>
                <a:latin typeface="Arial"/>
                <a:cs typeface="Arial"/>
              </a:rPr>
              <a:t>it  plays in maintaining the </a:t>
            </a:r>
            <a:r>
              <a:rPr sz="2600" spc="-5" dirty="0">
                <a:solidFill>
                  <a:srgbClr val="212121"/>
                </a:solidFill>
                <a:latin typeface="Arial"/>
                <a:cs typeface="Arial"/>
              </a:rPr>
              <a:t>database’s</a:t>
            </a:r>
            <a:r>
              <a:rPr sz="2600" spc="-40" dirty="0">
                <a:solidFill>
                  <a:srgbClr val="212121"/>
                </a:solidFill>
                <a:latin typeface="Arial"/>
                <a:cs typeface="Arial"/>
              </a:rPr>
              <a:t> </a:t>
            </a:r>
            <a:r>
              <a:rPr sz="2600" spc="-5" dirty="0">
                <a:solidFill>
                  <a:srgbClr val="212121"/>
                </a:solidFill>
                <a:latin typeface="Arial"/>
                <a:cs typeface="Arial"/>
              </a:rPr>
              <a:t>integrity</a:t>
            </a:r>
            <a:endParaRPr sz="2600">
              <a:latin typeface="Arial"/>
              <a:cs typeface="Arial"/>
            </a:endParaRPr>
          </a:p>
          <a:p>
            <a:pPr marL="756285" lvl="1" indent="-287020">
              <a:lnSpc>
                <a:spcPct val="100000"/>
              </a:lnSpc>
              <a:spcBef>
                <a:spcPts val="625"/>
              </a:spcBef>
              <a:buChar char="–"/>
              <a:tabLst>
                <a:tab pos="756920" algn="l"/>
              </a:tabLst>
            </a:pPr>
            <a:r>
              <a:rPr sz="2600" dirty="0">
                <a:solidFill>
                  <a:srgbClr val="212121"/>
                </a:solidFill>
                <a:latin typeface="Arial"/>
                <a:cs typeface="Arial"/>
              </a:rPr>
              <a:t>What locking methods are and how they</a:t>
            </a:r>
            <a:r>
              <a:rPr sz="2600" spc="-60" dirty="0">
                <a:solidFill>
                  <a:srgbClr val="212121"/>
                </a:solidFill>
                <a:latin typeface="Arial"/>
                <a:cs typeface="Arial"/>
              </a:rPr>
              <a:t> </a:t>
            </a:r>
            <a:r>
              <a:rPr sz="2600" dirty="0">
                <a:solidFill>
                  <a:srgbClr val="212121"/>
                </a:solidFill>
                <a:latin typeface="Arial"/>
                <a:cs typeface="Arial"/>
              </a:rPr>
              <a:t>work</a:t>
            </a:r>
            <a:endParaRPr sz="2600">
              <a:latin typeface="Arial"/>
              <a:cs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2070"/>
              </a:lnSpc>
            </a:pPr>
            <a:r>
              <a:rPr dirty="0"/>
              <a:t>Database Systems, 8</a:t>
            </a:r>
            <a:r>
              <a:rPr sz="1800" baseline="25462" dirty="0"/>
              <a:t>th</a:t>
            </a:r>
            <a:r>
              <a:rPr sz="1800" spc="75" baseline="25462" dirty="0"/>
              <a:t> </a:t>
            </a:r>
            <a:r>
              <a:rPr sz="1800" dirty="0"/>
              <a:t>Edition</a:t>
            </a:r>
            <a:endParaRPr sz="180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30"/>
              </a:lnSpc>
            </a:pPr>
            <a:fld id="{81D60167-4931-47E6-BA6A-407CBD079E47}" type="slidenum">
              <a:rPr dirty="0"/>
              <a:t>3</a:t>
            </a:fld>
            <a:endParaRPr dirty="0"/>
          </a:p>
        </p:txBody>
      </p:sp>
      <p:sp>
        <p:nvSpPr>
          <p:cNvPr id="2" name="object 2"/>
          <p:cNvSpPr txBox="1">
            <a:spLocks noGrp="1"/>
          </p:cNvSpPr>
          <p:nvPr>
            <p:ph type="title"/>
          </p:nvPr>
        </p:nvSpPr>
        <p:spPr>
          <a:xfrm>
            <a:off x="2285238" y="653541"/>
            <a:ext cx="4573905" cy="574040"/>
          </a:xfrm>
          <a:prstGeom prst="rect">
            <a:avLst/>
          </a:prstGeom>
        </p:spPr>
        <p:txBody>
          <a:bodyPr vert="horz" wrap="square" lIns="0" tIns="12700" rIns="0" bIns="0" rtlCol="0">
            <a:spAutoFit/>
          </a:bodyPr>
          <a:lstStyle/>
          <a:p>
            <a:pPr marL="12700">
              <a:lnSpc>
                <a:spcPct val="100000"/>
              </a:lnSpc>
              <a:spcBef>
                <a:spcPts val="100"/>
              </a:spcBef>
            </a:pPr>
            <a:r>
              <a:rPr spc="-5" dirty="0"/>
              <a:t>Objectives (continued)</a:t>
            </a:r>
          </a:p>
        </p:txBody>
      </p:sp>
      <p:sp>
        <p:nvSpPr>
          <p:cNvPr id="3" name="object 3"/>
          <p:cNvSpPr txBox="1"/>
          <p:nvPr/>
        </p:nvSpPr>
        <p:spPr>
          <a:xfrm>
            <a:off x="612140" y="1614061"/>
            <a:ext cx="7768590" cy="3155315"/>
          </a:xfrm>
          <a:prstGeom prst="rect">
            <a:avLst/>
          </a:prstGeom>
        </p:spPr>
        <p:txBody>
          <a:bodyPr vert="horz" wrap="square" lIns="0" tIns="98425" rIns="0" bIns="0" rtlCol="0">
            <a:spAutoFit/>
          </a:bodyPr>
          <a:lstStyle/>
          <a:p>
            <a:pPr marL="355600" indent="-343535">
              <a:lnSpc>
                <a:spcPct val="100000"/>
              </a:lnSpc>
              <a:spcBef>
                <a:spcPts val="775"/>
              </a:spcBef>
              <a:buChar char="•"/>
              <a:tabLst>
                <a:tab pos="355600" algn="l"/>
                <a:tab pos="356235" algn="l"/>
              </a:tabLst>
            </a:pPr>
            <a:r>
              <a:rPr sz="2800" spc="-5" dirty="0">
                <a:solidFill>
                  <a:srgbClr val="212121"/>
                </a:solidFill>
                <a:latin typeface="Arial"/>
                <a:cs typeface="Arial"/>
              </a:rPr>
              <a:t>In this </a:t>
            </a:r>
            <a:r>
              <a:rPr sz="2800" dirty="0">
                <a:solidFill>
                  <a:srgbClr val="212121"/>
                </a:solidFill>
                <a:latin typeface="Arial"/>
                <a:cs typeface="Arial"/>
              </a:rPr>
              <a:t>chapter, you </a:t>
            </a:r>
            <a:r>
              <a:rPr sz="2800" spc="-5" dirty="0">
                <a:solidFill>
                  <a:srgbClr val="212121"/>
                </a:solidFill>
                <a:latin typeface="Arial"/>
                <a:cs typeface="Arial"/>
              </a:rPr>
              <a:t>will </a:t>
            </a:r>
            <a:r>
              <a:rPr sz="2800" dirty="0">
                <a:solidFill>
                  <a:srgbClr val="212121"/>
                </a:solidFill>
                <a:latin typeface="Arial"/>
                <a:cs typeface="Arial"/>
              </a:rPr>
              <a:t>learn:</a:t>
            </a:r>
            <a:r>
              <a:rPr sz="2800" spc="5" dirty="0">
                <a:solidFill>
                  <a:srgbClr val="212121"/>
                </a:solidFill>
                <a:latin typeface="Arial"/>
                <a:cs typeface="Arial"/>
              </a:rPr>
              <a:t> </a:t>
            </a:r>
            <a:r>
              <a:rPr sz="2800" dirty="0">
                <a:solidFill>
                  <a:srgbClr val="212121"/>
                </a:solidFill>
                <a:latin typeface="Arial"/>
                <a:cs typeface="Arial"/>
              </a:rPr>
              <a:t>(continued)</a:t>
            </a:r>
            <a:endParaRPr sz="2800" dirty="0">
              <a:latin typeface="Arial"/>
              <a:cs typeface="Arial"/>
            </a:endParaRPr>
          </a:p>
          <a:p>
            <a:pPr marL="756285" marR="1694814" lvl="1" indent="-287020">
              <a:lnSpc>
                <a:spcPct val="100000"/>
              </a:lnSpc>
              <a:spcBef>
                <a:spcPts val="635"/>
              </a:spcBef>
              <a:buChar char="–"/>
              <a:tabLst>
                <a:tab pos="756920" algn="l"/>
              </a:tabLst>
            </a:pPr>
            <a:r>
              <a:rPr sz="2600" dirty="0">
                <a:solidFill>
                  <a:srgbClr val="212121"/>
                </a:solidFill>
                <a:latin typeface="Arial"/>
                <a:cs typeface="Arial"/>
              </a:rPr>
              <a:t>How stamping methods are used</a:t>
            </a:r>
            <a:r>
              <a:rPr sz="2600" spc="-85" dirty="0">
                <a:solidFill>
                  <a:srgbClr val="212121"/>
                </a:solidFill>
                <a:latin typeface="Arial"/>
                <a:cs typeface="Arial"/>
              </a:rPr>
              <a:t> </a:t>
            </a:r>
            <a:r>
              <a:rPr sz="2600" dirty="0">
                <a:solidFill>
                  <a:srgbClr val="212121"/>
                </a:solidFill>
                <a:latin typeface="Arial"/>
                <a:cs typeface="Arial"/>
              </a:rPr>
              <a:t>for  concurrency</a:t>
            </a:r>
            <a:r>
              <a:rPr sz="2600" spc="-15" dirty="0">
                <a:solidFill>
                  <a:srgbClr val="212121"/>
                </a:solidFill>
                <a:latin typeface="Arial"/>
                <a:cs typeface="Arial"/>
              </a:rPr>
              <a:t> </a:t>
            </a:r>
            <a:r>
              <a:rPr sz="2600" dirty="0">
                <a:solidFill>
                  <a:srgbClr val="212121"/>
                </a:solidFill>
                <a:latin typeface="Arial"/>
                <a:cs typeface="Arial"/>
              </a:rPr>
              <a:t>control</a:t>
            </a:r>
            <a:endParaRPr sz="2600" dirty="0">
              <a:latin typeface="Arial"/>
              <a:cs typeface="Arial"/>
            </a:endParaRPr>
          </a:p>
          <a:p>
            <a:pPr marL="756285" marR="1657350" lvl="1" indent="-287020">
              <a:lnSpc>
                <a:spcPct val="100000"/>
              </a:lnSpc>
              <a:spcBef>
                <a:spcPts val="625"/>
              </a:spcBef>
              <a:buChar char="–"/>
              <a:tabLst>
                <a:tab pos="756920" algn="l"/>
              </a:tabLst>
            </a:pPr>
            <a:r>
              <a:rPr sz="2600" dirty="0">
                <a:solidFill>
                  <a:srgbClr val="212121"/>
                </a:solidFill>
                <a:latin typeface="Arial"/>
                <a:cs typeface="Arial"/>
              </a:rPr>
              <a:t>How optimistic methods are used</a:t>
            </a:r>
            <a:r>
              <a:rPr sz="2600" spc="-70" dirty="0">
                <a:solidFill>
                  <a:srgbClr val="212121"/>
                </a:solidFill>
                <a:latin typeface="Arial"/>
                <a:cs typeface="Arial"/>
              </a:rPr>
              <a:t> </a:t>
            </a:r>
            <a:r>
              <a:rPr sz="2600" dirty="0">
                <a:solidFill>
                  <a:srgbClr val="212121"/>
                </a:solidFill>
                <a:latin typeface="Arial"/>
                <a:cs typeface="Arial"/>
              </a:rPr>
              <a:t>for  concurrency</a:t>
            </a:r>
            <a:r>
              <a:rPr sz="2600" spc="-15" dirty="0">
                <a:solidFill>
                  <a:srgbClr val="212121"/>
                </a:solidFill>
                <a:latin typeface="Arial"/>
                <a:cs typeface="Arial"/>
              </a:rPr>
              <a:t> </a:t>
            </a:r>
            <a:r>
              <a:rPr sz="2600" dirty="0">
                <a:solidFill>
                  <a:srgbClr val="212121"/>
                </a:solidFill>
                <a:latin typeface="Arial"/>
                <a:cs typeface="Arial"/>
              </a:rPr>
              <a:t>control</a:t>
            </a:r>
            <a:endParaRPr sz="2600" dirty="0">
              <a:latin typeface="Arial"/>
              <a:cs typeface="Arial"/>
            </a:endParaRPr>
          </a:p>
          <a:p>
            <a:pPr marL="756285" marR="5080" lvl="1" indent="-287020">
              <a:lnSpc>
                <a:spcPct val="100000"/>
              </a:lnSpc>
              <a:spcBef>
                <a:spcPts val="625"/>
              </a:spcBef>
              <a:buChar char="–"/>
              <a:tabLst>
                <a:tab pos="756920" algn="l"/>
              </a:tabLst>
            </a:pPr>
            <a:r>
              <a:rPr sz="2600" dirty="0">
                <a:solidFill>
                  <a:srgbClr val="212121"/>
                </a:solidFill>
                <a:latin typeface="Arial"/>
                <a:cs typeface="Arial"/>
              </a:rPr>
              <a:t>How database recovery management is used</a:t>
            </a:r>
            <a:r>
              <a:rPr sz="2600" spc="-80" dirty="0">
                <a:solidFill>
                  <a:srgbClr val="212121"/>
                </a:solidFill>
                <a:latin typeface="Arial"/>
                <a:cs typeface="Arial"/>
              </a:rPr>
              <a:t> </a:t>
            </a:r>
            <a:r>
              <a:rPr sz="2600" spc="-5" dirty="0">
                <a:solidFill>
                  <a:srgbClr val="212121"/>
                </a:solidFill>
                <a:latin typeface="Arial"/>
                <a:cs typeface="Arial"/>
              </a:rPr>
              <a:t>to  </a:t>
            </a:r>
            <a:r>
              <a:rPr sz="2600" dirty="0">
                <a:solidFill>
                  <a:srgbClr val="212121"/>
                </a:solidFill>
                <a:latin typeface="Arial"/>
                <a:cs typeface="Arial"/>
              </a:rPr>
              <a:t>maintain database</a:t>
            </a:r>
            <a:r>
              <a:rPr sz="2600" spc="-30" dirty="0">
                <a:solidFill>
                  <a:srgbClr val="212121"/>
                </a:solidFill>
                <a:latin typeface="Arial"/>
                <a:cs typeface="Arial"/>
              </a:rPr>
              <a:t> </a:t>
            </a:r>
            <a:r>
              <a:rPr sz="2600" dirty="0" smtClean="0">
                <a:solidFill>
                  <a:srgbClr val="212121"/>
                </a:solidFill>
                <a:latin typeface="Arial"/>
                <a:cs typeface="Arial"/>
              </a:rPr>
              <a:t>integrit</a:t>
            </a:r>
            <a:r>
              <a:rPr lang="en-US" sz="2600" dirty="0" smtClean="0">
                <a:solidFill>
                  <a:srgbClr val="212121"/>
                </a:solidFill>
                <a:latin typeface="Arial"/>
                <a:cs typeface="Arial"/>
              </a:rPr>
              <a:t>y</a:t>
            </a:r>
            <a:endParaRPr sz="2600" dirty="0">
              <a:latin typeface="Arial"/>
              <a:cs typeface="Aria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2070"/>
              </a:lnSpc>
            </a:pPr>
            <a:r>
              <a:rPr dirty="0"/>
              <a:t>Database Systems, 8</a:t>
            </a:r>
            <a:r>
              <a:rPr sz="1800" baseline="25462" dirty="0"/>
              <a:t>th</a:t>
            </a:r>
            <a:r>
              <a:rPr sz="1800" spc="75" baseline="25462" dirty="0"/>
              <a:t> </a:t>
            </a:r>
            <a:r>
              <a:rPr sz="1800" dirty="0"/>
              <a:t>Edition</a:t>
            </a:r>
            <a:endParaRPr sz="180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30"/>
              </a:lnSpc>
            </a:pPr>
            <a:fld id="{81D60167-4931-47E6-BA6A-407CBD079E47}" type="slidenum">
              <a:rPr dirty="0"/>
              <a:t>4</a:t>
            </a:fld>
            <a:endParaRPr dirty="0"/>
          </a:p>
        </p:txBody>
      </p:sp>
      <p:sp>
        <p:nvSpPr>
          <p:cNvPr id="2" name="object 2"/>
          <p:cNvSpPr txBox="1">
            <a:spLocks noGrp="1"/>
          </p:cNvSpPr>
          <p:nvPr>
            <p:ph type="title"/>
          </p:nvPr>
        </p:nvSpPr>
        <p:spPr>
          <a:xfrm>
            <a:off x="2220848" y="653541"/>
            <a:ext cx="4704715" cy="574040"/>
          </a:xfrm>
          <a:prstGeom prst="rect">
            <a:avLst/>
          </a:prstGeom>
        </p:spPr>
        <p:txBody>
          <a:bodyPr vert="horz" wrap="square" lIns="0" tIns="12700" rIns="0" bIns="0" rtlCol="0">
            <a:spAutoFit/>
          </a:bodyPr>
          <a:lstStyle/>
          <a:p>
            <a:pPr marL="12700">
              <a:lnSpc>
                <a:spcPct val="100000"/>
              </a:lnSpc>
              <a:spcBef>
                <a:spcPts val="100"/>
              </a:spcBef>
            </a:pPr>
            <a:r>
              <a:rPr dirty="0"/>
              <a:t>What is </a:t>
            </a:r>
            <a:r>
              <a:rPr spc="-5" dirty="0"/>
              <a:t>a</a:t>
            </a:r>
            <a:r>
              <a:rPr spc="-75" dirty="0"/>
              <a:t> </a:t>
            </a:r>
            <a:r>
              <a:rPr dirty="0"/>
              <a:t>Transaction?</a:t>
            </a:r>
          </a:p>
        </p:txBody>
      </p:sp>
      <p:sp>
        <p:nvSpPr>
          <p:cNvPr id="3" name="object 3"/>
          <p:cNvSpPr txBox="1"/>
          <p:nvPr/>
        </p:nvSpPr>
        <p:spPr>
          <a:xfrm>
            <a:off x="612140" y="1547824"/>
            <a:ext cx="7747634" cy="4502150"/>
          </a:xfrm>
          <a:prstGeom prst="rect">
            <a:avLst/>
          </a:prstGeom>
        </p:spPr>
        <p:txBody>
          <a:bodyPr vert="horz" wrap="square" lIns="0" tIns="12065" rIns="0" bIns="0" rtlCol="0">
            <a:spAutoFit/>
          </a:bodyPr>
          <a:lstStyle/>
          <a:p>
            <a:pPr marL="355600" marR="43180" indent="-343535">
              <a:lnSpc>
                <a:spcPct val="100000"/>
              </a:lnSpc>
              <a:spcBef>
                <a:spcPts val="95"/>
              </a:spcBef>
              <a:buChar char="•"/>
              <a:tabLst>
                <a:tab pos="355600" algn="l"/>
                <a:tab pos="356235" algn="l"/>
              </a:tabLst>
            </a:pPr>
            <a:r>
              <a:rPr sz="2800" dirty="0">
                <a:solidFill>
                  <a:srgbClr val="212121"/>
                </a:solidFill>
                <a:latin typeface="Arial"/>
                <a:cs typeface="Arial"/>
              </a:rPr>
              <a:t>Logical unit </a:t>
            </a:r>
            <a:r>
              <a:rPr sz="2800" spc="-5" dirty="0">
                <a:solidFill>
                  <a:srgbClr val="212121"/>
                </a:solidFill>
                <a:latin typeface="Arial"/>
                <a:cs typeface="Arial"/>
              </a:rPr>
              <a:t>of work </a:t>
            </a:r>
            <a:r>
              <a:rPr sz="2800" dirty="0">
                <a:solidFill>
                  <a:srgbClr val="212121"/>
                </a:solidFill>
                <a:latin typeface="Arial"/>
                <a:cs typeface="Arial"/>
              </a:rPr>
              <a:t>that </a:t>
            </a:r>
            <a:r>
              <a:rPr sz="2800" spc="-5" dirty="0">
                <a:solidFill>
                  <a:srgbClr val="212121"/>
                </a:solidFill>
                <a:latin typeface="Arial"/>
                <a:cs typeface="Arial"/>
              </a:rPr>
              <a:t>must be </a:t>
            </a:r>
            <a:r>
              <a:rPr sz="2800" dirty="0">
                <a:solidFill>
                  <a:srgbClr val="212121"/>
                </a:solidFill>
                <a:latin typeface="Arial"/>
                <a:cs typeface="Arial"/>
              </a:rPr>
              <a:t>either entirely  </a:t>
            </a:r>
            <a:r>
              <a:rPr sz="2800" spc="-5" dirty="0">
                <a:solidFill>
                  <a:srgbClr val="212121"/>
                </a:solidFill>
                <a:latin typeface="Arial"/>
                <a:cs typeface="Arial"/>
              </a:rPr>
              <a:t>completed or</a:t>
            </a:r>
            <a:r>
              <a:rPr sz="2800" spc="25" dirty="0">
                <a:solidFill>
                  <a:srgbClr val="212121"/>
                </a:solidFill>
                <a:latin typeface="Arial"/>
                <a:cs typeface="Arial"/>
              </a:rPr>
              <a:t> </a:t>
            </a:r>
            <a:r>
              <a:rPr sz="2800" spc="-5" dirty="0">
                <a:solidFill>
                  <a:srgbClr val="212121"/>
                </a:solidFill>
                <a:latin typeface="Arial"/>
                <a:cs typeface="Arial"/>
              </a:rPr>
              <a:t>aborted</a:t>
            </a:r>
            <a:endParaRPr sz="2800">
              <a:latin typeface="Arial"/>
              <a:cs typeface="Arial"/>
            </a:endParaRPr>
          </a:p>
          <a:p>
            <a:pPr marL="355600" marR="5080" indent="-343535">
              <a:lnSpc>
                <a:spcPct val="100000"/>
              </a:lnSpc>
              <a:spcBef>
                <a:spcPts val="675"/>
              </a:spcBef>
              <a:buChar char="•"/>
              <a:tabLst>
                <a:tab pos="355600" algn="l"/>
                <a:tab pos="356235" algn="l"/>
              </a:tabLst>
            </a:pPr>
            <a:r>
              <a:rPr sz="2800" spc="-5" dirty="0">
                <a:solidFill>
                  <a:srgbClr val="212121"/>
                </a:solidFill>
                <a:latin typeface="Arial"/>
                <a:cs typeface="Arial"/>
              </a:rPr>
              <a:t>Successful </a:t>
            </a:r>
            <a:r>
              <a:rPr sz="2800" dirty="0">
                <a:solidFill>
                  <a:srgbClr val="212121"/>
                </a:solidFill>
                <a:latin typeface="Arial"/>
                <a:cs typeface="Arial"/>
              </a:rPr>
              <a:t>transaction </a:t>
            </a:r>
            <a:r>
              <a:rPr sz="2800" spc="-5" dirty="0">
                <a:solidFill>
                  <a:srgbClr val="212121"/>
                </a:solidFill>
                <a:latin typeface="Arial"/>
                <a:cs typeface="Arial"/>
              </a:rPr>
              <a:t>changes </a:t>
            </a:r>
            <a:r>
              <a:rPr sz="2800" dirty="0">
                <a:solidFill>
                  <a:srgbClr val="212121"/>
                </a:solidFill>
                <a:latin typeface="Arial"/>
                <a:cs typeface="Arial"/>
              </a:rPr>
              <a:t>database from  one </a:t>
            </a:r>
            <a:r>
              <a:rPr sz="2800" b="1" spc="-5" dirty="0">
                <a:solidFill>
                  <a:srgbClr val="212121"/>
                </a:solidFill>
                <a:latin typeface="Arial"/>
                <a:cs typeface="Arial"/>
              </a:rPr>
              <a:t>consistent </a:t>
            </a:r>
            <a:r>
              <a:rPr sz="2800" b="1" dirty="0">
                <a:solidFill>
                  <a:srgbClr val="212121"/>
                </a:solidFill>
                <a:latin typeface="Arial"/>
                <a:cs typeface="Arial"/>
              </a:rPr>
              <a:t>state </a:t>
            </a:r>
            <a:r>
              <a:rPr sz="2800" spc="-5" dirty="0">
                <a:solidFill>
                  <a:srgbClr val="212121"/>
                </a:solidFill>
                <a:latin typeface="Arial"/>
                <a:cs typeface="Arial"/>
              </a:rPr>
              <a:t>to</a:t>
            </a:r>
            <a:r>
              <a:rPr sz="2800" spc="45" dirty="0">
                <a:solidFill>
                  <a:srgbClr val="212121"/>
                </a:solidFill>
                <a:latin typeface="Arial"/>
                <a:cs typeface="Arial"/>
              </a:rPr>
              <a:t> </a:t>
            </a:r>
            <a:r>
              <a:rPr sz="2800" dirty="0">
                <a:solidFill>
                  <a:srgbClr val="212121"/>
                </a:solidFill>
                <a:latin typeface="Arial"/>
                <a:cs typeface="Arial"/>
              </a:rPr>
              <a:t>another</a:t>
            </a:r>
            <a:endParaRPr sz="2800">
              <a:latin typeface="Arial"/>
              <a:cs typeface="Arial"/>
            </a:endParaRPr>
          </a:p>
          <a:p>
            <a:pPr marL="756285" marR="403860" lvl="1" indent="-287020">
              <a:lnSpc>
                <a:spcPct val="100000"/>
              </a:lnSpc>
              <a:spcBef>
                <a:spcPts val="635"/>
              </a:spcBef>
              <a:buChar char="–"/>
              <a:tabLst>
                <a:tab pos="756920" algn="l"/>
              </a:tabLst>
            </a:pPr>
            <a:r>
              <a:rPr sz="2600" dirty="0">
                <a:solidFill>
                  <a:srgbClr val="212121"/>
                </a:solidFill>
                <a:latin typeface="Arial"/>
                <a:cs typeface="Arial"/>
              </a:rPr>
              <a:t>One in which all data integrity constraints</a:t>
            </a:r>
            <a:r>
              <a:rPr sz="2600" spc="-60" dirty="0">
                <a:solidFill>
                  <a:srgbClr val="212121"/>
                </a:solidFill>
                <a:latin typeface="Arial"/>
                <a:cs typeface="Arial"/>
              </a:rPr>
              <a:t> </a:t>
            </a:r>
            <a:r>
              <a:rPr sz="2600" dirty="0">
                <a:solidFill>
                  <a:srgbClr val="212121"/>
                </a:solidFill>
                <a:latin typeface="Arial"/>
                <a:cs typeface="Arial"/>
              </a:rPr>
              <a:t>are  satisfied</a:t>
            </a:r>
            <a:endParaRPr sz="2600">
              <a:latin typeface="Arial"/>
              <a:cs typeface="Arial"/>
            </a:endParaRPr>
          </a:p>
          <a:p>
            <a:pPr marL="355600" marR="594360" indent="-343535">
              <a:lnSpc>
                <a:spcPct val="100000"/>
              </a:lnSpc>
              <a:spcBef>
                <a:spcPts val="665"/>
              </a:spcBef>
              <a:buChar char="•"/>
              <a:tabLst>
                <a:tab pos="355600" algn="l"/>
                <a:tab pos="356235" algn="l"/>
              </a:tabLst>
            </a:pPr>
            <a:r>
              <a:rPr sz="2800" spc="-5" dirty="0">
                <a:solidFill>
                  <a:srgbClr val="212121"/>
                </a:solidFill>
                <a:latin typeface="Arial"/>
                <a:cs typeface="Arial"/>
              </a:rPr>
              <a:t>Most </a:t>
            </a:r>
            <a:r>
              <a:rPr sz="2800" dirty="0">
                <a:solidFill>
                  <a:srgbClr val="212121"/>
                </a:solidFill>
                <a:latin typeface="Arial"/>
                <a:cs typeface="Arial"/>
              </a:rPr>
              <a:t>real-world database transactions </a:t>
            </a:r>
            <a:r>
              <a:rPr sz="2800" spc="-5" dirty="0">
                <a:solidFill>
                  <a:srgbClr val="212121"/>
                </a:solidFill>
                <a:latin typeface="Arial"/>
                <a:cs typeface="Arial"/>
              </a:rPr>
              <a:t>are  formed by two or more </a:t>
            </a:r>
            <a:r>
              <a:rPr sz="2800" b="1" spc="-5" dirty="0">
                <a:solidFill>
                  <a:srgbClr val="212121"/>
                </a:solidFill>
                <a:latin typeface="Arial"/>
                <a:cs typeface="Arial"/>
              </a:rPr>
              <a:t>database</a:t>
            </a:r>
            <a:r>
              <a:rPr sz="2800" b="1" spc="150" dirty="0">
                <a:solidFill>
                  <a:srgbClr val="212121"/>
                </a:solidFill>
                <a:latin typeface="Arial"/>
                <a:cs typeface="Arial"/>
              </a:rPr>
              <a:t> </a:t>
            </a:r>
            <a:r>
              <a:rPr sz="2800" b="1" spc="-5" dirty="0">
                <a:solidFill>
                  <a:srgbClr val="212121"/>
                </a:solidFill>
                <a:latin typeface="Arial"/>
                <a:cs typeface="Arial"/>
              </a:rPr>
              <a:t>requests</a:t>
            </a:r>
            <a:endParaRPr sz="2800">
              <a:latin typeface="Arial"/>
              <a:cs typeface="Arial"/>
            </a:endParaRPr>
          </a:p>
          <a:p>
            <a:pPr marL="756285" marR="732155" lvl="1" indent="-287020">
              <a:lnSpc>
                <a:spcPct val="100000"/>
              </a:lnSpc>
              <a:spcBef>
                <a:spcPts val="635"/>
              </a:spcBef>
              <a:buChar char="–"/>
              <a:tabLst>
                <a:tab pos="756920" algn="l"/>
              </a:tabLst>
            </a:pPr>
            <a:r>
              <a:rPr sz="2600" dirty="0">
                <a:solidFill>
                  <a:srgbClr val="212121"/>
                </a:solidFill>
                <a:latin typeface="Arial"/>
                <a:cs typeface="Arial"/>
              </a:rPr>
              <a:t>Equivalent of a single SQL statement in</a:t>
            </a:r>
            <a:r>
              <a:rPr sz="2600" spc="-50" dirty="0">
                <a:solidFill>
                  <a:srgbClr val="212121"/>
                </a:solidFill>
                <a:latin typeface="Arial"/>
                <a:cs typeface="Arial"/>
              </a:rPr>
              <a:t> </a:t>
            </a:r>
            <a:r>
              <a:rPr sz="2600" dirty="0">
                <a:solidFill>
                  <a:srgbClr val="212121"/>
                </a:solidFill>
                <a:latin typeface="Arial"/>
                <a:cs typeface="Arial"/>
              </a:rPr>
              <a:t>an  application program or</a:t>
            </a:r>
            <a:r>
              <a:rPr sz="2600" spc="-40" dirty="0">
                <a:solidFill>
                  <a:srgbClr val="212121"/>
                </a:solidFill>
                <a:latin typeface="Arial"/>
                <a:cs typeface="Arial"/>
              </a:rPr>
              <a:t> </a:t>
            </a:r>
            <a:r>
              <a:rPr sz="2600" dirty="0">
                <a:solidFill>
                  <a:srgbClr val="212121"/>
                </a:solidFill>
                <a:latin typeface="Arial"/>
                <a:cs typeface="Arial"/>
              </a:rPr>
              <a:t>transaction</a:t>
            </a:r>
            <a:endParaRPr sz="2600">
              <a:latin typeface="Arial"/>
              <a:cs typeface="Aria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2070"/>
              </a:lnSpc>
            </a:pPr>
            <a:r>
              <a:rPr dirty="0"/>
              <a:t>Database Systems, 8</a:t>
            </a:r>
            <a:r>
              <a:rPr sz="1800" baseline="25462" dirty="0"/>
              <a:t>th</a:t>
            </a:r>
            <a:r>
              <a:rPr sz="1800" spc="75" baseline="25462" dirty="0"/>
              <a:t> </a:t>
            </a:r>
            <a:r>
              <a:rPr sz="1800" dirty="0"/>
              <a:t>Edition</a:t>
            </a:r>
            <a:endParaRPr sz="180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30"/>
              </a:lnSpc>
            </a:pPr>
            <a:fld id="{81D60167-4931-47E6-BA6A-407CBD079E47}" type="slidenum">
              <a:rPr dirty="0"/>
              <a:t>5</a:t>
            </a:fld>
            <a:endParaRPr dirty="0"/>
          </a:p>
        </p:txBody>
      </p:sp>
      <p:sp>
        <p:nvSpPr>
          <p:cNvPr id="2" name="object 2"/>
          <p:cNvSpPr txBox="1">
            <a:spLocks noGrp="1"/>
          </p:cNvSpPr>
          <p:nvPr>
            <p:ph type="title"/>
          </p:nvPr>
        </p:nvSpPr>
        <p:spPr>
          <a:xfrm>
            <a:off x="1408557" y="653541"/>
            <a:ext cx="6325235" cy="574040"/>
          </a:xfrm>
          <a:prstGeom prst="rect">
            <a:avLst/>
          </a:prstGeom>
        </p:spPr>
        <p:txBody>
          <a:bodyPr vert="horz" wrap="square" lIns="0" tIns="12700" rIns="0" bIns="0" rtlCol="0">
            <a:spAutoFit/>
          </a:bodyPr>
          <a:lstStyle/>
          <a:p>
            <a:pPr marL="12700">
              <a:lnSpc>
                <a:spcPct val="100000"/>
              </a:lnSpc>
              <a:spcBef>
                <a:spcPts val="100"/>
              </a:spcBef>
            </a:pPr>
            <a:r>
              <a:rPr dirty="0"/>
              <a:t>Evaluating </a:t>
            </a:r>
            <a:r>
              <a:rPr spc="-5" dirty="0"/>
              <a:t>Transaction</a:t>
            </a:r>
            <a:r>
              <a:rPr spc="-40" dirty="0"/>
              <a:t> </a:t>
            </a:r>
            <a:r>
              <a:rPr spc="-5" dirty="0"/>
              <a:t>Results</a:t>
            </a:r>
          </a:p>
        </p:txBody>
      </p:sp>
      <p:sp>
        <p:nvSpPr>
          <p:cNvPr id="3" name="object 3"/>
          <p:cNvSpPr txBox="1"/>
          <p:nvPr/>
        </p:nvSpPr>
        <p:spPr>
          <a:xfrm>
            <a:off x="612140" y="1613914"/>
            <a:ext cx="7840980" cy="3789679"/>
          </a:xfrm>
          <a:prstGeom prst="rect">
            <a:avLst/>
          </a:prstGeom>
        </p:spPr>
        <p:txBody>
          <a:bodyPr vert="horz" wrap="square" lIns="0" tIns="55880" rIns="0" bIns="0" rtlCol="0">
            <a:spAutoFit/>
          </a:bodyPr>
          <a:lstStyle/>
          <a:p>
            <a:pPr marL="355600" indent="-343535">
              <a:lnSpc>
                <a:spcPct val="100000"/>
              </a:lnSpc>
              <a:spcBef>
                <a:spcPts val="440"/>
              </a:spcBef>
              <a:buChar char="•"/>
              <a:tabLst>
                <a:tab pos="355600" algn="l"/>
                <a:tab pos="356235" algn="l"/>
              </a:tabLst>
            </a:pPr>
            <a:r>
              <a:rPr sz="2800" spc="-5" dirty="0">
                <a:solidFill>
                  <a:srgbClr val="212121"/>
                </a:solidFill>
                <a:latin typeface="Arial"/>
                <a:cs typeface="Arial"/>
              </a:rPr>
              <a:t>Not </a:t>
            </a:r>
            <a:r>
              <a:rPr sz="2800" dirty="0">
                <a:solidFill>
                  <a:srgbClr val="212121"/>
                </a:solidFill>
                <a:latin typeface="Arial"/>
                <a:cs typeface="Arial"/>
              </a:rPr>
              <a:t>all transactions </a:t>
            </a:r>
            <a:r>
              <a:rPr sz="2800" spc="-5" dirty="0">
                <a:solidFill>
                  <a:srgbClr val="212121"/>
                </a:solidFill>
                <a:latin typeface="Arial"/>
                <a:cs typeface="Arial"/>
              </a:rPr>
              <a:t>update</a:t>
            </a:r>
            <a:r>
              <a:rPr sz="2800" spc="-10" dirty="0">
                <a:solidFill>
                  <a:srgbClr val="212121"/>
                </a:solidFill>
                <a:latin typeface="Arial"/>
                <a:cs typeface="Arial"/>
              </a:rPr>
              <a:t> </a:t>
            </a:r>
            <a:r>
              <a:rPr sz="2800" dirty="0">
                <a:solidFill>
                  <a:srgbClr val="212121"/>
                </a:solidFill>
                <a:latin typeface="Arial"/>
                <a:cs typeface="Arial"/>
              </a:rPr>
              <a:t>database</a:t>
            </a:r>
            <a:endParaRPr sz="2800">
              <a:latin typeface="Arial"/>
              <a:cs typeface="Arial"/>
            </a:endParaRPr>
          </a:p>
          <a:p>
            <a:pPr marL="355600" marR="533400" indent="-343535">
              <a:lnSpc>
                <a:spcPts val="3020"/>
              </a:lnSpc>
              <a:spcBef>
                <a:spcPts val="725"/>
              </a:spcBef>
              <a:buChar char="•"/>
              <a:tabLst>
                <a:tab pos="355600" algn="l"/>
                <a:tab pos="356235" algn="l"/>
              </a:tabLst>
            </a:pPr>
            <a:r>
              <a:rPr sz="2800" spc="-5" dirty="0">
                <a:solidFill>
                  <a:srgbClr val="212121"/>
                </a:solidFill>
                <a:latin typeface="Arial"/>
                <a:cs typeface="Arial"/>
              </a:rPr>
              <a:t>SQL code </a:t>
            </a:r>
            <a:r>
              <a:rPr sz="2800" dirty="0">
                <a:solidFill>
                  <a:srgbClr val="212121"/>
                </a:solidFill>
                <a:latin typeface="Arial"/>
                <a:cs typeface="Arial"/>
              </a:rPr>
              <a:t>represents </a:t>
            </a:r>
            <a:r>
              <a:rPr sz="2800" spc="-5" dirty="0">
                <a:solidFill>
                  <a:srgbClr val="212121"/>
                </a:solidFill>
                <a:latin typeface="Arial"/>
                <a:cs typeface="Arial"/>
              </a:rPr>
              <a:t>a </a:t>
            </a:r>
            <a:r>
              <a:rPr sz="2800" dirty="0">
                <a:solidFill>
                  <a:srgbClr val="212121"/>
                </a:solidFill>
                <a:latin typeface="Arial"/>
                <a:cs typeface="Arial"/>
              </a:rPr>
              <a:t>transaction </a:t>
            </a:r>
            <a:r>
              <a:rPr sz="2800" spc="-5" dirty="0">
                <a:solidFill>
                  <a:srgbClr val="212121"/>
                </a:solidFill>
                <a:latin typeface="Arial"/>
                <a:cs typeface="Arial"/>
              </a:rPr>
              <a:t>because  </a:t>
            </a:r>
            <a:r>
              <a:rPr sz="2800" dirty="0">
                <a:solidFill>
                  <a:srgbClr val="212121"/>
                </a:solidFill>
                <a:latin typeface="Arial"/>
                <a:cs typeface="Arial"/>
              </a:rPr>
              <a:t>database </a:t>
            </a:r>
            <a:r>
              <a:rPr sz="2800" spc="-5" dirty="0">
                <a:solidFill>
                  <a:srgbClr val="212121"/>
                </a:solidFill>
                <a:latin typeface="Arial"/>
                <a:cs typeface="Arial"/>
              </a:rPr>
              <a:t>was accessed</a:t>
            </a:r>
            <a:endParaRPr sz="2800">
              <a:latin typeface="Arial"/>
              <a:cs typeface="Arial"/>
            </a:endParaRPr>
          </a:p>
          <a:p>
            <a:pPr marL="355600" marR="255270" indent="-343535">
              <a:lnSpc>
                <a:spcPts val="3030"/>
              </a:lnSpc>
              <a:spcBef>
                <a:spcPts val="670"/>
              </a:spcBef>
              <a:buChar char="•"/>
              <a:tabLst>
                <a:tab pos="355600" algn="l"/>
                <a:tab pos="356235" algn="l"/>
              </a:tabLst>
            </a:pPr>
            <a:r>
              <a:rPr sz="2800" spc="-5" dirty="0">
                <a:solidFill>
                  <a:srgbClr val="212121"/>
                </a:solidFill>
                <a:latin typeface="Arial"/>
                <a:cs typeface="Arial"/>
              </a:rPr>
              <a:t>Improper or </a:t>
            </a:r>
            <a:r>
              <a:rPr sz="2800" dirty="0">
                <a:solidFill>
                  <a:srgbClr val="212121"/>
                </a:solidFill>
                <a:latin typeface="Arial"/>
                <a:cs typeface="Arial"/>
              </a:rPr>
              <a:t>incomplete transactions can </a:t>
            </a:r>
            <a:r>
              <a:rPr sz="2800" spc="-5" dirty="0">
                <a:solidFill>
                  <a:srgbClr val="212121"/>
                </a:solidFill>
                <a:latin typeface="Arial"/>
                <a:cs typeface="Arial"/>
              </a:rPr>
              <a:t>have  devastating </a:t>
            </a:r>
            <a:r>
              <a:rPr sz="2800" dirty="0">
                <a:solidFill>
                  <a:srgbClr val="212121"/>
                </a:solidFill>
                <a:latin typeface="Arial"/>
                <a:cs typeface="Arial"/>
              </a:rPr>
              <a:t>effect </a:t>
            </a:r>
            <a:r>
              <a:rPr sz="2800" spc="-5" dirty="0">
                <a:solidFill>
                  <a:srgbClr val="212121"/>
                </a:solidFill>
                <a:latin typeface="Arial"/>
                <a:cs typeface="Arial"/>
              </a:rPr>
              <a:t>on </a:t>
            </a:r>
            <a:r>
              <a:rPr sz="2800" dirty="0">
                <a:solidFill>
                  <a:srgbClr val="212121"/>
                </a:solidFill>
                <a:latin typeface="Arial"/>
                <a:cs typeface="Arial"/>
              </a:rPr>
              <a:t>database</a:t>
            </a:r>
            <a:r>
              <a:rPr sz="2800" spc="-10" dirty="0">
                <a:solidFill>
                  <a:srgbClr val="212121"/>
                </a:solidFill>
                <a:latin typeface="Arial"/>
                <a:cs typeface="Arial"/>
              </a:rPr>
              <a:t> </a:t>
            </a:r>
            <a:r>
              <a:rPr sz="2800" dirty="0">
                <a:solidFill>
                  <a:srgbClr val="212121"/>
                </a:solidFill>
                <a:latin typeface="Arial"/>
                <a:cs typeface="Arial"/>
              </a:rPr>
              <a:t>integrity</a:t>
            </a:r>
            <a:endParaRPr sz="2800">
              <a:latin typeface="Arial"/>
              <a:cs typeface="Arial"/>
            </a:endParaRPr>
          </a:p>
          <a:p>
            <a:pPr marL="756285" marR="5080" lvl="1" indent="-287020">
              <a:lnSpc>
                <a:spcPts val="2810"/>
              </a:lnSpc>
              <a:spcBef>
                <a:spcPts val="625"/>
              </a:spcBef>
              <a:buChar char="–"/>
              <a:tabLst>
                <a:tab pos="756920" algn="l"/>
              </a:tabLst>
            </a:pPr>
            <a:r>
              <a:rPr sz="2600" dirty="0">
                <a:solidFill>
                  <a:srgbClr val="212121"/>
                </a:solidFill>
                <a:latin typeface="Arial"/>
                <a:cs typeface="Arial"/>
              </a:rPr>
              <a:t>Some DBMSs provide means by which user</a:t>
            </a:r>
            <a:r>
              <a:rPr sz="2600" spc="-90" dirty="0">
                <a:solidFill>
                  <a:srgbClr val="212121"/>
                </a:solidFill>
                <a:latin typeface="Arial"/>
                <a:cs typeface="Arial"/>
              </a:rPr>
              <a:t> </a:t>
            </a:r>
            <a:r>
              <a:rPr sz="2600" dirty="0">
                <a:solidFill>
                  <a:srgbClr val="212121"/>
                </a:solidFill>
                <a:latin typeface="Arial"/>
                <a:cs typeface="Arial"/>
              </a:rPr>
              <a:t>can  define enforceable</a:t>
            </a:r>
            <a:r>
              <a:rPr sz="2600" spc="-15" dirty="0">
                <a:solidFill>
                  <a:srgbClr val="212121"/>
                </a:solidFill>
                <a:latin typeface="Arial"/>
                <a:cs typeface="Arial"/>
              </a:rPr>
              <a:t> </a:t>
            </a:r>
            <a:r>
              <a:rPr sz="2600" dirty="0">
                <a:solidFill>
                  <a:srgbClr val="212121"/>
                </a:solidFill>
                <a:latin typeface="Arial"/>
                <a:cs typeface="Arial"/>
              </a:rPr>
              <a:t>constraints</a:t>
            </a:r>
            <a:endParaRPr sz="2600">
              <a:latin typeface="Arial"/>
              <a:cs typeface="Arial"/>
            </a:endParaRPr>
          </a:p>
          <a:p>
            <a:pPr marL="756285" marR="218440" lvl="1" indent="-287020">
              <a:lnSpc>
                <a:spcPts val="2810"/>
              </a:lnSpc>
              <a:spcBef>
                <a:spcPts val="620"/>
              </a:spcBef>
              <a:buChar char="–"/>
              <a:tabLst>
                <a:tab pos="756920" algn="l"/>
              </a:tabLst>
            </a:pPr>
            <a:r>
              <a:rPr sz="2600" dirty="0">
                <a:solidFill>
                  <a:srgbClr val="212121"/>
                </a:solidFill>
                <a:latin typeface="Arial"/>
                <a:cs typeface="Arial"/>
              </a:rPr>
              <a:t>Other integrity </a:t>
            </a:r>
            <a:r>
              <a:rPr sz="2600" spc="-5" dirty="0">
                <a:solidFill>
                  <a:srgbClr val="212121"/>
                </a:solidFill>
                <a:latin typeface="Arial"/>
                <a:cs typeface="Arial"/>
              </a:rPr>
              <a:t>rules </a:t>
            </a:r>
            <a:r>
              <a:rPr sz="2600" dirty="0">
                <a:solidFill>
                  <a:srgbClr val="212121"/>
                </a:solidFill>
                <a:latin typeface="Arial"/>
                <a:cs typeface="Arial"/>
              </a:rPr>
              <a:t>are enforced automatically  by </a:t>
            </a:r>
            <a:r>
              <a:rPr sz="2600" spc="-5" dirty="0">
                <a:solidFill>
                  <a:srgbClr val="212121"/>
                </a:solidFill>
                <a:latin typeface="Arial"/>
                <a:cs typeface="Arial"/>
              </a:rPr>
              <a:t>the</a:t>
            </a:r>
            <a:r>
              <a:rPr sz="2600" spc="5" dirty="0">
                <a:solidFill>
                  <a:srgbClr val="212121"/>
                </a:solidFill>
                <a:latin typeface="Arial"/>
                <a:cs typeface="Arial"/>
              </a:rPr>
              <a:t> </a:t>
            </a:r>
            <a:r>
              <a:rPr sz="2600" dirty="0">
                <a:solidFill>
                  <a:srgbClr val="212121"/>
                </a:solidFill>
                <a:latin typeface="Arial"/>
                <a:cs typeface="Arial"/>
              </a:rPr>
              <a:t>DBMS</a:t>
            </a:r>
            <a:endParaRPr sz="2600">
              <a:latin typeface="Arial"/>
              <a:cs typeface="Aria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2070"/>
              </a:lnSpc>
            </a:pPr>
            <a:r>
              <a:rPr dirty="0"/>
              <a:t>Database Systems, 8</a:t>
            </a:r>
            <a:r>
              <a:rPr sz="1800" baseline="25462" dirty="0"/>
              <a:t>th</a:t>
            </a:r>
            <a:r>
              <a:rPr sz="1800" spc="75" baseline="25462" dirty="0"/>
              <a:t> </a:t>
            </a:r>
            <a:r>
              <a:rPr sz="1800" dirty="0"/>
              <a:t>Edition</a:t>
            </a:r>
            <a:endParaRPr sz="180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30"/>
              </a:lnSpc>
            </a:pPr>
            <a:fld id="{81D60167-4931-47E6-BA6A-407CBD079E47}" type="slidenum">
              <a:rPr dirty="0"/>
              <a:t>6</a:t>
            </a:fld>
            <a:endParaRPr dirty="0"/>
          </a:p>
        </p:txBody>
      </p:sp>
      <p:sp>
        <p:nvSpPr>
          <p:cNvPr id="2" name="object 2"/>
          <p:cNvSpPr txBox="1">
            <a:spLocks noGrp="1"/>
          </p:cNvSpPr>
          <p:nvPr>
            <p:ph type="title"/>
          </p:nvPr>
        </p:nvSpPr>
        <p:spPr>
          <a:xfrm>
            <a:off x="2258948" y="653541"/>
            <a:ext cx="4629785" cy="574040"/>
          </a:xfrm>
          <a:prstGeom prst="rect">
            <a:avLst/>
          </a:prstGeom>
        </p:spPr>
        <p:txBody>
          <a:bodyPr vert="horz" wrap="square" lIns="0" tIns="12700" rIns="0" bIns="0" rtlCol="0">
            <a:spAutoFit/>
          </a:bodyPr>
          <a:lstStyle/>
          <a:p>
            <a:pPr marL="12700">
              <a:lnSpc>
                <a:spcPct val="100000"/>
              </a:lnSpc>
              <a:spcBef>
                <a:spcPts val="100"/>
              </a:spcBef>
            </a:pPr>
            <a:r>
              <a:rPr dirty="0"/>
              <a:t>Transaction</a:t>
            </a:r>
            <a:r>
              <a:rPr spc="-65" dirty="0"/>
              <a:t> </a:t>
            </a:r>
            <a:r>
              <a:rPr dirty="0"/>
              <a:t>Properties</a:t>
            </a:r>
          </a:p>
        </p:txBody>
      </p:sp>
      <p:sp>
        <p:nvSpPr>
          <p:cNvPr id="3" name="object 3"/>
          <p:cNvSpPr txBox="1"/>
          <p:nvPr/>
        </p:nvSpPr>
        <p:spPr>
          <a:xfrm>
            <a:off x="612140" y="1614061"/>
            <a:ext cx="7794625" cy="3783329"/>
          </a:xfrm>
          <a:prstGeom prst="rect">
            <a:avLst/>
          </a:prstGeom>
        </p:spPr>
        <p:txBody>
          <a:bodyPr vert="horz" wrap="square" lIns="0" tIns="98425" rIns="0" bIns="0" rtlCol="0">
            <a:spAutoFit/>
          </a:bodyPr>
          <a:lstStyle/>
          <a:p>
            <a:pPr marL="355600" indent="-343535">
              <a:lnSpc>
                <a:spcPct val="100000"/>
              </a:lnSpc>
              <a:spcBef>
                <a:spcPts val="775"/>
              </a:spcBef>
              <a:buFont typeface="Arial"/>
              <a:buChar char="•"/>
              <a:tabLst>
                <a:tab pos="355600" algn="l"/>
                <a:tab pos="356235" algn="l"/>
              </a:tabLst>
            </a:pPr>
            <a:r>
              <a:rPr sz="2800" b="1" spc="-5" dirty="0">
                <a:solidFill>
                  <a:srgbClr val="212121"/>
                </a:solidFill>
                <a:latin typeface="Arial"/>
                <a:cs typeface="Arial"/>
              </a:rPr>
              <a:t>Atomicity</a:t>
            </a:r>
            <a:endParaRPr sz="2800">
              <a:latin typeface="Arial"/>
              <a:cs typeface="Arial"/>
            </a:endParaRPr>
          </a:p>
          <a:p>
            <a:pPr marL="756285" marR="1406525" lvl="1" indent="-287020">
              <a:lnSpc>
                <a:spcPct val="100000"/>
              </a:lnSpc>
              <a:spcBef>
                <a:spcPts val="635"/>
              </a:spcBef>
              <a:buChar char="–"/>
              <a:tabLst>
                <a:tab pos="756920" algn="l"/>
              </a:tabLst>
            </a:pPr>
            <a:r>
              <a:rPr sz="2600" dirty="0">
                <a:solidFill>
                  <a:srgbClr val="212121"/>
                </a:solidFill>
                <a:latin typeface="Arial"/>
                <a:cs typeface="Arial"/>
              </a:rPr>
              <a:t>All operations of a transaction must</a:t>
            </a:r>
            <a:r>
              <a:rPr sz="2600" spc="-55" dirty="0">
                <a:solidFill>
                  <a:srgbClr val="212121"/>
                </a:solidFill>
                <a:latin typeface="Arial"/>
                <a:cs typeface="Arial"/>
              </a:rPr>
              <a:t> </a:t>
            </a:r>
            <a:r>
              <a:rPr sz="2600" dirty="0">
                <a:solidFill>
                  <a:srgbClr val="212121"/>
                </a:solidFill>
                <a:latin typeface="Arial"/>
                <a:cs typeface="Arial"/>
              </a:rPr>
              <a:t>be  completed</a:t>
            </a:r>
            <a:endParaRPr sz="2600">
              <a:latin typeface="Arial"/>
              <a:cs typeface="Arial"/>
            </a:endParaRPr>
          </a:p>
          <a:p>
            <a:pPr marL="355600" indent="-343535">
              <a:lnSpc>
                <a:spcPct val="100000"/>
              </a:lnSpc>
              <a:spcBef>
                <a:spcPts val="665"/>
              </a:spcBef>
              <a:buFont typeface="Arial"/>
              <a:buChar char="•"/>
              <a:tabLst>
                <a:tab pos="355600" algn="l"/>
                <a:tab pos="356235" algn="l"/>
              </a:tabLst>
            </a:pPr>
            <a:r>
              <a:rPr sz="2800" b="1" spc="-5" dirty="0">
                <a:solidFill>
                  <a:srgbClr val="212121"/>
                </a:solidFill>
                <a:latin typeface="Arial"/>
                <a:cs typeface="Arial"/>
              </a:rPr>
              <a:t>Consistency</a:t>
            </a:r>
            <a:endParaRPr sz="2800">
              <a:latin typeface="Arial"/>
              <a:cs typeface="Arial"/>
            </a:endParaRPr>
          </a:p>
          <a:p>
            <a:pPr marL="756285" lvl="1" indent="-287020">
              <a:lnSpc>
                <a:spcPct val="100000"/>
              </a:lnSpc>
              <a:spcBef>
                <a:spcPts val="635"/>
              </a:spcBef>
              <a:buChar char="–"/>
              <a:tabLst>
                <a:tab pos="756920" algn="l"/>
              </a:tabLst>
            </a:pPr>
            <a:r>
              <a:rPr sz="2600" dirty="0">
                <a:solidFill>
                  <a:srgbClr val="212121"/>
                </a:solidFill>
                <a:latin typeface="Arial"/>
                <a:cs typeface="Arial"/>
              </a:rPr>
              <a:t>Permanence </a:t>
            </a:r>
            <a:r>
              <a:rPr sz="2600" spc="-5" dirty="0">
                <a:solidFill>
                  <a:srgbClr val="212121"/>
                </a:solidFill>
                <a:latin typeface="Arial"/>
                <a:cs typeface="Arial"/>
              </a:rPr>
              <a:t>of database’s </a:t>
            </a:r>
            <a:r>
              <a:rPr sz="2600" dirty="0">
                <a:solidFill>
                  <a:srgbClr val="212121"/>
                </a:solidFill>
                <a:latin typeface="Arial"/>
                <a:cs typeface="Arial"/>
              </a:rPr>
              <a:t>consistent</a:t>
            </a:r>
            <a:r>
              <a:rPr sz="2600" spc="-60" dirty="0">
                <a:solidFill>
                  <a:srgbClr val="212121"/>
                </a:solidFill>
                <a:latin typeface="Arial"/>
                <a:cs typeface="Arial"/>
              </a:rPr>
              <a:t> </a:t>
            </a:r>
            <a:r>
              <a:rPr sz="2600" dirty="0">
                <a:solidFill>
                  <a:srgbClr val="212121"/>
                </a:solidFill>
                <a:latin typeface="Arial"/>
                <a:cs typeface="Arial"/>
              </a:rPr>
              <a:t>state</a:t>
            </a:r>
            <a:endParaRPr sz="2600">
              <a:latin typeface="Arial"/>
              <a:cs typeface="Arial"/>
            </a:endParaRPr>
          </a:p>
          <a:p>
            <a:pPr marL="355600" indent="-343535">
              <a:lnSpc>
                <a:spcPct val="100000"/>
              </a:lnSpc>
              <a:spcBef>
                <a:spcPts val="660"/>
              </a:spcBef>
              <a:buFont typeface="Arial"/>
              <a:buChar char="•"/>
              <a:tabLst>
                <a:tab pos="355600" algn="l"/>
                <a:tab pos="356235" algn="l"/>
              </a:tabLst>
            </a:pPr>
            <a:r>
              <a:rPr sz="2800" b="1" spc="-5" dirty="0">
                <a:solidFill>
                  <a:srgbClr val="212121"/>
                </a:solidFill>
                <a:latin typeface="Arial"/>
                <a:cs typeface="Arial"/>
              </a:rPr>
              <a:t>Isolation</a:t>
            </a:r>
            <a:endParaRPr sz="2800">
              <a:latin typeface="Arial"/>
              <a:cs typeface="Arial"/>
            </a:endParaRPr>
          </a:p>
          <a:p>
            <a:pPr marL="756285" marR="5080" lvl="1" indent="-287020">
              <a:lnSpc>
                <a:spcPct val="100000"/>
              </a:lnSpc>
              <a:spcBef>
                <a:spcPts val="635"/>
              </a:spcBef>
              <a:buChar char="–"/>
              <a:tabLst>
                <a:tab pos="756920" algn="l"/>
              </a:tabLst>
            </a:pPr>
            <a:r>
              <a:rPr sz="2600" dirty="0">
                <a:solidFill>
                  <a:srgbClr val="212121"/>
                </a:solidFill>
                <a:latin typeface="Arial"/>
                <a:cs typeface="Arial"/>
              </a:rPr>
              <a:t>Data used during transaction cannot be used by  second transaction until the </a:t>
            </a:r>
            <a:r>
              <a:rPr sz="2600" spc="-5" dirty="0">
                <a:solidFill>
                  <a:srgbClr val="212121"/>
                </a:solidFill>
                <a:latin typeface="Arial"/>
                <a:cs typeface="Arial"/>
              </a:rPr>
              <a:t>first </a:t>
            </a:r>
            <a:r>
              <a:rPr sz="2600" dirty="0">
                <a:solidFill>
                  <a:srgbClr val="212121"/>
                </a:solidFill>
                <a:latin typeface="Arial"/>
                <a:cs typeface="Arial"/>
              </a:rPr>
              <a:t>is</a:t>
            </a:r>
            <a:r>
              <a:rPr sz="2600" spc="-40" dirty="0">
                <a:solidFill>
                  <a:srgbClr val="212121"/>
                </a:solidFill>
                <a:latin typeface="Arial"/>
                <a:cs typeface="Arial"/>
              </a:rPr>
              <a:t> </a:t>
            </a:r>
            <a:r>
              <a:rPr sz="2600" dirty="0">
                <a:solidFill>
                  <a:srgbClr val="212121"/>
                </a:solidFill>
                <a:latin typeface="Arial"/>
                <a:cs typeface="Arial"/>
              </a:rPr>
              <a:t>completed</a:t>
            </a:r>
            <a:endParaRPr sz="2600">
              <a:latin typeface="Arial"/>
              <a:cs typeface="Aria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2070"/>
              </a:lnSpc>
            </a:pPr>
            <a:r>
              <a:rPr dirty="0"/>
              <a:t>Database Systems, 8</a:t>
            </a:r>
            <a:r>
              <a:rPr sz="1800" baseline="25462" dirty="0"/>
              <a:t>th</a:t>
            </a:r>
            <a:r>
              <a:rPr sz="1800" spc="75" baseline="25462" dirty="0"/>
              <a:t> </a:t>
            </a:r>
            <a:r>
              <a:rPr sz="1800" dirty="0"/>
              <a:t>Edition</a:t>
            </a:r>
            <a:endParaRPr sz="180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30"/>
              </a:lnSpc>
            </a:pPr>
            <a:fld id="{81D60167-4931-47E6-BA6A-407CBD079E47}" type="slidenum">
              <a:rPr dirty="0"/>
              <a:t>7</a:t>
            </a:fld>
            <a:endParaRPr dirty="0"/>
          </a:p>
        </p:txBody>
      </p:sp>
      <p:sp>
        <p:nvSpPr>
          <p:cNvPr id="2" name="object 2"/>
          <p:cNvSpPr txBox="1">
            <a:spLocks noGrp="1"/>
          </p:cNvSpPr>
          <p:nvPr>
            <p:ph type="title"/>
          </p:nvPr>
        </p:nvSpPr>
        <p:spPr>
          <a:xfrm>
            <a:off x="1051966" y="653541"/>
            <a:ext cx="7038340" cy="574040"/>
          </a:xfrm>
          <a:prstGeom prst="rect">
            <a:avLst/>
          </a:prstGeom>
        </p:spPr>
        <p:txBody>
          <a:bodyPr vert="horz" wrap="square" lIns="0" tIns="12700" rIns="0" bIns="0" rtlCol="0">
            <a:spAutoFit/>
          </a:bodyPr>
          <a:lstStyle/>
          <a:p>
            <a:pPr marL="12700">
              <a:lnSpc>
                <a:spcPct val="100000"/>
              </a:lnSpc>
              <a:spcBef>
                <a:spcPts val="100"/>
              </a:spcBef>
            </a:pPr>
            <a:r>
              <a:rPr spc="-5" dirty="0"/>
              <a:t>Transaction Properties </a:t>
            </a:r>
            <a:r>
              <a:rPr dirty="0"/>
              <a:t>(continued)</a:t>
            </a:r>
          </a:p>
        </p:txBody>
      </p:sp>
      <p:sp>
        <p:nvSpPr>
          <p:cNvPr id="3" name="object 3"/>
          <p:cNvSpPr txBox="1"/>
          <p:nvPr/>
        </p:nvSpPr>
        <p:spPr>
          <a:xfrm>
            <a:off x="612140" y="1614061"/>
            <a:ext cx="7515859" cy="3733800"/>
          </a:xfrm>
          <a:prstGeom prst="rect">
            <a:avLst/>
          </a:prstGeom>
        </p:spPr>
        <p:txBody>
          <a:bodyPr vert="horz" wrap="square" lIns="0" tIns="98425" rIns="0" bIns="0" rtlCol="0">
            <a:spAutoFit/>
          </a:bodyPr>
          <a:lstStyle/>
          <a:p>
            <a:pPr marL="355600" indent="-343535">
              <a:lnSpc>
                <a:spcPct val="100000"/>
              </a:lnSpc>
              <a:spcBef>
                <a:spcPts val="775"/>
              </a:spcBef>
              <a:buFont typeface="Arial"/>
              <a:buChar char="•"/>
              <a:tabLst>
                <a:tab pos="355600" algn="l"/>
                <a:tab pos="356235" algn="l"/>
              </a:tabLst>
            </a:pPr>
            <a:r>
              <a:rPr sz="2800" b="1" spc="-5" dirty="0">
                <a:solidFill>
                  <a:srgbClr val="212121"/>
                </a:solidFill>
                <a:latin typeface="Arial"/>
                <a:cs typeface="Arial"/>
              </a:rPr>
              <a:t>Durability</a:t>
            </a:r>
            <a:endParaRPr sz="2800">
              <a:latin typeface="Arial"/>
              <a:cs typeface="Arial"/>
            </a:endParaRPr>
          </a:p>
          <a:p>
            <a:pPr marL="756285" marR="5080" lvl="1" indent="-287020">
              <a:lnSpc>
                <a:spcPct val="100000"/>
              </a:lnSpc>
              <a:spcBef>
                <a:spcPts val="635"/>
              </a:spcBef>
              <a:buChar char="–"/>
              <a:tabLst>
                <a:tab pos="756920" algn="l"/>
              </a:tabLst>
            </a:pPr>
            <a:r>
              <a:rPr sz="2600" dirty="0">
                <a:solidFill>
                  <a:srgbClr val="212121"/>
                </a:solidFill>
                <a:latin typeface="Arial"/>
                <a:cs typeface="Arial"/>
              </a:rPr>
              <a:t>Once transactions are committed, they</a:t>
            </a:r>
            <a:r>
              <a:rPr sz="2600" spc="-40" dirty="0">
                <a:solidFill>
                  <a:srgbClr val="212121"/>
                </a:solidFill>
                <a:latin typeface="Arial"/>
                <a:cs typeface="Arial"/>
              </a:rPr>
              <a:t> </a:t>
            </a:r>
            <a:r>
              <a:rPr sz="2600" dirty="0">
                <a:solidFill>
                  <a:srgbClr val="212121"/>
                </a:solidFill>
                <a:latin typeface="Arial"/>
                <a:cs typeface="Arial"/>
              </a:rPr>
              <a:t>cannot  be undone</a:t>
            </a:r>
            <a:endParaRPr sz="2600">
              <a:latin typeface="Arial"/>
              <a:cs typeface="Arial"/>
            </a:endParaRPr>
          </a:p>
          <a:p>
            <a:pPr marL="355600" indent="-343535">
              <a:lnSpc>
                <a:spcPct val="100000"/>
              </a:lnSpc>
              <a:spcBef>
                <a:spcPts val="665"/>
              </a:spcBef>
              <a:buFont typeface="Arial"/>
              <a:buChar char="•"/>
              <a:tabLst>
                <a:tab pos="355600" algn="l"/>
                <a:tab pos="356235" algn="l"/>
              </a:tabLst>
            </a:pPr>
            <a:r>
              <a:rPr sz="2800" b="1" dirty="0">
                <a:solidFill>
                  <a:srgbClr val="212121"/>
                </a:solidFill>
                <a:latin typeface="Arial"/>
                <a:cs typeface="Arial"/>
              </a:rPr>
              <a:t>Serializability</a:t>
            </a:r>
            <a:endParaRPr sz="2800">
              <a:latin typeface="Arial"/>
              <a:cs typeface="Arial"/>
            </a:endParaRPr>
          </a:p>
          <a:p>
            <a:pPr marL="756285" marR="207645" lvl="1" indent="-287020">
              <a:lnSpc>
                <a:spcPct val="100000"/>
              </a:lnSpc>
              <a:spcBef>
                <a:spcPts val="635"/>
              </a:spcBef>
              <a:buChar char="–"/>
              <a:tabLst>
                <a:tab pos="756920" algn="l"/>
              </a:tabLst>
            </a:pPr>
            <a:r>
              <a:rPr sz="2600" dirty="0">
                <a:solidFill>
                  <a:srgbClr val="212121"/>
                </a:solidFill>
                <a:latin typeface="Arial"/>
                <a:cs typeface="Arial"/>
              </a:rPr>
              <a:t>Concurrent execution of several</a:t>
            </a:r>
            <a:r>
              <a:rPr sz="2600" spc="-55" dirty="0">
                <a:solidFill>
                  <a:srgbClr val="212121"/>
                </a:solidFill>
                <a:latin typeface="Arial"/>
                <a:cs typeface="Arial"/>
              </a:rPr>
              <a:t> </a:t>
            </a:r>
            <a:r>
              <a:rPr sz="2600" dirty="0">
                <a:solidFill>
                  <a:srgbClr val="212121"/>
                </a:solidFill>
                <a:latin typeface="Arial"/>
                <a:cs typeface="Arial"/>
              </a:rPr>
              <a:t>transactions  yields consistent</a:t>
            </a:r>
            <a:r>
              <a:rPr sz="2600" spc="-45" dirty="0">
                <a:solidFill>
                  <a:srgbClr val="212121"/>
                </a:solidFill>
                <a:latin typeface="Arial"/>
                <a:cs typeface="Arial"/>
              </a:rPr>
              <a:t> </a:t>
            </a:r>
            <a:r>
              <a:rPr sz="2600" dirty="0">
                <a:solidFill>
                  <a:srgbClr val="212121"/>
                </a:solidFill>
                <a:latin typeface="Arial"/>
                <a:cs typeface="Arial"/>
              </a:rPr>
              <a:t>results</a:t>
            </a:r>
            <a:endParaRPr sz="2600">
              <a:latin typeface="Arial"/>
              <a:cs typeface="Arial"/>
            </a:endParaRPr>
          </a:p>
          <a:p>
            <a:pPr marL="355600" marR="1019810" indent="-343535">
              <a:lnSpc>
                <a:spcPct val="100000"/>
              </a:lnSpc>
              <a:spcBef>
                <a:spcPts val="660"/>
              </a:spcBef>
              <a:buChar char="•"/>
              <a:tabLst>
                <a:tab pos="355600" algn="l"/>
                <a:tab pos="356235" algn="l"/>
              </a:tabLst>
            </a:pPr>
            <a:r>
              <a:rPr sz="2800" dirty="0">
                <a:solidFill>
                  <a:srgbClr val="212121"/>
                </a:solidFill>
                <a:latin typeface="Arial"/>
                <a:cs typeface="Arial"/>
              </a:rPr>
              <a:t>Multiuser databases subject </a:t>
            </a:r>
            <a:r>
              <a:rPr sz="2800" spc="-5" dirty="0">
                <a:solidFill>
                  <a:srgbClr val="212121"/>
                </a:solidFill>
                <a:latin typeface="Arial"/>
                <a:cs typeface="Arial"/>
              </a:rPr>
              <a:t>to</a:t>
            </a:r>
            <a:r>
              <a:rPr sz="2800" spc="-35" dirty="0">
                <a:solidFill>
                  <a:srgbClr val="212121"/>
                </a:solidFill>
                <a:latin typeface="Arial"/>
                <a:cs typeface="Arial"/>
              </a:rPr>
              <a:t> </a:t>
            </a:r>
            <a:r>
              <a:rPr sz="2800" spc="-5" dirty="0">
                <a:solidFill>
                  <a:srgbClr val="212121"/>
                </a:solidFill>
                <a:latin typeface="Arial"/>
                <a:cs typeface="Arial"/>
              </a:rPr>
              <a:t>multiple  </a:t>
            </a:r>
            <a:r>
              <a:rPr sz="2800" dirty="0">
                <a:solidFill>
                  <a:srgbClr val="212121"/>
                </a:solidFill>
                <a:latin typeface="Arial"/>
                <a:cs typeface="Arial"/>
              </a:rPr>
              <a:t>concurrent transactions</a:t>
            </a:r>
            <a:endParaRPr sz="2800">
              <a:latin typeface="Arial"/>
              <a:cs typeface="Aria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2070"/>
              </a:lnSpc>
            </a:pPr>
            <a:r>
              <a:rPr dirty="0"/>
              <a:t>Database Systems, 8</a:t>
            </a:r>
            <a:r>
              <a:rPr sz="1800" baseline="25462" dirty="0"/>
              <a:t>th</a:t>
            </a:r>
            <a:r>
              <a:rPr sz="1800" spc="75" baseline="25462" dirty="0"/>
              <a:t> </a:t>
            </a:r>
            <a:r>
              <a:rPr sz="1800" dirty="0"/>
              <a:t>Edition</a:t>
            </a:r>
            <a:endParaRPr sz="180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30"/>
              </a:lnSpc>
            </a:pPr>
            <a:fld id="{81D60167-4931-47E6-BA6A-407CBD079E47}" type="slidenum">
              <a:rPr dirty="0"/>
              <a:t>8</a:t>
            </a:fld>
            <a:endParaRPr dirty="0"/>
          </a:p>
        </p:txBody>
      </p:sp>
      <p:sp>
        <p:nvSpPr>
          <p:cNvPr id="2" name="object 2"/>
          <p:cNvSpPr txBox="1">
            <a:spLocks noGrp="1"/>
          </p:cNvSpPr>
          <p:nvPr>
            <p:ph type="title"/>
          </p:nvPr>
        </p:nvSpPr>
        <p:spPr>
          <a:xfrm>
            <a:off x="977290" y="653541"/>
            <a:ext cx="7188200" cy="574040"/>
          </a:xfrm>
          <a:prstGeom prst="rect">
            <a:avLst/>
          </a:prstGeom>
        </p:spPr>
        <p:txBody>
          <a:bodyPr vert="horz" wrap="square" lIns="0" tIns="12700" rIns="0" bIns="0" rtlCol="0">
            <a:spAutoFit/>
          </a:bodyPr>
          <a:lstStyle/>
          <a:p>
            <a:pPr marL="12700">
              <a:lnSpc>
                <a:spcPct val="100000"/>
              </a:lnSpc>
              <a:spcBef>
                <a:spcPts val="100"/>
              </a:spcBef>
            </a:pPr>
            <a:r>
              <a:rPr spc="-5" dirty="0"/>
              <a:t>Transaction </a:t>
            </a:r>
            <a:r>
              <a:rPr dirty="0"/>
              <a:t>Management </a:t>
            </a:r>
            <a:r>
              <a:rPr spc="-5" dirty="0"/>
              <a:t>with</a:t>
            </a:r>
            <a:r>
              <a:rPr spc="-60" dirty="0"/>
              <a:t> </a:t>
            </a:r>
            <a:r>
              <a:rPr dirty="0"/>
              <a:t>SQL</a:t>
            </a:r>
          </a:p>
        </p:txBody>
      </p:sp>
      <p:sp>
        <p:nvSpPr>
          <p:cNvPr id="3" name="object 3"/>
          <p:cNvSpPr txBox="1"/>
          <p:nvPr/>
        </p:nvSpPr>
        <p:spPr>
          <a:xfrm>
            <a:off x="612140" y="1700225"/>
            <a:ext cx="7487920" cy="4233545"/>
          </a:xfrm>
          <a:prstGeom prst="rect">
            <a:avLst/>
          </a:prstGeom>
        </p:spPr>
        <p:txBody>
          <a:bodyPr vert="horz" wrap="square" lIns="0" tIns="12065" rIns="0" bIns="0" rtlCol="0">
            <a:spAutoFit/>
          </a:bodyPr>
          <a:lstStyle/>
          <a:p>
            <a:pPr marL="355600" marR="5080" indent="-343535">
              <a:lnSpc>
                <a:spcPct val="100000"/>
              </a:lnSpc>
              <a:spcBef>
                <a:spcPts val="95"/>
              </a:spcBef>
              <a:buChar char="•"/>
              <a:tabLst>
                <a:tab pos="355600" algn="l"/>
                <a:tab pos="356235" algn="l"/>
              </a:tabLst>
            </a:pPr>
            <a:r>
              <a:rPr sz="2800" spc="-5" dirty="0">
                <a:solidFill>
                  <a:srgbClr val="212121"/>
                </a:solidFill>
                <a:latin typeface="Arial"/>
                <a:cs typeface="Arial"/>
              </a:rPr>
              <a:t>ANSI has </a:t>
            </a:r>
            <a:r>
              <a:rPr sz="2800" dirty="0">
                <a:solidFill>
                  <a:srgbClr val="212121"/>
                </a:solidFill>
                <a:latin typeface="Arial"/>
                <a:cs typeface="Arial"/>
              </a:rPr>
              <a:t>defined standards that </a:t>
            </a:r>
            <a:r>
              <a:rPr sz="2800" spc="-5" dirty="0">
                <a:solidFill>
                  <a:srgbClr val="212121"/>
                </a:solidFill>
                <a:latin typeface="Arial"/>
                <a:cs typeface="Arial"/>
              </a:rPr>
              <a:t>govern </a:t>
            </a:r>
            <a:r>
              <a:rPr sz="2800" spc="-10" dirty="0">
                <a:solidFill>
                  <a:srgbClr val="212121"/>
                </a:solidFill>
                <a:latin typeface="Arial"/>
                <a:cs typeface="Arial"/>
              </a:rPr>
              <a:t>SQL  </a:t>
            </a:r>
            <a:r>
              <a:rPr sz="2800" dirty="0">
                <a:solidFill>
                  <a:srgbClr val="212121"/>
                </a:solidFill>
                <a:latin typeface="Arial"/>
                <a:cs typeface="Arial"/>
              </a:rPr>
              <a:t>database</a:t>
            </a:r>
            <a:r>
              <a:rPr sz="2800" spc="-10" dirty="0">
                <a:solidFill>
                  <a:srgbClr val="212121"/>
                </a:solidFill>
                <a:latin typeface="Arial"/>
                <a:cs typeface="Arial"/>
              </a:rPr>
              <a:t> </a:t>
            </a:r>
            <a:r>
              <a:rPr sz="2800" dirty="0">
                <a:solidFill>
                  <a:srgbClr val="212121"/>
                </a:solidFill>
                <a:latin typeface="Arial"/>
                <a:cs typeface="Arial"/>
              </a:rPr>
              <a:t>transactions</a:t>
            </a:r>
            <a:endParaRPr sz="2800">
              <a:latin typeface="Arial"/>
              <a:cs typeface="Arial"/>
            </a:endParaRPr>
          </a:p>
          <a:p>
            <a:pPr marL="355600" marR="220979" indent="-343535">
              <a:lnSpc>
                <a:spcPct val="100000"/>
              </a:lnSpc>
              <a:spcBef>
                <a:spcPts val="675"/>
              </a:spcBef>
              <a:buChar char="•"/>
              <a:tabLst>
                <a:tab pos="355600" algn="l"/>
                <a:tab pos="356235" algn="l"/>
              </a:tabLst>
            </a:pPr>
            <a:r>
              <a:rPr sz="2800" spc="-5" dirty="0">
                <a:solidFill>
                  <a:srgbClr val="212121"/>
                </a:solidFill>
                <a:latin typeface="Arial"/>
                <a:cs typeface="Arial"/>
              </a:rPr>
              <a:t>Transaction </a:t>
            </a:r>
            <a:r>
              <a:rPr sz="2800" dirty="0">
                <a:solidFill>
                  <a:srgbClr val="212121"/>
                </a:solidFill>
                <a:latin typeface="Arial"/>
                <a:cs typeface="Arial"/>
              </a:rPr>
              <a:t>support </a:t>
            </a:r>
            <a:r>
              <a:rPr sz="2800" spc="-5" dirty="0">
                <a:solidFill>
                  <a:srgbClr val="212121"/>
                </a:solidFill>
                <a:latin typeface="Arial"/>
                <a:cs typeface="Arial"/>
              </a:rPr>
              <a:t>is </a:t>
            </a:r>
            <a:r>
              <a:rPr sz="2800" dirty="0">
                <a:solidFill>
                  <a:srgbClr val="212121"/>
                </a:solidFill>
                <a:latin typeface="Arial"/>
                <a:cs typeface="Arial"/>
              </a:rPr>
              <a:t>provided </a:t>
            </a:r>
            <a:r>
              <a:rPr sz="2800" spc="-5" dirty="0">
                <a:solidFill>
                  <a:srgbClr val="212121"/>
                </a:solidFill>
                <a:latin typeface="Arial"/>
                <a:cs typeface="Arial"/>
              </a:rPr>
              <a:t>by two SQL  </a:t>
            </a:r>
            <a:r>
              <a:rPr sz="2800" dirty="0">
                <a:solidFill>
                  <a:srgbClr val="212121"/>
                </a:solidFill>
                <a:latin typeface="Arial"/>
                <a:cs typeface="Arial"/>
              </a:rPr>
              <a:t>statements: </a:t>
            </a:r>
            <a:r>
              <a:rPr sz="2800" spc="-5" dirty="0">
                <a:solidFill>
                  <a:srgbClr val="212121"/>
                </a:solidFill>
                <a:latin typeface="Arial"/>
                <a:cs typeface="Arial"/>
              </a:rPr>
              <a:t>COMMIT and</a:t>
            </a:r>
            <a:r>
              <a:rPr sz="2800" dirty="0">
                <a:solidFill>
                  <a:srgbClr val="212121"/>
                </a:solidFill>
                <a:latin typeface="Arial"/>
                <a:cs typeface="Arial"/>
              </a:rPr>
              <a:t> </a:t>
            </a:r>
            <a:r>
              <a:rPr sz="2800" spc="-5" dirty="0">
                <a:solidFill>
                  <a:srgbClr val="212121"/>
                </a:solidFill>
                <a:latin typeface="Arial"/>
                <a:cs typeface="Arial"/>
              </a:rPr>
              <a:t>ROLLBACK</a:t>
            </a:r>
            <a:endParaRPr sz="2800">
              <a:latin typeface="Arial"/>
              <a:cs typeface="Arial"/>
            </a:endParaRPr>
          </a:p>
          <a:p>
            <a:pPr marL="355600" indent="-343535">
              <a:lnSpc>
                <a:spcPct val="100000"/>
              </a:lnSpc>
              <a:spcBef>
                <a:spcPts val="675"/>
              </a:spcBef>
              <a:buChar char="•"/>
              <a:tabLst>
                <a:tab pos="355600" algn="l"/>
                <a:tab pos="356235" algn="l"/>
              </a:tabLst>
            </a:pPr>
            <a:r>
              <a:rPr sz="2800" spc="-5" dirty="0">
                <a:solidFill>
                  <a:srgbClr val="212121"/>
                </a:solidFill>
                <a:latin typeface="Arial"/>
                <a:cs typeface="Arial"/>
              </a:rPr>
              <a:t>Transaction </a:t>
            </a:r>
            <a:r>
              <a:rPr sz="2800" dirty="0">
                <a:solidFill>
                  <a:srgbClr val="212121"/>
                </a:solidFill>
                <a:latin typeface="Arial"/>
                <a:cs typeface="Arial"/>
              </a:rPr>
              <a:t>sequence </a:t>
            </a:r>
            <a:r>
              <a:rPr sz="2800" spc="-5" dirty="0">
                <a:solidFill>
                  <a:srgbClr val="212121"/>
                </a:solidFill>
                <a:latin typeface="Arial"/>
                <a:cs typeface="Arial"/>
              </a:rPr>
              <a:t>must continue</a:t>
            </a:r>
            <a:r>
              <a:rPr sz="2800" spc="25" dirty="0">
                <a:solidFill>
                  <a:srgbClr val="212121"/>
                </a:solidFill>
                <a:latin typeface="Arial"/>
                <a:cs typeface="Arial"/>
              </a:rPr>
              <a:t> </a:t>
            </a:r>
            <a:r>
              <a:rPr sz="2800" dirty="0">
                <a:solidFill>
                  <a:srgbClr val="212121"/>
                </a:solidFill>
                <a:latin typeface="Arial"/>
                <a:cs typeface="Arial"/>
              </a:rPr>
              <a:t>until:</a:t>
            </a:r>
            <a:endParaRPr sz="2800">
              <a:latin typeface="Arial"/>
              <a:cs typeface="Arial"/>
            </a:endParaRPr>
          </a:p>
          <a:p>
            <a:pPr marL="756285" lvl="1" indent="-287020">
              <a:lnSpc>
                <a:spcPct val="100000"/>
              </a:lnSpc>
              <a:spcBef>
                <a:spcPts val="635"/>
              </a:spcBef>
              <a:buChar char="–"/>
              <a:tabLst>
                <a:tab pos="756920" algn="l"/>
              </a:tabLst>
            </a:pPr>
            <a:r>
              <a:rPr sz="2600" dirty="0">
                <a:solidFill>
                  <a:srgbClr val="212121"/>
                </a:solidFill>
                <a:latin typeface="Arial"/>
                <a:cs typeface="Arial"/>
              </a:rPr>
              <a:t>COMMIT statement is</a:t>
            </a:r>
            <a:r>
              <a:rPr sz="2600" spc="-50" dirty="0">
                <a:solidFill>
                  <a:srgbClr val="212121"/>
                </a:solidFill>
                <a:latin typeface="Arial"/>
                <a:cs typeface="Arial"/>
              </a:rPr>
              <a:t> </a:t>
            </a:r>
            <a:r>
              <a:rPr sz="2600" dirty="0">
                <a:solidFill>
                  <a:srgbClr val="212121"/>
                </a:solidFill>
                <a:latin typeface="Arial"/>
                <a:cs typeface="Arial"/>
              </a:rPr>
              <a:t>reached</a:t>
            </a:r>
            <a:endParaRPr sz="2600">
              <a:latin typeface="Arial"/>
              <a:cs typeface="Arial"/>
            </a:endParaRPr>
          </a:p>
          <a:p>
            <a:pPr marL="756285" lvl="1" indent="-287020">
              <a:lnSpc>
                <a:spcPct val="100000"/>
              </a:lnSpc>
              <a:spcBef>
                <a:spcPts val="620"/>
              </a:spcBef>
              <a:buChar char="–"/>
              <a:tabLst>
                <a:tab pos="756920" algn="l"/>
              </a:tabLst>
            </a:pPr>
            <a:r>
              <a:rPr sz="2600" dirty="0">
                <a:solidFill>
                  <a:srgbClr val="212121"/>
                </a:solidFill>
                <a:latin typeface="Arial"/>
                <a:cs typeface="Arial"/>
              </a:rPr>
              <a:t>ROLLBACK statement is</a:t>
            </a:r>
            <a:r>
              <a:rPr sz="2600" spc="-40" dirty="0">
                <a:solidFill>
                  <a:srgbClr val="212121"/>
                </a:solidFill>
                <a:latin typeface="Arial"/>
                <a:cs typeface="Arial"/>
              </a:rPr>
              <a:t> </a:t>
            </a:r>
            <a:r>
              <a:rPr sz="2600" dirty="0">
                <a:solidFill>
                  <a:srgbClr val="212121"/>
                </a:solidFill>
                <a:latin typeface="Arial"/>
                <a:cs typeface="Arial"/>
              </a:rPr>
              <a:t>reached</a:t>
            </a:r>
            <a:endParaRPr sz="2600">
              <a:latin typeface="Arial"/>
              <a:cs typeface="Arial"/>
            </a:endParaRPr>
          </a:p>
          <a:p>
            <a:pPr marL="756285" lvl="1" indent="-287020">
              <a:lnSpc>
                <a:spcPct val="100000"/>
              </a:lnSpc>
              <a:spcBef>
                <a:spcPts val="630"/>
              </a:spcBef>
              <a:buChar char="–"/>
              <a:tabLst>
                <a:tab pos="756920" algn="l"/>
              </a:tabLst>
            </a:pPr>
            <a:r>
              <a:rPr sz="2600" dirty="0">
                <a:solidFill>
                  <a:srgbClr val="212121"/>
                </a:solidFill>
                <a:latin typeface="Arial"/>
                <a:cs typeface="Arial"/>
              </a:rPr>
              <a:t>End of program is</a:t>
            </a:r>
            <a:r>
              <a:rPr sz="2600" spc="-25" dirty="0">
                <a:solidFill>
                  <a:srgbClr val="212121"/>
                </a:solidFill>
                <a:latin typeface="Arial"/>
                <a:cs typeface="Arial"/>
              </a:rPr>
              <a:t> </a:t>
            </a:r>
            <a:r>
              <a:rPr sz="2600" dirty="0">
                <a:solidFill>
                  <a:srgbClr val="212121"/>
                </a:solidFill>
                <a:latin typeface="Arial"/>
                <a:cs typeface="Arial"/>
              </a:rPr>
              <a:t>reached</a:t>
            </a:r>
            <a:endParaRPr sz="2600">
              <a:latin typeface="Arial"/>
              <a:cs typeface="Arial"/>
            </a:endParaRPr>
          </a:p>
          <a:p>
            <a:pPr marL="756285" lvl="1" indent="-287020">
              <a:lnSpc>
                <a:spcPct val="100000"/>
              </a:lnSpc>
              <a:spcBef>
                <a:spcPts val="625"/>
              </a:spcBef>
              <a:buChar char="–"/>
              <a:tabLst>
                <a:tab pos="756920" algn="l"/>
              </a:tabLst>
            </a:pPr>
            <a:r>
              <a:rPr sz="2600" dirty="0">
                <a:solidFill>
                  <a:srgbClr val="212121"/>
                </a:solidFill>
                <a:latin typeface="Arial"/>
                <a:cs typeface="Arial"/>
              </a:rPr>
              <a:t>Program is abnormally</a:t>
            </a:r>
            <a:r>
              <a:rPr sz="2600" spc="-60" dirty="0">
                <a:solidFill>
                  <a:srgbClr val="212121"/>
                </a:solidFill>
                <a:latin typeface="Arial"/>
                <a:cs typeface="Arial"/>
              </a:rPr>
              <a:t> </a:t>
            </a:r>
            <a:r>
              <a:rPr sz="2600" dirty="0">
                <a:solidFill>
                  <a:srgbClr val="212121"/>
                </a:solidFill>
                <a:latin typeface="Arial"/>
                <a:cs typeface="Arial"/>
              </a:rPr>
              <a:t>terminated</a:t>
            </a:r>
            <a:endParaRPr sz="2600">
              <a:latin typeface="Arial"/>
              <a:cs typeface="Aria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2070"/>
              </a:lnSpc>
            </a:pPr>
            <a:r>
              <a:rPr dirty="0"/>
              <a:t>Database Systems, 8</a:t>
            </a:r>
            <a:r>
              <a:rPr sz="1800" baseline="25462" dirty="0"/>
              <a:t>th</a:t>
            </a:r>
            <a:r>
              <a:rPr sz="1800" spc="75" baseline="25462" dirty="0"/>
              <a:t> </a:t>
            </a:r>
            <a:r>
              <a:rPr sz="1800" dirty="0"/>
              <a:t>Edition</a:t>
            </a:r>
            <a:endParaRPr sz="180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30"/>
              </a:lnSpc>
            </a:pPr>
            <a:fld id="{81D60167-4931-47E6-BA6A-407CBD079E47}" type="slidenum">
              <a:rPr dirty="0"/>
              <a:t>9</a:t>
            </a:fld>
            <a:endParaRPr dirty="0"/>
          </a:p>
        </p:txBody>
      </p:sp>
      <p:sp>
        <p:nvSpPr>
          <p:cNvPr id="2" name="object 2"/>
          <p:cNvSpPr txBox="1">
            <a:spLocks noGrp="1"/>
          </p:cNvSpPr>
          <p:nvPr>
            <p:ph type="title"/>
          </p:nvPr>
        </p:nvSpPr>
        <p:spPr>
          <a:xfrm>
            <a:off x="2361438" y="379221"/>
            <a:ext cx="4419600" cy="1122680"/>
          </a:xfrm>
          <a:prstGeom prst="rect">
            <a:avLst/>
          </a:prstGeom>
        </p:spPr>
        <p:txBody>
          <a:bodyPr vert="horz" wrap="square" lIns="0" tIns="12700" rIns="0" bIns="0" rtlCol="0">
            <a:spAutoFit/>
          </a:bodyPr>
          <a:lstStyle/>
          <a:p>
            <a:pPr marL="12700" marR="5080" indent="101600">
              <a:lnSpc>
                <a:spcPct val="100000"/>
              </a:lnSpc>
              <a:spcBef>
                <a:spcPts val="100"/>
              </a:spcBef>
            </a:pPr>
            <a:r>
              <a:rPr dirty="0"/>
              <a:t>Concurrency </a:t>
            </a:r>
            <a:r>
              <a:rPr spc="-5" dirty="0"/>
              <a:t>Control  with </a:t>
            </a:r>
            <a:r>
              <a:rPr dirty="0"/>
              <a:t>Locking</a:t>
            </a:r>
            <a:r>
              <a:rPr spc="-65" dirty="0"/>
              <a:t> </a:t>
            </a:r>
            <a:r>
              <a:rPr spc="-5" dirty="0"/>
              <a:t>Methods</a:t>
            </a:r>
          </a:p>
        </p:txBody>
      </p:sp>
      <p:sp>
        <p:nvSpPr>
          <p:cNvPr id="3" name="object 3"/>
          <p:cNvSpPr txBox="1"/>
          <p:nvPr/>
        </p:nvSpPr>
        <p:spPr>
          <a:xfrm>
            <a:off x="612140" y="1614061"/>
            <a:ext cx="7810500" cy="3667760"/>
          </a:xfrm>
          <a:prstGeom prst="rect">
            <a:avLst/>
          </a:prstGeom>
        </p:spPr>
        <p:txBody>
          <a:bodyPr vert="horz" wrap="square" lIns="0" tIns="98425" rIns="0" bIns="0" rtlCol="0">
            <a:spAutoFit/>
          </a:bodyPr>
          <a:lstStyle/>
          <a:p>
            <a:pPr marL="355600" indent="-343535">
              <a:lnSpc>
                <a:spcPct val="100000"/>
              </a:lnSpc>
              <a:spcBef>
                <a:spcPts val="775"/>
              </a:spcBef>
              <a:buFont typeface="Arial"/>
              <a:buChar char="•"/>
              <a:tabLst>
                <a:tab pos="355600" algn="l"/>
                <a:tab pos="356235" algn="l"/>
              </a:tabLst>
            </a:pPr>
            <a:r>
              <a:rPr sz="2800" b="1" spc="-5" dirty="0">
                <a:solidFill>
                  <a:srgbClr val="212121"/>
                </a:solidFill>
                <a:latin typeface="Arial"/>
                <a:cs typeface="Arial"/>
              </a:rPr>
              <a:t>Lock</a:t>
            </a:r>
            <a:endParaRPr sz="2800">
              <a:latin typeface="Arial"/>
              <a:cs typeface="Arial"/>
            </a:endParaRPr>
          </a:p>
          <a:p>
            <a:pPr marL="756285" marR="502284" lvl="1" indent="-287020">
              <a:lnSpc>
                <a:spcPct val="100000"/>
              </a:lnSpc>
              <a:spcBef>
                <a:spcPts val="635"/>
              </a:spcBef>
              <a:buChar char="–"/>
              <a:tabLst>
                <a:tab pos="756920" algn="l"/>
              </a:tabLst>
            </a:pPr>
            <a:r>
              <a:rPr sz="2600" dirty="0">
                <a:solidFill>
                  <a:srgbClr val="212121"/>
                </a:solidFill>
                <a:latin typeface="Arial"/>
                <a:cs typeface="Arial"/>
              </a:rPr>
              <a:t>Guarantees exclusive use of a data item to</a:t>
            </a:r>
            <a:r>
              <a:rPr sz="2600" spc="-60" dirty="0">
                <a:solidFill>
                  <a:srgbClr val="212121"/>
                </a:solidFill>
                <a:latin typeface="Arial"/>
                <a:cs typeface="Arial"/>
              </a:rPr>
              <a:t> </a:t>
            </a:r>
            <a:r>
              <a:rPr sz="2600" dirty="0">
                <a:solidFill>
                  <a:srgbClr val="212121"/>
                </a:solidFill>
                <a:latin typeface="Arial"/>
                <a:cs typeface="Arial"/>
              </a:rPr>
              <a:t>a  current</a:t>
            </a:r>
            <a:r>
              <a:rPr sz="2600" spc="-25" dirty="0">
                <a:solidFill>
                  <a:srgbClr val="212121"/>
                </a:solidFill>
                <a:latin typeface="Arial"/>
                <a:cs typeface="Arial"/>
              </a:rPr>
              <a:t> </a:t>
            </a:r>
            <a:r>
              <a:rPr sz="2600" dirty="0">
                <a:solidFill>
                  <a:srgbClr val="212121"/>
                </a:solidFill>
                <a:latin typeface="Arial"/>
                <a:cs typeface="Arial"/>
              </a:rPr>
              <a:t>transaction</a:t>
            </a:r>
            <a:endParaRPr sz="2600">
              <a:latin typeface="Arial"/>
              <a:cs typeface="Arial"/>
            </a:endParaRPr>
          </a:p>
          <a:p>
            <a:pPr marL="756285" marR="464820" lvl="1" indent="-287020">
              <a:lnSpc>
                <a:spcPct val="100000"/>
              </a:lnSpc>
              <a:spcBef>
                <a:spcPts val="625"/>
              </a:spcBef>
              <a:buChar char="–"/>
              <a:tabLst>
                <a:tab pos="756920" algn="l"/>
              </a:tabLst>
            </a:pPr>
            <a:r>
              <a:rPr sz="2600" dirty="0">
                <a:solidFill>
                  <a:srgbClr val="212121"/>
                </a:solidFill>
                <a:latin typeface="Arial"/>
                <a:cs typeface="Arial"/>
              </a:rPr>
              <a:t>Required to prevent another transaction</a:t>
            </a:r>
            <a:r>
              <a:rPr sz="2600" spc="-45" dirty="0">
                <a:solidFill>
                  <a:srgbClr val="212121"/>
                </a:solidFill>
                <a:latin typeface="Arial"/>
                <a:cs typeface="Arial"/>
              </a:rPr>
              <a:t> </a:t>
            </a:r>
            <a:r>
              <a:rPr sz="2600" dirty="0">
                <a:solidFill>
                  <a:srgbClr val="212121"/>
                </a:solidFill>
                <a:latin typeface="Arial"/>
                <a:cs typeface="Arial"/>
              </a:rPr>
              <a:t>from  reading inconsistent</a:t>
            </a:r>
            <a:r>
              <a:rPr sz="2600" spc="-30" dirty="0">
                <a:solidFill>
                  <a:srgbClr val="212121"/>
                </a:solidFill>
                <a:latin typeface="Arial"/>
                <a:cs typeface="Arial"/>
              </a:rPr>
              <a:t> </a:t>
            </a:r>
            <a:r>
              <a:rPr sz="2600" dirty="0">
                <a:solidFill>
                  <a:srgbClr val="212121"/>
                </a:solidFill>
                <a:latin typeface="Arial"/>
                <a:cs typeface="Arial"/>
              </a:rPr>
              <a:t>data</a:t>
            </a:r>
            <a:endParaRPr sz="2600">
              <a:latin typeface="Arial"/>
              <a:cs typeface="Arial"/>
            </a:endParaRPr>
          </a:p>
          <a:p>
            <a:pPr marL="355600" indent="-343535">
              <a:lnSpc>
                <a:spcPct val="100000"/>
              </a:lnSpc>
              <a:spcBef>
                <a:spcPts val="665"/>
              </a:spcBef>
              <a:buFont typeface="Arial"/>
              <a:buChar char="•"/>
              <a:tabLst>
                <a:tab pos="355600" algn="l"/>
                <a:tab pos="356235" algn="l"/>
              </a:tabLst>
            </a:pPr>
            <a:r>
              <a:rPr sz="2800" b="1" spc="-5" dirty="0">
                <a:solidFill>
                  <a:srgbClr val="212121"/>
                </a:solidFill>
                <a:latin typeface="Arial"/>
                <a:cs typeface="Arial"/>
              </a:rPr>
              <a:t>Lock</a:t>
            </a:r>
            <a:r>
              <a:rPr sz="2800" b="1" spc="10" dirty="0">
                <a:solidFill>
                  <a:srgbClr val="212121"/>
                </a:solidFill>
                <a:latin typeface="Arial"/>
                <a:cs typeface="Arial"/>
              </a:rPr>
              <a:t> </a:t>
            </a:r>
            <a:r>
              <a:rPr sz="2800" b="1" spc="-5" dirty="0">
                <a:solidFill>
                  <a:srgbClr val="212121"/>
                </a:solidFill>
                <a:latin typeface="Arial"/>
                <a:cs typeface="Arial"/>
              </a:rPr>
              <a:t>manager</a:t>
            </a:r>
            <a:endParaRPr sz="2800">
              <a:latin typeface="Arial"/>
              <a:cs typeface="Arial"/>
            </a:endParaRPr>
          </a:p>
          <a:p>
            <a:pPr marL="756285" marR="5080" lvl="1" indent="-287020">
              <a:lnSpc>
                <a:spcPct val="100000"/>
              </a:lnSpc>
              <a:spcBef>
                <a:spcPts val="630"/>
              </a:spcBef>
              <a:buChar char="–"/>
              <a:tabLst>
                <a:tab pos="756920" algn="l"/>
              </a:tabLst>
            </a:pPr>
            <a:r>
              <a:rPr sz="2600" dirty="0">
                <a:solidFill>
                  <a:srgbClr val="212121"/>
                </a:solidFill>
                <a:latin typeface="Arial"/>
                <a:cs typeface="Arial"/>
              </a:rPr>
              <a:t>Responsible for assigning and policing the</a:t>
            </a:r>
            <a:r>
              <a:rPr sz="2600" spc="-40" dirty="0">
                <a:solidFill>
                  <a:srgbClr val="212121"/>
                </a:solidFill>
                <a:latin typeface="Arial"/>
                <a:cs typeface="Arial"/>
              </a:rPr>
              <a:t> </a:t>
            </a:r>
            <a:r>
              <a:rPr sz="2600" dirty="0">
                <a:solidFill>
                  <a:srgbClr val="212121"/>
                </a:solidFill>
                <a:latin typeface="Arial"/>
                <a:cs typeface="Arial"/>
              </a:rPr>
              <a:t>locks  used by</a:t>
            </a:r>
            <a:r>
              <a:rPr sz="2600" spc="-10" dirty="0">
                <a:solidFill>
                  <a:srgbClr val="212121"/>
                </a:solidFill>
                <a:latin typeface="Arial"/>
                <a:cs typeface="Arial"/>
              </a:rPr>
              <a:t> </a:t>
            </a:r>
            <a:r>
              <a:rPr sz="2600" dirty="0">
                <a:solidFill>
                  <a:srgbClr val="212121"/>
                </a:solidFill>
                <a:latin typeface="Arial"/>
                <a:cs typeface="Arial"/>
              </a:rPr>
              <a:t>transactions</a:t>
            </a:r>
            <a:endParaRPr sz="2600">
              <a:latin typeface="Arial"/>
              <a:cs typeface="Aria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440</TotalTime>
  <Words>871</Words>
  <Application>Microsoft Office PowerPoint</Application>
  <PresentationFormat>On-screen Show (4:3)</PresentationFormat>
  <Paragraphs>125</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Times New Roman</vt:lpstr>
      <vt:lpstr>Office Theme</vt:lpstr>
      <vt:lpstr>Database Systems: Design,  Implementation, and  Management Eighth Edition</vt:lpstr>
      <vt:lpstr>Objectives</vt:lpstr>
      <vt:lpstr>Objectives (continued)</vt:lpstr>
      <vt:lpstr>What is a Transaction?</vt:lpstr>
      <vt:lpstr>Evaluating Transaction Results</vt:lpstr>
      <vt:lpstr>Transaction Properties</vt:lpstr>
      <vt:lpstr>Transaction Properties (continued)</vt:lpstr>
      <vt:lpstr>Transaction Management with SQL</vt:lpstr>
      <vt:lpstr>Concurrency Control  with Locking Methods</vt:lpstr>
      <vt:lpstr>Lock Granularity</vt:lpstr>
      <vt:lpstr>Lock Granularity (continued)</vt:lpstr>
      <vt:lpstr>Lock Granularity (continued)</vt:lpstr>
      <vt:lpstr>Lock Types</vt:lpstr>
      <vt:lpstr>Database Checkpoints</vt:lpstr>
      <vt:lpstr>The transaction Recovery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10</dc:title>
  <dc:creator>Asma</dc:creator>
  <cp:lastModifiedBy>Microsoft account</cp:lastModifiedBy>
  <cp:revision>22</cp:revision>
  <dcterms:created xsi:type="dcterms:W3CDTF">2022-02-02T10:34:58Z</dcterms:created>
  <dcterms:modified xsi:type="dcterms:W3CDTF">2022-09-27T09:40:12Z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2021-09-10T00:00:00Z</vt:filetime>
  </property>
  <property fmtid="{D5CDD505-2E9C-101B-9397-08002B2CF9AE}" pid="3" name="Creator">
    <vt:lpwstr>Microsoft® PowerPoint® 2013</vt:lpwstr>
  </property>
  <property fmtid="{D5CDD505-2E9C-101B-9397-08002B2CF9AE}" pid="4" name="LastSaved">
    <vt:filetime>2022-02-02T00:00:00Z</vt:filetime>
  </property>
</Properties>
</file>