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7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540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33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376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841391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42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9465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4309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212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952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1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0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5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08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865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969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781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62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351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5335" y="753228"/>
            <a:ext cx="6896534" cy="1080938"/>
          </a:xfrm>
        </p:spPr>
        <p:txBody>
          <a:bodyPr>
            <a:normAutofit/>
          </a:bodyPr>
          <a:lstStyle/>
          <a:p>
            <a:r>
              <a:rPr dirty="0"/>
              <a:t>Kafka Event Partitioning &amp; Order Maintenance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We receive events with fields like </a:t>
            </a:r>
            <a:r>
              <a:rPr lang="en-IN" dirty="0"/>
              <a:t>SECURITY_ITEM_NUMBER(SIN)</a:t>
            </a:r>
            <a:r>
              <a:rPr dirty="0"/>
              <a:t>.</a:t>
            </a:r>
          </a:p>
          <a:p>
            <a:pPr marL="0" indent="0" algn="l">
              <a:buNone/>
              <a:defRPr sz="1800"/>
            </a:pPr>
            <a:br>
              <a:rPr lang="en-IN" dirty="0"/>
            </a:br>
            <a:r>
              <a:rPr dirty="0"/>
              <a:t>Need to ensure:</a:t>
            </a:r>
          </a:p>
          <a:p>
            <a:pPr algn="l">
              <a:defRPr sz="1800"/>
            </a:pPr>
            <a:r>
              <a:rPr dirty="0"/>
              <a:t>All events for a </a:t>
            </a:r>
            <a:r>
              <a:rPr lang="en-IN" dirty="0"/>
              <a:t>SIN</a:t>
            </a:r>
            <a:r>
              <a:rPr dirty="0"/>
              <a:t> go to the same partition.</a:t>
            </a:r>
          </a:p>
          <a:p>
            <a:pPr algn="l">
              <a:defRPr sz="1800"/>
            </a:pPr>
            <a:r>
              <a:rPr dirty="0"/>
              <a:t>The order of events for each </a:t>
            </a:r>
            <a:r>
              <a:rPr lang="en-IN" dirty="0"/>
              <a:t>SIN</a:t>
            </a:r>
            <a:r>
              <a:rPr dirty="0"/>
              <a:t> is preserved.</a:t>
            </a:r>
          </a:p>
          <a:p>
            <a:pPr algn="l">
              <a:defRPr sz="1800"/>
            </a:pPr>
            <a:r>
              <a:rPr lang="en-IN" dirty="0"/>
              <a:t>Handle</a:t>
            </a:r>
            <a:r>
              <a:rPr dirty="0"/>
              <a:t> consumers deployed in multiple instances.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Kafka Partitions &amp; Key-Based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3901440" cy="3599316"/>
          </a:xfrm>
        </p:spPr>
        <p:txBody>
          <a:bodyPr/>
          <a:lstStyle/>
          <a:p>
            <a:pPr algn="l">
              <a:defRPr sz="1800"/>
            </a:pPr>
            <a:r>
              <a:rPr sz="1400" dirty="0"/>
              <a:t>How Partitioning Works:</a:t>
            </a:r>
          </a:p>
          <a:p>
            <a:pPr algn="l">
              <a:defRPr sz="1800"/>
            </a:pPr>
            <a:r>
              <a:rPr sz="1400" dirty="0"/>
              <a:t>- Kafka topics are split into partitions.</a:t>
            </a:r>
          </a:p>
          <a:p>
            <a:pPr algn="l">
              <a:defRPr sz="1800"/>
            </a:pPr>
            <a:r>
              <a:rPr sz="1400" dirty="0"/>
              <a:t>- Producer or Kafka Connect sets message key: e.g., </a:t>
            </a:r>
            <a:r>
              <a:rPr lang="en-IN" sz="1400" dirty="0"/>
              <a:t>SIN</a:t>
            </a:r>
            <a:endParaRPr sz="1400" dirty="0"/>
          </a:p>
          <a:p>
            <a:pPr algn="l">
              <a:defRPr sz="1800"/>
            </a:pPr>
            <a:r>
              <a:rPr sz="1400" dirty="0"/>
              <a:t>- Kafka hashes the key to choose a partition.</a:t>
            </a:r>
          </a:p>
          <a:p>
            <a:pPr algn="l">
              <a:defRPr sz="1800"/>
            </a:pPr>
            <a:endParaRPr sz="1400" dirty="0"/>
          </a:p>
          <a:p>
            <a:pPr algn="l">
              <a:defRPr sz="1800"/>
            </a:pPr>
            <a:r>
              <a:rPr sz="1400" dirty="0"/>
              <a:t>Result:</a:t>
            </a:r>
          </a:p>
          <a:p>
            <a:pPr algn="l">
              <a:defRPr sz="1800"/>
            </a:pPr>
            <a:r>
              <a:rPr sz="1400" dirty="0"/>
              <a:t>- All messages with the same key always go to the same partition.</a:t>
            </a:r>
          </a:p>
          <a:p>
            <a:pPr algn="l"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E7A1E5-29DE-C31F-DB48-B35ADC9A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841" y="2736873"/>
            <a:ext cx="4487427" cy="17686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Maintaining Order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Kafka Guarantees:</a:t>
            </a:r>
          </a:p>
          <a:p>
            <a:pPr algn="l">
              <a:defRPr sz="1800"/>
            </a:pPr>
            <a:r>
              <a:rPr dirty="0"/>
              <a:t>- Order of events is preserved within a partition.</a:t>
            </a:r>
          </a:p>
          <a:p>
            <a:pPr algn="l">
              <a:defRPr sz="1800"/>
            </a:pPr>
            <a:r>
              <a:rPr dirty="0"/>
              <a:t>- By ensuring all events for a key go to the same partition, we maintain order per </a:t>
            </a:r>
            <a:r>
              <a:rPr lang="en-IN" dirty="0"/>
              <a:t>SIN</a:t>
            </a:r>
            <a:r>
              <a:rPr dirty="0"/>
              <a:t>.</a:t>
            </a:r>
          </a:p>
          <a:p>
            <a:pPr marL="0" indent="0" algn="l">
              <a:buNone/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Kafka Connect SMTs for Key-Based Partitioning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defRPr sz="1800"/>
            </a:pPr>
            <a:r>
              <a:rPr dirty="0"/>
              <a:t>- Use Single Message Transforms (SMTs) to set the message key in Kafka Connect.</a:t>
            </a:r>
          </a:p>
          <a:p>
            <a:pPr algn="l">
              <a:defRPr sz="1800"/>
            </a:pPr>
            <a:r>
              <a:rPr dirty="0"/>
              <a:t>- Typical config:</a:t>
            </a:r>
          </a:p>
          <a:p>
            <a:pPr algn="l">
              <a:defRPr sz="1800"/>
            </a:pPr>
            <a:endParaRPr dirty="0"/>
          </a:p>
          <a:p>
            <a:pPr algn="l">
              <a:defRPr sz="1800"/>
            </a:pPr>
            <a:r>
              <a:rPr dirty="0"/>
              <a:t>transforms: </a:t>
            </a:r>
            <a:r>
              <a:rPr dirty="0" err="1"/>
              <a:t>copyFieldToKey,extractKeyFromStruct</a:t>
            </a:r>
            <a:endParaRPr dirty="0"/>
          </a:p>
          <a:p>
            <a:pPr algn="l">
              <a:defRPr sz="1800"/>
            </a:pPr>
            <a:r>
              <a:rPr dirty="0" err="1"/>
              <a:t>transforms.copyFieldToKey.type</a:t>
            </a:r>
            <a:r>
              <a:rPr dirty="0"/>
              <a:t>: </a:t>
            </a:r>
            <a:r>
              <a:rPr dirty="0" err="1"/>
              <a:t>org.apache.kafka.connect.transforms.ValueToKey</a:t>
            </a:r>
            <a:endParaRPr dirty="0"/>
          </a:p>
          <a:p>
            <a:pPr algn="l">
              <a:defRPr sz="1800"/>
            </a:pPr>
            <a:r>
              <a:rPr dirty="0" err="1"/>
              <a:t>transforms.copyFieldToKey.fields</a:t>
            </a:r>
            <a:r>
              <a:rPr dirty="0"/>
              <a:t>: </a:t>
            </a:r>
            <a:r>
              <a:rPr lang="en-IN" dirty="0"/>
              <a:t>SIN</a:t>
            </a:r>
            <a:endParaRPr dirty="0"/>
          </a:p>
          <a:p>
            <a:pPr algn="l">
              <a:defRPr sz="1800"/>
            </a:pPr>
            <a:r>
              <a:rPr dirty="0" err="1"/>
              <a:t>transforms.extractKeyFromStruct.type</a:t>
            </a:r>
            <a:r>
              <a:rPr dirty="0"/>
              <a:t>: </a:t>
            </a:r>
            <a:r>
              <a:rPr dirty="0" err="1"/>
              <a:t>org.apache.kafka.connect.transforms.ExtractField$Key</a:t>
            </a:r>
            <a:endParaRPr dirty="0"/>
          </a:p>
          <a:p>
            <a:pPr>
              <a:defRPr sz="1800"/>
            </a:pPr>
            <a:r>
              <a:rPr dirty="0" err="1"/>
              <a:t>transforms.extractKeyFromStruct.field</a:t>
            </a:r>
            <a:r>
              <a:rPr dirty="0"/>
              <a:t>: </a:t>
            </a:r>
            <a:r>
              <a:rPr lang="en-IN" dirty="0"/>
              <a:t>SIN </a:t>
            </a:r>
            <a:r>
              <a:rPr dirty="0"/>
              <a:t>_ID</a:t>
            </a:r>
          </a:p>
          <a:p>
            <a:pPr algn="l">
              <a:defRPr sz="1800"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Scaling Consumers (Spring Boot Instances)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rPr dirty="0"/>
              <a:t>How Kafka Distributes Work:</a:t>
            </a:r>
          </a:p>
          <a:p>
            <a:pPr algn="l">
              <a:defRPr sz="1800"/>
            </a:pPr>
            <a:r>
              <a:rPr dirty="0"/>
              <a:t>Consumers are part of a consumer group.</a:t>
            </a:r>
          </a:p>
          <a:p>
            <a:pPr algn="l">
              <a:defRPr sz="1800"/>
            </a:pPr>
            <a:r>
              <a:rPr dirty="0"/>
              <a:t>Kafka assigns each partition to only one consumer instance at a time.</a:t>
            </a:r>
          </a:p>
          <a:p>
            <a:pPr algn="l">
              <a:defRPr sz="1800"/>
            </a:pPr>
            <a:r>
              <a:rPr dirty="0"/>
              <a:t>All events for a </a:t>
            </a:r>
            <a:r>
              <a:rPr lang="en-IN" dirty="0"/>
              <a:t>SIN</a:t>
            </a:r>
            <a:r>
              <a:rPr dirty="0"/>
              <a:t> (one key) are always processed by the same instance at any moment.</a:t>
            </a:r>
            <a:br>
              <a:rPr lang="en-IN" dirty="0"/>
            </a:br>
            <a:br>
              <a:rPr lang="en-IN" dirty="0"/>
            </a:br>
            <a:endParaRPr dirty="0"/>
          </a:p>
          <a:p>
            <a:pPr algn="l">
              <a:defRPr sz="1800"/>
            </a:pP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380AFC-A996-7E0D-54FF-49DAB1B18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4050719"/>
            <a:ext cx="6583187" cy="26606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 Assignment with 2 App Instances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1800" b="1" dirty="0"/>
              <a:t>Scenario:</a:t>
            </a:r>
            <a:endParaRPr lang="en-IN" sz="1800" dirty="0"/>
          </a:p>
          <a:p>
            <a:pPr marL="0" indent="0">
              <a:buNone/>
            </a:pPr>
            <a:r>
              <a:rPr lang="en-IN" sz="1800" dirty="0"/>
              <a:t>	8 Kafka partitions</a:t>
            </a:r>
          </a:p>
          <a:p>
            <a:pPr marL="0" lvl="0" indent="0" fontAlgn="base">
              <a:spcAft>
                <a:spcPct val="0"/>
              </a:spcAft>
              <a:buNone/>
            </a:pPr>
            <a:r>
              <a:rPr lang="en-IN" sz="1800" dirty="0"/>
              <a:t>	2 Spring Boot app instances (same group.id)</a:t>
            </a:r>
            <a:br>
              <a:rPr lang="en-IN" sz="1800" dirty="0"/>
            </a:br>
            <a:br>
              <a:rPr lang="en-IN" sz="1800" dirty="0"/>
            </a:br>
            <a:r>
              <a:rPr lang="en-US" altLang="en-US" sz="1800" b="1" dirty="0"/>
              <a:t>How it works: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2400" dirty="0"/>
              <a:t>      </a:t>
            </a:r>
            <a:r>
              <a:rPr lang="en-US" altLang="en-US" sz="1600" dirty="0"/>
              <a:t>Kafka assigns 4 partitions to each app instance.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         Each instance processes messages from its assigned partitions in parallel.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600" dirty="0"/>
              <a:t>         If we set concurrency=4, each instance can process all 4 partitions in parallel threads.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IN" sz="2400" dirty="0"/>
            </a:b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defRPr sz="1800"/>
            </a:pPr>
            <a:r>
              <a:t>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44</TotalTime>
  <Words>364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Berlin</vt:lpstr>
      <vt:lpstr>Kafka Event Partitioning &amp; Order Maintenance</vt:lpstr>
      <vt:lpstr>Problem Statement</vt:lpstr>
      <vt:lpstr>Kafka Partitions &amp; Key-Based Partitioning</vt:lpstr>
      <vt:lpstr>Maintaining Order</vt:lpstr>
      <vt:lpstr>Kafka Connect SMTs for Key-Based Partitioning</vt:lpstr>
      <vt:lpstr>Scaling Consumers (Spring Boot Instances)</vt:lpstr>
      <vt:lpstr>Partition Assignment with 2 App Instances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Muzammil Farook</cp:lastModifiedBy>
  <cp:revision>3</cp:revision>
  <dcterms:created xsi:type="dcterms:W3CDTF">2013-01-27T09:14:16Z</dcterms:created>
  <dcterms:modified xsi:type="dcterms:W3CDTF">2025-07-31T07:52:45Z</dcterms:modified>
  <cp:category/>
</cp:coreProperties>
</file>