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0d5ba9f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0d5ba9f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0d5ba9f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0d5ba9f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0d5ba9f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0d5ba9f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0d5ba9f9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0d5ba9f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0d5ba9f9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0d5ba9f9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df7ed4b0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df7ed4b0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ffcc38099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ffcc38099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c39e9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c39e9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ffcc3809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ffcc3809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007bd6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007bd6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0d5ba9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0d5ba9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0d5ba9f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0d5ba9f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0d5ba9f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0d5ba9f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0d5ba9f9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0d5ba9f9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muhammad-muzammil-khan-279419257" TargetMode="External"/><Relationship Id="rId4" Type="http://schemas.openxmlformats.org/officeDocument/2006/relationships/hyperlink" Target="mailto:muzammil.khattak50@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14900" y="1532625"/>
            <a:ext cx="5813100" cy="142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u="sng"/>
              <a:t>Cyclistic Case Study</a:t>
            </a:r>
            <a:endParaRPr u="sng"/>
          </a:p>
        </p:txBody>
      </p:sp>
      <p:sp>
        <p:nvSpPr>
          <p:cNvPr id="278" name="Google Shape;278;p13"/>
          <p:cNvSpPr txBox="1"/>
          <p:nvPr>
            <p:ph idx="1" type="subTitle"/>
          </p:nvPr>
        </p:nvSpPr>
        <p:spPr>
          <a:xfrm>
            <a:off x="316500" y="26623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Analyst: Muhammad Muzammil Khan</a:t>
            </a:r>
            <a:endParaRPr/>
          </a:p>
          <a:p>
            <a:pPr indent="0" lvl="0" marL="0" rtl="0" algn="l">
              <a:spcBef>
                <a:spcPts val="0"/>
              </a:spcBef>
              <a:spcAft>
                <a:spcPts val="0"/>
              </a:spcAft>
              <a:buNone/>
            </a:pPr>
            <a:r>
              <a:rPr lang="en-GB"/>
              <a:t>March  2023</a:t>
            </a:r>
            <a:endParaRPr/>
          </a:p>
        </p:txBody>
      </p:sp>
      <p:pic>
        <p:nvPicPr>
          <p:cNvPr id="279" name="Google Shape;279;p13"/>
          <p:cNvPicPr preferRelativeResize="0"/>
          <p:nvPr/>
        </p:nvPicPr>
        <p:blipFill>
          <a:blip r:embed="rId3">
            <a:alphaModFix/>
          </a:blip>
          <a:stretch>
            <a:fillRect/>
          </a:stretch>
        </p:blipFill>
        <p:spPr>
          <a:xfrm>
            <a:off x="5936750" y="2466975"/>
            <a:ext cx="2811200" cy="2482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1" name="Shape 331"/>
        <p:cNvGrpSpPr/>
        <p:nvPr/>
      </p:nvGrpSpPr>
      <p:grpSpPr>
        <a:xfrm>
          <a:off x="0" y="0"/>
          <a:ext cx="0" cy="0"/>
          <a:chOff x="0" y="0"/>
          <a:chExt cx="0" cy="0"/>
        </a:xfrm>
      </p:grpSpPr>
      <p:sp>
        <p:nvSpPr>
          <p:cNvPr id="332" name="Google Shape;332;p22"/>
          <p:cNvSpPr txBox="1"/>
          <p:nvPr>
            <p:ph type="title"/>
          </p:nvPr>
        </p:nvSpPr>
        <p:spPr>
          <a:xfrm>
            <a:off x="0" y="0"/>
            <a:ext cx="91440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4. What day is the day?</a:t>
            </a:r>
            <a:endParaRPr>
              <a:solidFill>
                <a:schemeClr val="lt1"/>
              </a:solidFill>
            </a:endParaRPr>
          </a:p>
        </p:txBody>
      </p:sp>
      <p:pic>
        <p:nvPicPr>
          <p:cNvPr id="333" name="Google Shape;333;p22"/>
          <p:cNvPicPr preferRelativeResize="0"/>
          <p:nvPr/>
        </p:nvPicPr>
        <p:blipFill>
          <a:blip r:embed="rId3">
            <a:alphaModFix/>
          </a:blip>
          <a:stretch>
            <a:fillRect/>
          </a:stretch>
        </p:blipFill>
        <p:spPr>
          <a:xfrm>
            <a:off x="0" y="1019640"/>
            <a:ext cx="9144001" cy="41238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7" name="Shape 337"/>
        <p:cNvGrpSpPr/>
        <p:nvPr/>
      </p:nvGrpSpPr>
      <p:grpSpPr>
        <a:xfrm>
          <a:off x="0" y="0"/>
          <a:ext cx="0" cy="0"/>
          <a:chOff x="0" y="0"/>
          <a:chExt cx="0" cy="0"/>
        </a:xfrm>
      </p:grpSpPr>
      <p:sp>
        <p:nvSpPr>
          <p:cNvPr id="338" name="Google Shape;338;p23"/>
          <p:cNvSpPr txBox="1"/>
          <p:nvPr>
            <p:ph type="title"/>
          </p:nvPr>
        </p:nvSpPr>
        <p:spPr>
          <a:xfrm>
            <a:off x="166825" y="84225"/>
            <a:ext cx="7030500" cy="7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u="sng">
                <a:solidFill>
                  <a:schemeClr val="lt1"/>
                </a:solidFill>
              </a:rPr>
              <a:t>Key Findings/Summary</a:t>
            </a:r>
            <a:endParaRPr sz="2900" u="sng">
              <a:solidFill>
                <a:schemeClr val="lt1"/>
              </a:solidFill>
            </a:endParaRPr>
          </a:p>
        </p:txBody>
      </p:sp>
      <p:sp>
        <p:nvSpPr>
          <p:cNvPr id="339" name="Google Shape;339;p23"/>
          <p:cNvSpPr txBox="1"/>
          <p:nvPr>
            <p:ph idx="1" type="body"/>
          </p:nvPr>
        </p:nvSpPr>
        <p:spPr>
          <a:xfrm>
            <a:off x="0" y="961725"/>
            <a:ext cx="9144000" cy="4181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lt1"/>
              </a:buClr>
              <a:buSzPts val="1500"/>
              <a:buChar char="●"/>
            </a:pPr>
            <a:r>
              <a:rPr lang="en-GB" sz="1500" u="sng">
                <a:solidFill>
                  <a:schemeClr val="lt1"/>
                </a:solidFill>
                <a:highlight>
                  <a:schemeClr val="accent1"/>
                </a:highlight>
              </a:rPr>
              <a:t>Permanent</a:t>
            </a:r>
            <a:r>
              <a:rPr lang="en-GB" sz="1500">
                <a:solidFill>
                  <a:schemeClr val="lt1"/>
                </a:solidFill>
              </a:rPr>
              <a:t> members uses the service slightly more than the </a:t>
            </a:r>
            <a:r>
              <a:rPr lang="en-GB" sz="1500" u="sng">
                <a:solidFill>
                  <a:schemeClr val="lt1"/>
                </a:solidFill>
                <a:highlight>
                  <a:schemeClr val="accent1"/>
                </a:highlight>
              </a:rPr>
              <a:t>casua</a:t>
            </a:r>
            <a:r>
              <a:rPr lang="en-GB" sz="1500">
                <a:solidFill>
                  <a:schemeClr val="lt1"/>
                </a:solidFill>
                <a:highlight>
                  <a:schemeClr val="accent1"/>
                </a:highlight>
              </a:rPr>
              <a:t>l</a:t>
            </a:r>
            <a:r>
              <a:rPr lang="en-GB" sz="1500">
                <a:solidFill>
                  <a:schemeClr val="lt1"/>
                </a:solidFill>
              </a:rPr>
              <a:t> members.</a:t>
            </a:r>
            <a:endParaRPr sz="1500">
              <a:solidFill>
                <a:schemeClr val="lt1"/>
              </a:solidFill>
            </a:endParaRPr>
          </a:p>
          <a:p>
            <a:pPr indent="0" lvl="0" marL="457200" rtl="0" algn="l">
              <a:spcBef>
                <a:spcPts val="1200"/>
              </a:spcBef>
              <a:spcAft>
                <a:spcPts val="0"/>
              </a:spcAft>
              <a:buNone/>
            </a:pPr>
            <a:r>
              <a:t/>
            </a:r>
            <a:endParaRPr sz="1400">
              <a:solidFill>
                <a:schemeClr val="lt1"/>
              </a:solidFill>
            </a:endParaRPr>
          </a:p>
          <a:p>
            <a:pPr indent="-323850" lvl="0" marL="457200" rtl="0" algn="l">
              <a:spcBef>
                <a:spcPts val="1200"/>
              </a:spcBef>
              <a:spcAft>
                <a:spcPts val="0"/>
              </a:spcAft>
              <a:buClr>
                <a:schemeClr val="lt1"/>
              </a:buClr>
              <a:buSzPts val="1500"/>
              <a:buChar char="●"/>
            </a:pPr>
            <a:r>
              <a:rPr lang="en-GB" sz="1500">
                <a:solidFill>
                  <a:schemeClr val="lt1"/>
                </a:solidFill>
              </a:rPr>
              <a:t>Usage of the service is at its peak during the summer and declines as winter approaches. The usage is minimum in extreme winter and maximum in extreme summer.</a:t>
            </a:r>
            <a:endParaRPr sz="1500">
              <a:solidFill>
                <a:schemeClr val="lt1"/>
              </a:solidFill>
            </a:endParaRPr>
          </a:p>
          <a:p>
            <a:pPr indent="0" lvl="0" marL="457200" rtl="0" algn="l">
              <a:spcBef>
                <a:spcPts val="1200"/>
              </a:spcBef>
              <a:spcAft>
                <a:spcPts val="0"/>
              </a:spcAft>
              <a:buNone/>
            </a:pPr>
            <a:r>
              <a:t/>
            </a:r>
            <a:endParaRPr sz="1500">
              <a:solidFill>
                <a:schemeClr val="lt1"/>
              </a:solidFill>
            </a:endParaRPr>
          </a:p>
          <a:p>
            <a:pPr indent="-323850" lvl="0" marL="457200" rtl="0" algn="l">
              <a:spcBef>
                <a:spcPts val="1200"/>
              </a:spcBef>
              <a:spcAft>
                <a:spcPts val="0"/>
              </a:spcAft>
              <a:buClr>
                <a:schemeClr val="lt1"/>
              </a:buClr>
              <a:buSzPts val="1500"/>
              <a:buChar char="●"/>
            </a:pPr>
            <a:r>
              <a:rPr lang="en-GB" sz="1500">
                <a:solidFill>
                  <a:schemeClr val="lt1"/>
                </a:solidFill>
              </a:rPr>
              <a:t>Docked bikes are used mostly. They are in high demand by both </a:t>
            </a:r>
            <a:r>
              <a:rPr lang="en-GB" sz="1500" u="sng">
                <a:solidFill>
                  <a:schemeClr val="lt1"/>
                </a:solidFill>
                <a:highlight>
                  <a:schemeClr val="accent1"/>
                </a:highlight>
              </a:rPr>
              <a:t>casual</a:t>
            </a:r>
            <a:r>
              <a:rPr lang="en-GB" sz="1500">
                <a:solidFill>
                  <a:schemeClr val="lt1"/>
                </a:solidFill>
                <a:highlight>
                  <a:schemeClr val="accent1"/>
                </a:highlight>
              </a:rPr>
              <a:t> and </a:t>
            </a:r>
            <a:r>
              <a:rPr lang="en-GB" sz="1500" u="sng">
                <a:solidFill>
                  <a:schemeClr val="lt1"/>
                </a:solidFill>
                <a:highlight>
                  <a:schemeClr val="accent1"/>
                </a:highlight>
              </a:rPr>
              <a:t>permanent</a:t>
            </a:r>
            <a:r>
              <a:rPr lang="en-GB" sz="1500">
                <a:solidFill>
                  <a:schemeClr val="lt1"/>
                </a:solidFill>
              </a:rPr>
              <a:t> members. Users seem to be least interested in classic bikes. Electric bikes have a reasonable demand.</a:t>
            </a:r>
            <a:endParaRPr sz="1500">
              <a:solidFill>
                <a:schemeClr val="lt1"/>
              </a:solidFill>
            </a:endParaRPr>
          </a:p>
          <a:p>
            <a:pPr indent="0" lvl="0" marL="457200" rtl="0" algn="l">
              <a:spcBef>
                <a:spcPts val="1200"/>
              </a:spcBef>
              <a:spcAft>
                <a:spcPts val="0"/>
              </a:spcAft>
              <a:buNone/>
            </a:pPr>
            <a:r>
              <a:t/>
            </a:r>
            <a:endParaRPr sz="1500">
              <a:solidFill>
                <a:schemeClr val="lt1"/>
              </a:solidFill>
            </a:endParaRPr>
          </a:p>
          <a:p>
            <a:pPr indent="-323850" lvl="0" marL="457200" rtl="0" algn="l">
              <a:spcBef>
                <a:spcPts val="1200"/>
              </a:spcBef>
              <a:spcAft>
                <a:spcPts val="0"/>
              </a:spcAft>
              <a:buClr>
                <a:schemeClr val="lt1"/>
              </a:buClr>
              <a:buSzPts val="1500"/>
              <a:buChar char="●"/>
            </a:pPr>
            <a:r>
              <a:rPr lang="en-GB" sz="1500" u="sng">
                <a:solidFill>
                  <a:schemeClr val="lt1"/>
                </a:solidFill>
              </a:rPr>
              <a:t>Permanent</a:t>
            </a:r>
            <a:r>
              <a:rPr lang="en-GB" sz="1500">
                <a:solidFill>
                  <a:schemeClr val="lt1"/>
                </a:solidFill>
              </a:rPr>
              <a:t> members have constant usage throughout the week because they use the service for commuting purposes. On the other hand, </a:t>
            </a:r>
            <a:r>
              <a:rPr lang="en-GB" sz="1500" u="sng">
                <a:solidFill>
                  <a:schemeClr val="lt1"/>
                </a:solidFill>
              </a:rPr>
              <a:t>casual</a:t>
            </a:r>
            <a:r>
              <a:rPr lang="en-GB" sz="1500">
                <a:solidFill>
                  <a:schemeClr val="lt1"/>
                </a:solidFill>
              </a:rPr>
              <a:t> members who use the service more for the sake of entertainment rather than for daily commutes appear to have low usage during the weekdays, but on the weekends their usage is the same as that of </a:t>
            </a:r>
            <a:r>
              <a:rPr lang="en-GB" sz="1500" u="sng">
                <a:solidFill>
                  <a:schemeClr val="lt1"/>
                </a:solidFill>
              </a:rPr>
              <a:t>permanent</a:t>
            </a:r>
            <a:r>
              <a:rPr lang="en-GB" sz="1500">
                <a:solidFill>
                  <a:schemeClr val="lt1"/>
                </a:solidFill>
              </a:rPr>
              <a:t> members. </a:t>
            </a:r>
            <a:endParaRPr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3" name="Shape 343"/>
        <p:cNvGrpSpPr/>
        <p:nvPr/>
      </p:nvGrpSpPr>
      <p:grpSpPr>
        <a:xfrm>
          <a:off x="0" y="0"/>
          <a:ext cx="0" cy="0"/>
          <a:chOff x="0" y="0"/>
          <a:chExt cx="0" cy="0"/>
        </a:xfrm>
      </p:grpSpPr>
      <p:sp>
        <p:nvSpPr>
          <p:cNvPr id="344" name="Google Shape;344;p24"/>
          <p:cNvSpPr txBox="1"/>
          <p:nvPr>
            <p:ph type="title"/>
          </p:nvPr>
        </p:nvSpPr>
        <p:spPr>
          <a:xfrm>
            <a:off x="356325" y="463200"/>
            <a:ext cx="7030500" cy="3566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lt1"/>
              </a:buClr>
              <a:buSzPts val="1500"/>
              <a:buChar char="●"/>
            </a:pPr>
            <a:r>
              <a:rPr b="0" lang="en-GB" sz="1500">
                <a:solidFill>
                  <a:schemeClr val="lt1"/>
                </a:solidFill>
              </a:rPr>
              <a:t>As the requirements of both types of users are entirely different from each other. Hence, it will not be possible to convert all of the </a:t>
            </a:r>
            <a:r>
              <a:rPr b="0" lang="en-GB" sz="1500" u="sng">
                <a:solidFill>
                  <a:schemeClr val="lt1"/>
                </a:solidFill>
              </a:rPr>
              <a:t>casual </a:t>
            </a:r>
            <a:r>
              <a:rPr b="0" lang="en-GB" sz="1500">
                <a:solidFill>
                  <a:schemeClr val="lt1"/>
                </a:solidFill>
              </a:rPr>
              <a:t>members into </a:t>
            </a:r>
            <a:r>
              <a:rPr b="0" lang="en-GB" sz="1500" u="sng">
                <a:solidFill>
                  <a:schemeClr val="lt1"/>
                </a:solidFill>
              </a:rPr>
              <a:t>permanent </a:t>
            </a:r>
            <a:r>
              <a:rPr b="0" lang="en-GB" sz="1500">
                <a:solidFill>
                  <a:schemeClr val="lt1"/>
                </a:solidFill>
              </a:rPr>
              <a:t>members.</a:t>
            </a:r>
            <a:endParaRPr b="0" sz="1500">
              <a:solidFill>
                <a:schemeClr val="lt1"/>
              </a:solidFill>
            </a:endParaRPr>
          </a:p>
          <a:p>
            <a:pPr indent="0" lvl="0" marL="0" rtl="0" algn="l">
              <a:spcBef>
                <a:spcPts val="0"/>
              </a:spcBef>
              <a:spcAft>
                <a:spcPts val="0"/>
              </a:spcAft>
              <a:buNone/>
            </a:pPr>
            <a:r>
              <a:t/>
            </a:r>
            <a:endParaRPr b="0" sz="1500">
              <a:solidFill>
                <a:schemeClr val="lt1"/>
              </a:solidFill>
            </a:endParaRPr>
          </a:p>
          <a:p>
            <a:pPr indent="0" lvl="0" marL="457200" rtl="0" algn="l">
              <a:spcBef>
                <a:spcPts val="0"/>
              </a:spcBef>
              <a:spcAft>
                <a:spcPts val="0"/>
              </a:spcAft>
              <a:buNone/>
            </a:pPr>
            <a:r>
              <a:t/>
            </a:r>
            <a:endParaRPr b="0" sz="1500">
              <a:solidFill>
                <a:schemeClr val="lt1"/>
              </a:solidFill>
            </a:endParaRPr>
          </a:p>
          <a:p>
            <a:pPr indent="-323850" lvl="0" marL="457200" rtl="0" algn="l">
              <a:spcBef>
                <a:spcPts val="0"/>
              </a:spcBef>
              <a:spcAft>
                <a:spcPts val="0"/>
              </a:spcAft>
              <a:buClr>
                <a:schemeClr val="lt1"/>
              </a:buClr>
              <a:buSzPts val="1500"/>
              <a:buChar char="●"/>
            </a:pPr>
            <a:r>
              <a:rPr b="0" lang="en-GB" sz="1500">
                <a:solidFill>
                  <a:schemeClr val="lt1"/>
                </a:solidFill>
              </a:rPr>
              <a:t>Some methods can be devised which can boost the overall number of users of the company.</a:t>
            </a:r>
            <a:endParaRPr b="0" sz="1500">
              <a:solidFill>
                <a:schemeClr val="lt1"/>
              </a:solidFill>
            </a:endParaRPr>
          </a:p>
          <a:p>
            <a:pPr indent="0" lvl="0" marL="0" rtl="0" algn="l">
              <a:spcBef>
                <a:spcPts val="0"/>
              </a:spcBef>
              <a:spcAft>
                <a:spcPts val="0"/>
              </a:spcAft>
              <a:buNone/>
            </a:pPr>
            <a:r>
              <a:t/>
            </a:r>
            <a:endParaRPr b="0" sz="1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8" name="Shape 348"/>
        <p:cNvGrpSpPr/>
        <p:nvPr/>
      </p:nvGrpSpPr>
      <p:grpSpPr>
        <a:xfrm>
          <a:off x="0" y="0"/>
          <a:ext cx="0" cy="0"/>
          <a:chOff x="0" y="0"/>
          <a:chExt cx="0" cy="0"/>
        </a:xfrm>
      </p:grpSpPr>
      <p:sp>
        <p:nvSpPr>
          <p:cNvPr id="349" name="Google Shape;349;p25"/>
          <p:cNvSpPr txBox="1"/>
          <p:nvPr>
            <p:ph type="title"/>
          </p:nvPr>
        </p:nvSpPr>
        <p:spPr>
          <a:xfrm>
            <a:off x="100" y="252925"/>
            <a:ext cx="9144000" cy="7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u="sng">
                <a:solidFill>
                  <a:schemeClr val="lt1"/>
                </a:solidFill>
              </a:rPr>
              <a:t>Recommendations</a:t>
            </a:r>
            <a:endParaRPr sz="2900" u="sng">
              <a:solidFill>
                <a:schemeClr val="lt1"/>
              </a:solidFill>
            </a:endParaRPr>
          </a:p>
        </p:txBody>
      </p:sp>
      <p:sp>
        <p:nvSpPr>
          <p:cNvPr id="350" name="Google Shape;350;p25"/>
          <p:cNvSpPr txBox="1"/>
          <p:nvPr>
            <p:ph idx="1" type="body"/>
          </p:nvPr>
        </p:nvSpPr>
        <p:spPr>
          <a:xfrm>
            <a:off x="0" y="970225"/>
            <a:ext cx="9144000" cy="41733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3150">
                <a:solidFill>
                  <a:schemeClr val="lt1"/>
                </a:solidFill>
              </a:rPr>
              <a:t>The following recommendations/suggestions are </a:t>
            </a:r>
            <a:r>
              <a:rPr lang="en-GB" sz="3150">
                <a:solidFill>
                  <a:schemeClr val="lt1"/>
                </a:solidFill>
              </a:rPr>
              <a:t>based</a:t>
            </a:r>
            <a:r>
              <a:rPr lang="en-GB" sz="3150">
                <a:solidFill>
                  <a:schemeClr val="lt1"/>
                </a:solidFill>
              </a:rPr>
              <a:t> upon analysis of the data provided by the company. If these recommendations are implemented, they can </a:t>
            </a:r>
            <a:r>
              <a:rPr lang="en-GB" sz="3150">
                <a:solidFill>
                  <a:schemeClr val="lt1"/>
                </a:solidFill>
              </a:rPr>
              <a:t>guarantee</a:t>
            </a:r>
            <a:r>
              <a:rPr lang="en-GB" sz="3150">
                <a:solidFill>
                  <a:schemeClr val="lt1"/>
                </a:solidFill>
              </a:rPr>
              <a:t> financial and long-term </a:t>
            </a:r>
            <a:r>
              <a:rPr lang="en-GB" sz="3150">
                <a:solidFill>
                  <a:schemeClr val="lt1"/>
                </a:solidFill>
              </a:rPr>
              <a:t>benefits</a:t>
            </a:r>
            <a:r>
              <a:rPr lang="en-GB" sz="3150">
                <a:solidFill>
                  <a:schemeClr val="lt1"/>
                </a:solidFill>
              </a:rPr>
              <a:t> for the company.</a:t>
            </a:r>
            <a:endParaRPr sz="3150">
              <a:solidFill>
                <a:schemeClr val="lt1"/>
              </a:solidFill>
            </a:endParaRPr>
          </a:p>
          <a:p>
            <a:pPr indent="-323611" lvl="0" marL="457200" rtl="0" algn="l">
              <a:spcBef>
                <a:spcPts val="1200"/>
              </a:spcBef>
              <a:spcAft>
                <a:spcPts val="0"/>
              </a:spcAft>
              <a:buClr>
                <a:schemeClr val="lt1"/>
              </a:buClr>
              <a:buSzPct val="100000"/>
              <a:buAutoNum type="arabicPeriod"/>
            </a:pPr>
            <a:r>
              <a:rPr lang="en-GB" sz="3150">
                <a:solidFill>
                  <a:schemeClr val="lt1"/>
                </a:solidFill>
              </a:rPr>
              <a:t>Increase the number of </a:t>
            </a:r>
            <a:r>
              <a:rPr lang="en-GB" sz="3150" u="sng">
                <a:solidFill>
                  <a:schemeClr val="lt1"/>
                </a:solidFill>
              </a:rPr>
              <a:t>docked </a:t>
            </a:r>
            <a:r>
              <a:rPr lang="en-GB" sz="3150">
                <a:solidFill>
                  <a:schemeClr val="lt1"/>
                </a:solidFill>
              </a:rPr>
              <a:t>bikes first, then the number of </a:t>
            </a:r>
            <a:r>
              <a:rPr lang="en-GB" sz="3150" u="sng">
                <a:solidFill>
                  <a:schemeClr val="lt1"/>
                </a:solidFill>
              </a:rPr>
              <a:t>electric </a:t>
            </a:r>
            <a:r>
              <a:rPr lang="en-GB" sz="3150">
                <a:solidFill>
                  <a:schemeClr val="lt1"/>
                </a:solidFill>
              </a:rPr>
              <a:t>bikes</a:t>
            </a:r>
            <a:endParaRPr sz="3150">
              <a:solidFill>
                <a:schemeClr val="lt1"/>
              </a:solidFill>
            </a:endParaRPr>
          </a:p>
          <a:p>
            <a:pPr indent="0" lvl="0" marL="457200" rtl="0" algn="l">
              <a:spcBef>
                <a:spcPts val="1200"/>
              </a:spcBef>
              <a:spcAft>
                <a:spcPts val="0"/>
              </a:spcAft>
              <a:buNone/>
            </a:pPr>
            <a:r>
              <a:t/>
            </a:r>
            <a:endParaRPr sz="3150">
              <a:solidFill>
                <a:schemeClr val="lt1"/>
              </a:solidFill>
            </a:endParaRPr>
          </a:p>
          <a:p>
            <a:pPr indent="-323611" lvl="0" marL="457200" rtl="0" algn="l">
              <a:spcBef>
                <a:spcPts val="1200"/>
              </a:spcBef>
              <a:spcAft>
                <a:spcPts val="0"/>
              </a:spcAft>
              <a:buClr>
                <a:schemeClr val="lt1"/>
              </a:buClr>
              <a:buSzPct val="100000"/>
              <a:buAutoNum type="arabicPeriod"/>
            </a:pPr>
            <a:r>
              <a:rPr lang="en-GB" sz="3150">
                <a:solidFill>
                  <a:schemeClr val="lt1"/>
                </a:solidFill>
              </a:rPr>
              <a:t>Gradually phase out </a:t>
            </a:r>
            <a:r>
              <a:rPr lang="en-GB" sz="3150" u="sng">
                <a:solidFill>
                  <a:schemeClr val="lt1"/>
                </a:solidFill>
              </a:rPr>
              <a:t>classic </a:t>
            </a:r>
            <a:r>
              <a:rPr lang="en-GB" sz="3150">
                <a:solidFill>
                  <a:schemeClr val="lt1"/>
                </a:solidFill>
              </a:rPr>
              <a:t>bikes and shift its users to other bikes(</a:t>
            </a:r>
            <a:r>
              <a:rPr lang="en-GB" sz="3150" u="sng">
                <a:solidFill>
                  <a:schemeClr val="lt1"/>
                </a:solidFill>
              </a:rPr>
              <a:t>electric</a:t>
            </a:r>
            <a:r>
              <a:rPr lang="en-GB" sz="3150">
                <a:solidFill>
                  <a:schemeClr val="lt1"/>
                </a:solidFill>
              </a:rPr>
              <a:t>/</a:t>
            </a:r>
            <a:r>
              <a:rPr lang="en-GB" sz="3150" u="sng">
                <a:solidFill>
                  <a:schemeClr val="lt1"/>
                </a:solidFill>
              </a:rPr>
              <a:t>docked</a:t>
            </a:r>
            <a:r>
              <a:rPr lang="en-GB" sz="3150">
                <a:solidFill>
                  <a:schemeClr val="lt1"/>
                </a:solidFill>
              </a:rPr>
              <a:t>).</a:t>
            </a:r>
            <a:endParaRPr sz="3150">
              <a:solidFill>
                <a:schemeClr val="lt1"/>
              </a:solidFill>
            </a:endParaRPr>
          </a:p>
          <a:p>
            <a:pPr indent="0" lvl="0" marL="914400" rtl="0" algn="l">
              <a:spcBef>
                <a:spcPts val="1200"/>
              </a:spcBef>
              <a:spcAft>
                <a:spcPts val="0"/>
              </a:spcAft>
              <a:buNone/>
            </a:pPr>
            <a:r>
              <a:t/>
            </a:r>
            <a:endParaRPr sz="3360">
              <a:solidFill>
                <a:schemeClr val="lt1"/>
              </a:solidFill>
            </a:endParaRPr>
          </a:p>
          <a:p>
            <a:pPr indent="-323611" lvl="0" marL="457200" rtl="0" algn="l">
              <a:spcBef>
                <a:spcPts val="1200"/>
              </a:spcBef>
              <a:spcAft>
                <a:spcPts val="0"/>
              </a:spcAft>
              <a:buClr>
                <a:schemeClr val="lt1"/>
              </a:buClr>
              <a:buSzPct val="100000"/>
              <a:buAutoNum type="arabicPeriod"/>
            </a:pPr>
            <a:r>
              <a:rPr lang="en-GB" sz="3150">
                <a:solidFill>
                  <a:schemeClr val="lt1"/>
                </a:solidFill>
              </a:rPr>
              <a:t>Use digital media to raise </a:t>
            </a:r>
            <a:r>
              <a:rPr lang="en-GB" sz="3150">
                <a:solidFill>
                  <a:schemeClr val="lt1"/>
                </a:solidFill>
              </a:rPr>
              <a:t>awareness</a:t>
            </a:r>
            <a:r>
              <a:rPr lang="en-GB" sz="3150">
                <a:solidFill>
                  <a:schemeClr val="lt1"/>
                </a:solidFill>
              </a:rPr>
              <a:t> about cycling from a health perspective.</a:t>
            </a:r>
            <a:endParaRPr sz="3150">
              <a:solidFill>
                <a:schemeClr val="lt1"/>
              </a:solidFill>
            </a:endParaRPr>
          </a:p>
          <a:p>
            <a:pPr indent="0" lvl="0" marL="914400" rtl="0" algn="l">
              <a:spcBef>
                <a:spcPts val="1200"/>
              </a:spcBef>
              <a:spcAft>
                <a:spcPts val="0"/>
              </a:spcAft>
              <a:buNone/>
            </a:pPr>
            <a:r>
              <a:t/>
            </a:r>
            <a:endParaRPr sz="3150">
              <a:solidFill>
                <a:schemeClr val="lt1"/>
              </a:solidFill>
            </a:endParaRPr>
          </a:p>
          <a:p>
            <a:pPr indent="-323611" lvl="0" marL="457200" rtl="0" algn="l">
              <a:spcBef>
                <a:spcPts val="1200"/>
              </a:spcBef>
              <a:spcAft>
                <a:spcPts val="0"/>
              </a:spcAft>
              <a:buClr>
                <a:schemeClr val="lt1"/>
              </a:buClr>
              <a:buSzPct val="100000"/>
              <a:buAutoNum type="arabicPeriod"/>
            </a:pPr>
            <a:r>
              <a:rPr lang="en-GB" sz="3150">
                <a:solidFill>
                  <a:schemeClr val="lt1"/>
                </a:solidFill>
              </a:rPr>
              <a:t>Marketing through digital media should be done in winter.</a:t>
            </a:r>
            <a:endParaRPr sz="3150">
              <a:solidFill>
                <a:schemeClr val="lt1"/>
              </a:solidFill>
            </a:endParaRPr>
          </a:p>
          <a:p>
            <a:pPr indent="0" lvl="0" marL="457200" rtl="0" algn="l">
              <a:spcBef>
                <a:spcPts val="1200"/>
              </a:spcBef>
              <a:spcAft>
                <a:spcPts val="0"/>
              </a:spcAft>
              <a:buNone/>
            </a:pPr>
            <a:r>
              <a:t/>
            </a:r>
            <a:endParaRPr sz="1500">
              <a:solidFill>
                <a:schemeClr val="lt1"/>
              </a:solidFill>
            </a:endParaRPr>
          </a:p>
          <a:p>
            <a:pPr indent="0" lvl="0" marL="457200" rtl="0" algn="l">
              <a:spcBef>
                <a:spcPts val="1200"/>
              </a:spcBef>
              <a:spcAft>
                <a:spcPts val="1200"/>
              </a:spcAft>
              <a:buNone/>
            </a:pPr>
            <a:r>
              <a:t/>
            </a:r>
            <a:endParaRPr sz="15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4" name="Shape 354"/>
        <p:cNvGrpSpPr/>
        <p:nvPr/>
      </p:nvGrpSpPr>
      <p:grpSpPr>
        <a:xfrm>
          <a:off x="0" y="0"/>
          <a:ext cx="0" cy="0"/>
          <a:chOff x="0" y="0"/>
          <a:chExt cx="0" cy="0"/>
        </a:xfrm>
      </p:grpSpPr>
      <p:sp>
        <p:nvSpPr>
          <p:cNvPr id="355" name="Google Shape;355;p26"/>
          <p:cNvSpPr txBox="1"/>
          <p:nvPr>
            <p:ph type="title"/>
          </p:nvPr>
        </p:nvSpPr>
        <p:spPr>
          <a:xfrm>
            <a:off x="0" y="239400"/>
            <a:ext cx="8334300" cy="472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GB" sz="1550">
                <a:solidFill>
                  <a:schemeClr val="lt1"/>
                </a:solidFill>
                <a:latin typeface="Nunito"/>
                <a:ea typeface="Nunito"/>
                <a:cs typeface="Nunito"/>
                <a:sym typeface="Nunito"/>
              </a:rPr>
              <a:t>  5.    </a:t>
            </a:r>
            <a:r>
              <a:rPr b="0" lang="en-GB" sz="1550">
                <a:solidFill>
                  <a:schemeClr val="lt1"/>
                </a:solidFill>
                <a:latin typeface="Nunito"/>
                <a:ea typeface="Nunito"/>
                <a:cs typeface="Nunito"/>
                <a:sym typeface="Nunito"/>
              </a:rPr>
              <a:t>Try to introduce additional bike types to give users more variety</a:t>
            </a:r>
            <a:endParaRPr b="0" sz="1550">
              <a:solidFill>
                <a:schemeClr val="lt1"/>
              </a:solidFill>
              <a:latin typeface="Nunito"/>
              <a:ea typeface="Nunito"/>
              <a:cs typeface="Nunito"/>
              <a:sym typeface="Nunito"/>
            </a:endParaRPr>
          </a:p>
          <a:p>
            <a:pPr indent="0" lvl="0" marL="457200" rtl="0" algn="l">
              <a:lnSpc>
                <a:spcPct val="115000"/>
              </a:lnSpc>
              <a:spcBef>
                <a:spcPts val="1200"/>
              </a:spcBef>
              <a:spcAft>
                <a:spcPts val="0"/>
              </a:spcAft>
              <a:buNone/>
            </a:pPr>
            <a:r>
              <a:t/>
            </a:r>
            <a:endParaRPr b="0" sz="155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0" lang="en-GB" sz="1550">
                <a:solidFill>
                  <a:schemeClr val="lt1"/>
                </a:solidFill>
                <a:latin typeface="Nunito"/>
                <a:ea typeface="Nunito"/>
                <a:cs typeface="Nunito"/>
                <a:sym typeface="Nunito"/>
              </a:rPr>
              <a:t>  6.     Membership rates should be different during the summer and winter.</a:t>
            </a:r>
            <a:endParaRPr b="0" sz="1550">
              <a:solidFill>
                <a:schemeClr val="lt1"/>
              </a:solidFill>
              <a:latin typeface="Nunito"/>
              <a:ea typeface="Nunito"/>
              <a:cs typeface="Nunito"/>
              <a:sym typeface="Nunito"/>
            </a:endParaRPr>
          </a:p>
          <a:p>
            <a:pPr indent="0" lvl="0" marL="457200" rtl="0" algn="l">
              <a:lnSpc>
                <a:spcPct val="115000"/>
              </a:lnSpc>
              <a:spcBef>
                <a:spcPts val="1200"/>
              </a:spcBef>
              <a:spcAft>
                <a:spcPts val="0"/>
              </a:spcAft>
              <a:buNone/>
            </a:pPr>
            <a:r>
              <a:t/>
            </a:r>
            <a:endParaRPr b="0" sz="1500">
              <a:solidFill>
                <a:schemeClr val="lt1"/>
              </a:solidFill>
              <a:latin typeface="Nunito"/>
              <a:ea typeface="Nunito"/>
              <a:cs typeface="Nunito"/>
              <a:sym typeface="Nunito"/>
            </a:endParaRPr>
          </a:p>
          <a:p>
            <a:pPr indent="0" lvl="0" marL="0" rtl="0" algn="l">
              <a:spcBef>
                <a:spcPts val="1200"/>
              </a:spcBef>
              <a:spcAft>
                <a:spcPts val="0"/>
              </a:spcAft>
              <a:buNone/>
            </a:pPr>
            <a:r>
              <a:t/>
            </a:r>
            <a:endParaRPr sz="15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9" name="Shape 359"/>
        <p:cNvGrpSpPr/>
        <p:nvPr/>
      </p:nvGrpSpPr>
      <p:grpSpPr>
        <a:xfrm>
          <a:off x="0" y="0"/>
          <a:ext cx="0" cy="0"/>
          <a:chOff x="0" y="0"/>
          <a:chExt cx="0" cy="0"/>
        </a:xfrm>
      </p:grpSpPr>
      <p:sp>
        <p:nvSpPr>
          <p:cNvPr id="360" name="Google Shape;360;p27"/>
          <p:cNvSpPr txBox="1"/>
          <p:nvPr>
            <p:ph type="title"/>
          </p:nvPr>
        </p:nvSpPr>
        <p:spPr>
          <a:xfrm>
            <a:off x="0" y="1938600"/>
            <a:ext cx="91440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lt1"/>
                </a:solidFill>
              </a:rPr>
              <a:t>Thank You.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Hello!</a:t>
            </a:r>
            <a:endParaRPr>
              <a:solidFill>
                <a:schemeClr val="lt1"/>
              </a:solidFill>
            </a:endParaRPr>
          </a:p>
          <a:p>
            <a:pPr indent="0" lvl="0" marL="0" rtl="0" algn="l">
              <a:spcBef>
                <a:spcPts val="0"/>
              </a:spcBef>
              <a:spcAft>
                <a:spcPts val="0"/>
              </a:spcAft>
              <a:buNone/>
            </a:pPr>
            <a:r>
              <a:rPr lang="en-GB">
                <a:solidFill>
                  <a:schemeClr val="lt1"/>
                </a:solidFill>
              </a:rPr>
              <a:t>I am Muzammil.</a:t>
            </a:r>
            <a:endParaRPr>
              <a:solidFill>
                <a:schemeClr val="lt1"/>
              </a:solidFill>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chemeClr val="lt1"/>
                </a:solidFill>
              </a:rPr>
              <a:t>Where to contact me</a:t>
            </a:r>
            <a:endParaRPr b="1" sz="1400">
              <a:solidFill>
                <a:schemeClr val="lt1"/>
              </a:solidFill>
            </a:endParaRPr>
          </a:p>
          <a:p>
            <a:pPr indent="-317500" lvl="0" marL="457200" rtl="0" algn="l">
              <a:spcBef>
                <a:spcPts val="1200"/>
              </a:spcBef>
              <a:spcAft>
                <a:spcPts val="0"/>
              </a:spcAft>
              <a:buClr>
                <a:schemeClr val="lt1"/>
              </a:buClr>
              <a:buSzPts val="1400"/>
              <a:buChar char="●"/>
            </a:pPr>
            <a:r>
              <a:rPr lang="en-GB" sz="1400">
                <a:solidFill>
                  <a:schemeClr val="lt1"/>
                </a:solidFill>
              </a:rPr>
              <a:t>Linkedin:  </a:t>
            </a:r>
            <a:r>
              <a:rPr lang="en-GB" sz="1400" u="sng">
                <a:solidFill>
                  <a:schemeClr val="lt1"/>
                </a:solidFill>
                <a:hlinkClick r:id="rId3">
                  <a:extLst>
                    <a:ext uri="{A12FA001-AC4F-418D-AE19-62706E023703}">
                      <ahyp:hlinkClr val="tx"/>
                    </a:ext>
                  </a:extLst>
                </a:hlinkClick>
              </a:rPr>
              <a:t>https://www.linkedin.com/in/muhammad-muzammil-khan-279419257</a:t>
            </a:r>
            <a:endParaRPr sz="1400">
              <a:solidFill>
                <a:schemeClr val="lt1"/>
              </a:solidFill>
            </a:endParaRPr>
          </a:p>
          <a:p>
            <a:pPr indent="0" lvl="0" marL="457200" rtl="0" algn="l">
              <a:spcBef>
                <a:spcPts val="1200"/>
              </a:spcBef>
              <a:spcAft>
                <a:spcPts val="0"/>
              </a:spcAft>
              <a:buNone/>
            </a:pPr>
            <a:r>
              <a:t/>
            </a:r>
            <a:endParaRPr>
              <a:solidFill>
                <a:schemeClr val="lt1"/>
              </a:solidFill>
            </a:endParaRPr>
          </a:p>
          <a:p>
            <a:pPr indent="-317500" lvl="0" marL="457200" rtl="0" algn="l">
              <a:spcBef>
                <a:spcPts val="1200"/>
              </a:spcBef>
              <a:spcAft>
                <a:spcPts val="0"/>
              </a:spcAft>
              <a:buClr>
                <a:schemeClr val="lt1"/>
              </a:buClr>
              <a:buSzPts val="1400"/>
              <a:buChar char="●"/>
            </a:pPr>
            <a:r>
              <a:rPr lang="en-GB" sz="1400">
                <a:solidFill>
                  <a:schemeClr val="lt1"/>
                </a:solidFill>
              </a:rPr>
              <a:t>Email: </a:t>
            </a:r>
            <a:r>
              <a:rPr lang="en-GB" sz="1400" u="sng">
                <a:solidFill>
                  <a:schemeClr val="lt1"/>
                </a:solidFill>
                <a:hlinkClick r:id="rId4">
                  <a:extLst>
                    <a:ext uri="{A12FA001-AC4F-418D-AE19-62706E023703}">
                      <ahyp:hlinkClr val="tx"/>
                    </a:ext>
                  </a:extLst>
                </a:hlinkClick>
              </a:rPr>
              <a:t>muzammil.khattak50@gmail.com</a:t>
            </a:r>
            <a:endParaRPr sz="1400">
              <a:solidFill>
                <a:schemeClr val="lt1"/>
              </a:solidFill>
            </a:endParaRPr>
          </a:p>
          <a:p>
            <a:pPr indent="0" lvl="0" marL="457200" rtl="0" algn="l">
              <a:spcBef>
                <a:spcPts val="1200"/>
              </a:spcBef>
              <a:spcAft>
                <a:spcPts val="12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275100" y="544425"/>
            <a:ext cx="7030500" cy="9993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lt1"/>
                </a:solidFill>
              </a:rPr>
              <a:t>Questions </a:t>
            </a:r>
            <a:endParaRPr u="sng">
              <a:solidFill>
                <a:schemeClr val="lt1"/>
              </a:solidFill>
            </a:endParaRPr>
          </a:p>
          <a:p>
            <a:pPr indent="0" lvl="0" marL="0" rtl="0" algn="l">
              <a:spcBef>
                <a:spcPts val="0"/>
              </a:spcBef>
              <a:spcAft>
                <a:spcPts val="0"/>
              </a:spcAft>
              <a:buNone/>
            </a:pPr>
            <a:r>
              <a:t/>
            </a:r>
            <a:endParaRPr>
              <a:solidFill>
                <a:schemeClr val="lt1"/>
              </a:solidFill>
            </a:endParaRPr>
          </a:p>
        </p:txBody>
      </p:sp>
      <p:sp>
        <p:nvSpPr>
          <p:cNvPr id="291" name="Google Shape;291;p15"/>
          <p:cNvSpPr txBox="1"/>
          <p:nvPr>
            <p:ph idx="1" type="body"/>
          </p:nvPr>
        </p:nvSpPr>
        <p:spPr>
          <a:xfrm>
            <a:off x="193875" y="1543725"/>
            <a:ext cx="7030500" cy="261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Char char="●"/>
            </a:pPr>
            <a:r>
              <a:rPr lang="en-GB" sz="1400">
                <a:solidFill>
                  <a:schemeClr val="lt1"/>
                </a:solidFill>
              </a:rPr>
              <a:t>How do annual members and casual riders use Cyclistic bikes differently?</a:t>
            </a:r>
            <a:endParaRPr sz="1400">
              <a:solidFill>
                <a:schemeClr val="lt1"/>
              </a:solidFill>
            </a:endParaRPr>
          </a:p>
          <a:p>
            <a:pPr indent="0" lvl="0" marL="0" rtl="0" algn="l">
              <a:spcBef>
                <a:spcPts val="1200"/>
              </a:spcBef>
              <a:spcAft>
                <a:spcPts val="0"/>
              </a:spcAft>
              <a:buNone/>
            </a:pPr>
            <a:r>
              <a:t/>
            </a:r>
            <a:endParaRPr>
              <a:solidFill>
                <a:schemeClr val="lt1"/>
              </a:solidFill>
            </a:endParaRPr>
          </a:p>
          <a:p>
            <a:pPr indent="-317500" lvl="0" marL="457200" rtl="0" algn="l">
              <a:spcBef>
                <a:spcPts val="1200"/>
              </a:spcBef>
              <a:spcAft>
                <a:spcPts val="0"/>
              </a:spcAft>
              <a:buClr>
                <a:schemeClr val="lt1"/>
              </a:buClr>
              <a:buSzPts val="1400"/>
              <a:buChar char="●"/>
            </a:pPr>
            <a:r>
              <a:rPr lang="en-GB" sz="1400">
                <a:solidFill>
                  <a:schemeClr val="lt1"/>
                </a:solidFill>
              </a:rPr>
              <a:t>Why would casual riders buy Cyclistic annual memberships?</a:t>
            </a:r>
            <a:endParaRPr sz="1400">
              <a:solidFill>
                <a:schemeClr val="lt1"/>
              </a:solidFill>
            </a:endParaRPr>
          </a:p>
          <a:p>
            <a:pPr indent="0" lvl="0" marL="0" rtl="0" algn="l">
              <a:spcBef>
                <a:spcPts val="1200"/>
              </a:spcBef>
              <a:spcAft>
                <a:spcPts val="0"/>
              </a:spcAft>
              <a:buNone/>
            </a:pPr>
            <a:r>
              <a:t/>
            </a:r>
            <a:endParaRPr>
              <a:solidFill>
                <a:schemeClr val="lt1"/>
              </a:solidFill>
            </a:endParaRPr>
          </a:p>
          <a:p>
            <a:pPr indent="-317500" lvl="0" marL="457200" rtl="0" algn="l">
              <a:spcBef>
                <a:spcPts val="1200"/>
              </a:spcBef>
              <a:spcAft>
                <a:spcPts val="0"/>
              </a:spcAft>
              <a:buClr>
                <a:schemeClr val="lt1"/>
              </a:buClr>
              <a:buSzPts val="1400"/>
              <a:buChar char="●"/>
            </a:pPr>
            <a:r>
              <a:rPr lang="en-GB" sz="1400">
                <a:solidFill>
                  <a:schemeClr val="lt1"/>
                </a:solidFill>
              </a:rPr>
              <a:t>How can Cyclistic use digital media to influence casual riders to become members? </a:t>
            </a:r>
            <a:endParaRPr sz="1400">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275100" y="449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lt1"/>
                </a:solidFill>
              </a:rPr>
              <a:t>Tasks</a:t>
            </a:r>
            <a:r>
              <a:rPr lang="en-GB" sz="2200" u="sng">
                <a:solidFill>
                  <a:schemeClr val="lt1"/>
                </a:solidFill>
              </a:rPr>
              <a:t>(Questions Modified) </a:t>
            </a:r>
            <a:endParaRPr sz="2200" u="sng">
              <a:solidFill>
                <a:schemeClr val="lt1"/>
              </a:solidFill>
            </a:endParaRPr>
          </a:p>
        </p:txBody>
      </p:sp>
      <p:sp>
        <p:nvSpPr>
          <p:cNvPr id="297" name="Google Shape;297;p16"/>
          <p:cNvSpPr txBox="1"/>
          <p:nvPr>
            <p:ph idx="1" type="body"/>
          </p:nvPr>
        </p:nvSpPr>
        <p:spPr>
          <a:xfrm>
            <a:off x="275100" y="1381275"/>
            <a:ext cx="7030500" cy="2586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Char char="●"/>
            </a:pPr>
            <a:r>
              <a:rPr lang="en-GB" sz="1400">
                <a:solidFill>
                  <a:schemeClr val="lt1"/>
                </a:solidFill>
              </a:rPr>
              <a:t>Analyze the usage pattern of casual and permanent riders.</a:t>
            </a:r>
            <a:endParaRPr sz="1400">
              <a:solidFill>
                <a:schemeClr val="lt1"/>
              </a:solidFill>
            </a:endParaRPr>
          </a:p>
          <a:p>
            <a:pPr indent="0" lvl="0" marL="457200" rtl="0" algn="l">
              <a:spcBef>
                <a:spcPts val="1200"/>
              </a:spcBef>
              <a:spcAft>
                <a:spcPts val="0"/>
              </a:spcAft>
              <a:buNone/>
            </a:pPr>
            <a:r>
              <a:t/>
            </a:r>
            <a:endParaRPr>
              <a:solidFill>
                <a:schemeClr val="lt1"/>
              </a:solidFill>
            </a:endParaRPr>
          </a:p>
          <a:p>
            <a:pPr indent="-317500" lvl="0" marL="457200" rtl="0" algn="l">
              <a:spcBef>
                <a:spcPts val="1200"/>
              </a:spcBef>
              <a:spcAft>
                <a:spcPts val="0"/>
              </a:spcAft>
              <a:buClr>
                <a:schemeClr val="lt1"/>
              </a:buClr>
              <a:buSzPts val="1400"/>
              <a:buChar char="●"/>
            </a:pPr>
            <a:r>
              <a:rPr lang="en-GB" sz="1400">
                <a:solidFill>
                  <a:schemeClr val="lt1"/>
                </a:solidFill>
              </a:rPr>
              <a:t>Devise a method to </a:t>
            </a:r>
            <a:r>
              <a:rPr lang="en-GB" sz="1400">
                <a:solidFill>
                  <a:schemeClr val="lt1"/>
                </a:solidFill>
              </a:rPr>
              <a:t>convert</a:t>
            </a:r>
            <a:r>
              <a:rPr lang="en-GB" sz="1400">
                <a:solidFill>
                  <a:schemeClr val="lt1"/>
                </a:solidFill>
              </a:rPr>
              <a:t> casual riders into permanent members?</a:t>
            </a:r>
            <a:endParaRPr sz="1400">
              <a:solidFill>
                <a:schemeClr val="lt1"/>
              </a:solidFill>
            </a:endParaRPr>
          </a:p>
          <a:p>
            <a:pPr indent="0" lvl="0" marL="457200" rtl="0" algn="l">
              <a:spcBef>
                <a:spcPts val="1200"/>
              </a:spcBef>
              <a:spcAft>
                <a:spcPts val="0"/>
              </a:spcAft>
              <a:buNone/>
            </a:pPr>
            <a:r>
              <a:t/>
            </a:r>
            <a:endParaRPr>
              <a:solidFill>
                <a:schemeClr val="lt1"/>
              </a:solidFill>
            </a:endParaRPr>
          </a:p>
          <a:p>
            <a:pPr indent="-317500" lvl="0" marL="457200" rtl="0" algn="l">
              <a:spcBef>
                <a:spcPts val="1200"/>
              </a:spcBef>
              <a:spcAft>
                <a:spcPts val="0"/>
              </a:spcAft>
              <a:buClr>
                <a:schemeClr val="lt1"/>
              </a:buClr>
              <a:buSzPts val="1400"/>
              <a:buChar char="●"/>
            </a:pPr>
            <a:r>
              <a:rPr lang="en-GB" sz="1400">
                <a:solidFill>
                  <a:schemeClr val="lt1"/>
                </a:solidFill>
              </a:rPr>
              <a:t>How to use digital media as a marketing tool to promote the company among the people and increase its users?</a:t>
            </a:r>
            <a:endParaRPr sz="1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715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u="sng">
                <a:solidFill>
                  <a:schemeClr val="lt1"/>
                </a:solidFill>
              </a:rPr>
              <a:t>Types of users </a:t>
            </a:r>
            <a:endParaRPr u="sng">
              <a:solidFill>
                <a:schemeClr val="lt1"/>
              </a:solidFill>
            </a:endParaRPr>
          </a:p>
        </p:txBody>
      </p:sp>
      <p:sp>
        <p:nvSpPr>
          <p:cNvPr id="303" name="Google Shape;303;p17"/>
          <p:cNvSpPr txBox="1"/>
          <p:nvPr>
            <p:ph idx="1" type="body"/>
          </p:nvPr>
        </p:nvSpPr>
        <p:spPr>
          <a:xfrm>
            <a:off x="721775" y="1570800"/>
            <a:ext cx="34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800">
                <a:solidFill>
                  <a:schemeClr val="lt1"/>
                </a:solidFill>
              </a:rPr>
              <a:t>Casual</a:t>
            </a:r>
            <a:endParaRPr b="1" sz="1800">
              <a:solidFill>
                <a:schemeClr val="lt1"/>
              </a:solidFill>
            </a:endParaRPr>
          </a:p>
          <a:p>
            <a:pPr indent="-330200" lvl="0" marL="457200" rtl="0" algn="l">
              <a:spcBef>
                <a:spcPts val="1200"/>
              </a:spcBef>
              <a:spcAft>
                <a:spcPts val="0"/>
              </a:spcAft>
              <a:buClr>
                <a:schemeClr val="lt1"/>
              </a:buClr>
              <a:buSzPts val="1600"/>
              <a:buChar char="●"/>
            </a:pPr>
            <a:r>
              <a:rPr b="1" lang="en-GB" sz="1600">
                <a:solidFill>
                  <a:schemeClr val="lt1"/>
                </a:solidFill>
              </a:rPr>
              <a:t>These are the people who use it </a:t>
            </a:r>
            <a:r>
              <a:rPr b="1" lang="en-GB" sz="1600">
                <a:solidFill>
                  <a:schemeClr val="lt1"/>
                </a:solidFill>
              </a:rPr>
              <a:t>occasionally</a:t>
            </a:r>
            <a:r>
              <a:rPr b="1" lang="en-GB" sz="1600">
                <a:solidFill>
                  <a:schemeClr val="lt1"/>
                </a:solidFill>
              </a:rPr>
              <a:t> for their own leisure.</a:t>
            </a:r>
            <a:endParaRPr b="1" sz="1600">
              <a:solidFill>
                <a:schemeClr val="lt1"/>
              </a:solidFill>
            </a:endParaRPr>
          </a:p>
          <a:p>
            <a:pPr indent="-330200" lvl="0" marL="457200" rtl="0" algn="l">
              <a:spcBef>
                <a:spcPts val="0"/>
              </a:spcBef>
              <a:spcAft>
                <a:spcPts val="0"/>
              </a:spcAft>
              <a:buClr>
                <a:schemeClr val="lt1"/>
              </a:buClr>
              <a:buSzPts val="1600"/>
              <a:buChar char="●"/>
            </a:pPr>
            <a:r>
              <a:rPr b="1" lang="en-GB" sz="1600">
                <a:solidFill>
                  <a:schemeClr val="lt1"/>
                </a:solidFill>
              </a:rPr>
              <a:t>They use it more on the weekends as compared to the weekdays.</a:t>
            </a:r>
            <a:endParaRPr b="1" sz="1600">
              <a:solidFill>
                <a:schemeClr val="lt1"/>
              </a:solidFill>
            </a:endParaRPr>
          </a:p>
          <a:p>
            <a:pPr indent="0" lvl="0" marL="0" rtl="0" algn="l">
              <a:spcBef>
                <a:spcPts val="1200"/>
              </a:spcBef>
              <a:spcAft>
                <a:spcPts val="1200"/>
              </a:spcAft>
              <a:buNone/>
            </a:pPr>
            <a:r>
              <a:t/>
            </a:r>
            <a:endParaRPr b="1" sz="1400">
              <a:solidFill>
                <a:srgbClr val="0000FF"/>
              </a:solidFill>
            </a:endParaRPr>
          </a:p>
        </p:txBody>
      </p:sp>
      <p:sp>
        <p:nvSpPr>
          <p:cNvPr id="304" name="Google Shape;304;p17"/>
          <p:cNvSpPr txBox="1"/>
          <p:nvPr>
            <p:ph idx="2" type="body"/>
          </p:nvPr>
        </p:nvSpPr>
        <p:spPr>
          <a:xfrm>
            <a:off x="5526275" y="16516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chemeClr val="lt1"/>
                </a:solidFill>
              </a:rPr>
              <a:t>Members</a:t>
            </a:r>
            <a:endParaRPr b="1" sz="1800">
              <a:solidFill>
                <a:schemeClr val="lt1"/>
              </a:solidFill>
            </a:endParaRPr>
          </a:p>
          <a:p>
            <a:pPr indent="-330200" lvl="0" marL="457200" rtl="0" algn="l">
              <a:spcBef>
                <a:spcPts val="1200"/>
              </a:spcBef>
              <a:spcAft>
                <a:spcPts val="0"/>
              </a:spcAft>
              <a:buClr>
                <a:schemeClr val="lt1"/>
              </a:buClr>
              <a:buSzPts val="1600"/>
              <a:buChar char="●"/>
            </a:pPr>
            <a:r>
              <a:rPr b="1" lang="en-GB" sz="1600">
                <a:solidFill>
                  <a:schemeClr val="lt1"/>
                </a:solidFill>
              </a:rPr>
              <a:t>These are the people who use the service for commuting purposes.</a:t>
            </a:r>
            <a:endParaRPr b="1" sz="1600">
              <a:solidFill>
                <a:schemeClr val="lt1"/>
              </a:solidFill>
            </a:endParaRPr>
          </a:p>
          <a:p>
            <a:pPr indent="-330200" lvl="0" marL="457200" rtl="0" algn="l">
              <a:spcBef>
                <a:spcPts val="0"/>
              </a:spcBef>
              <a:spcAft>
                <a:spcPts val="0"/>
              </a:spcAft>
              <a:buClr>
                <a:schemeClr val="lt1"/>
              </a:buClr>
              <a:buSzPts val="1600"/>
              <a:buChar char="●"/>
            </a:pPr>
            <a:r>
              <a:rPr b="1" lang="en-GB" sz="1600">
                <a:solidFill>
                  <a:schemeClr val="lt1"/>
                </a:solidFill>
              </a:rPr>
              <a:t>Their usage is mostly same throughout the week.</a:t>
            </a:r>
            <a:endParaRPr b="1"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1554925" y="114007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000" u="sng"/>
              <a:t>Data Analysis Results</a:t>
            </a:r>
            <a:endParaRPr sz="40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343175" y="598575"/>
            <a:ext cx="3600300" cy="17658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lt1"/>
              </a:buClr>
              <a:buSzPct val="100000"/>
              <a:buAutoNum type="arabicPeriod"/>
            </a:pPr>
            <a:r>
              <a:rPr lang="en-GB">
                <a:solidFill>
                  <a:schemeClr val="lt1"/>
                </a:solidFill>
              </a:rPr>
              <a:t>Which type of  customer uses the service more?</a:t>
            </a:r>
            <a:endParaRPr>
              <a:solidFill>
                <a:schemeClr val="lt1"/>
              </a:solidFill>
            </a:endParaRPr>
          </a:p>
        </p:txBody>
      </p:sp>
      <p:pic>
        <p:nvPicPr>
          <p:cNvPr id="315" name="Google Shape;315;p19"/>
          <p:cNvPicPr preferRelativeResize="0"/>
          <p:nvPr/>
        </p:nvPicPr>
        <p:blipFill>
          <a:blip r:embed="rId3">
            <a:alphaModFix/>
          </a:blip>
          <a:stretch>
            <a:fillRect/>
          </a:stretch>
        </p:blipFill>
        <p:spPr>
          <a:xfrm>
            <a:off x="4095900" y="152400"/>
            <a:ext cx="4750242"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9" name="Shape 319"/>
        <p:cNvGrpSpPr/>
        <p:nvPr/>
      </p:nvGrpSpPr>
      <p:grpSpPr>
        <a:xfrm>
          <a:off x="0" y="0"/>
          <a:ext cx="0" cy="0"/>
          <a:chOff x="0" y="0"/>
          <a:chExt cx="0" cy="0"/>
        </a:xfrm>
      </p:grpSpPr>
      <p:sp>
        <p:nvSpPr>
          <p:cNvPr id="320" name="Google Shape;320;p20"/>
          <p:cNvSpPr txBox="1"/>
          <p:nvPr>
            <p:ph type="title"/>
          </p:nvPr>
        </p:nvSpPr>
        <p:spPr>
          <a:xfrm>
            <a:off x="99525" y="114125"/>
            <a:ext cx="8906400" cy="8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2. Monthly rides</a:t>
            </a:r>
            <a:endParaRPr>
              <a:solidFill>
                <a:schemeClr val="lt1"/>
              </a:solidFill>
            </a:endParaRPr>
          </a:p>
        </p:txBody>
      </p:sp>
      <p:pic>
        <p:nvPicPr>
          <p:cNvPr id="321" name="Google Shape;321;p20"/>
          <p:cNvPicPr preferRelativeResize="0"/>
          <p:nvPr/>
        </p:nvPicPr>
        <p:blipFill>
          <a:blip r:embed="rId3">
            <a:alphaModFix/>
          </a:blip>
          <a:stretch>
            <a:fillRect/>
          </a:stretch>
        </p:blipFill>
        <p:spPr>
          <a:xfrm>
            <a:off x="0" y="992275"/>
            <a:ext cx="9144001" cy="4151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5" name="Shape 325"/>
        <p:cNvGrpSpPr/>
        <p:nvPr/>
      </p:nvGrpSpPr>
      <p:grpSpPr>
        <a:xfrm>
          <a:off x="0" y="0"/>
          <a:ext cx="0" cy="0"/>
          <a:chOff x="0" y="0"/>
          <a:chExt cx="0" cy="0"/>
        </a:xfrm>
      </p:grpSpPr>
      <p:sp>
        <p:nvSpPr>
          <p:cNvPr id="326" name="Google Shape;326;p21"/>
          <p:cNvSpPr txBox="1"/>
          <p:nvPr>
            <p:ph type="title"/>
          </p:nvPr>
        </p:nvSpPr>
        <p:spPr>
          <a:xfrm>
            <a:off x="0" y="0"/>
            <a:ext cx="9144000" cy="11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3. What’s the customer favourite?</a:t>
            </a:r>
            <a:endParaRPr>
              <a:solidFill>
                <a:schemeClr val="lt1"/>
              </a:solidFill>
            </a:endParaRPr>
          </a:p>
        </p:txBody>
      </p:sp>
      <p:pic>
        <p:nvPicPr>
          <p:cNvPr id="327" name="Google Shape;327;p21"/>
          <p:cNvPicPr preferRelativeResize="0"/>
          <p:nvPr/>
        </p:nvPicPr>
        <p:blipFill>
          <a:blip r:embed="rId3">
            <a:alphaModFix/>
          </a:blip>
          <a:stretch>
            <a:fillRect/>
          </a:stretch>
        </p:blipFill>
        <p:spPr>
          <a:xfrm>
            <a:off x="0" y="848500"/>
            <a:ext cx="9143999" cy="429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