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zammil sharieff" initials="ms" lastIdx="1" clrIdx="0">
    <p:extLst>
      <p:ext uri="{19B8F6BF-5375-455C-9EA6-DF929625EA0E}">
        <p15:presenceInfo xmlns:p15="http://schemas.microsoft.com/office/powerpoint/2012/main" userId="89f614e465c8cb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81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%20materials\Accenture%20Data%20analyst%20Project\FIles%20For%20Analysis\Cleaned%20Data%20of%20Rea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%20materials\Accenture%20Data%20analyst%20Project\FIles%20For%20Analysis\Cleaned%20Data%20of%20Rea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674058079909615"/>
          <c:y val="0.13233518142931691"/>
          <c:w val="0.4187212730216166"/>
          <c:h val="0.84446412197563969"/>
        </c:manualLayout>
      </c:layout>
      <c:pieChart>
        <c:varyColors val="1"/>
        <c:ser>
          <c:idx val="0"/>
          <c:order val="0"/>
          <c:tx>
            <c:strRef>
              <c:f>'Aggregate Score'!$B$1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562-4EFC-BE79-AAF90CBDF2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562-4EFC-BE79-AAF90CBDF2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562-4EFC-BE79-AAF90CBDF2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562-4EFC-BE79-AAF90CBDF2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562-4EFC-BE79-AAF90CBDF2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562-4EFC-BE79-AAF90CBDF2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562-4EFC-BE79-AAF90CBDF2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562-4EFC-BE79-AAF90CBDF2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562-4EFC-BE79-AAF90CBDF2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562-4EFC-BE79-AAF90CBDF2A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562-4EFC-BE79-AAF90CBDF2A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562-4EFC-BE79-AAF90CBDF2A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3562-4EFC-BE79-AAF90CBDF2A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3562-4EFC-BE79-AAF90CBDF2A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3562-4EFC-BE79-AAF90CBDF2A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3562-4EFC-BE79-AAF90CBDF2A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'Aggregate Score'!$A$2:$A$17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'Aggregate Score'!$B$2:$B$17</c:f>
              <c:numCache>
                <c:formatCode>General</c:formatCode>
                <c:ptCount val="16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  <c:pt idx="5">
                  <c:v>66579</c:v>
                </c:pt>
                <c:pt idx="6">
                  <c:v>64880</c:v>
                </c:pt>
                <c:pt idx="7">
                  <c:v>64756</c:v>
                </c:pt>
                <c:pt idx="8">
                  <c:v>57783</c:v>
                </c:pt>
                <c:pt idx="9">
                  <c:v>57436</c:v>
                </c:pt>
                <c:pt idx="10">
                  <c:v>55323</c:v>
                </c:pt>
                <c:pt idx="11">
                  <c:v>54269</c:v>
                </c:pt>
                <c:pt idx="12">
                  <c:v>52511</c:v>
                </c:pt>
                <c:pt idx="13">
                  <c:v>50339</c:v>
                </c:pt>
                <c:pt idx="14">
                  <c:v>49619</c:v>
                </c:pt>
                <c:pt idx="15">
                  <c:v>49264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3562-4EFC-BE79-AAF90CBDF2A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63749213312929"/>
          <c:y val="0.1672622773506266"/>
          <c:w val="0.32543226785152884"/>
          <c:h val="0.726551344329002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Top 5 Categories</a:t>
            </a:r>
            <a:r>
              <a:rPr lang="en-US" sz="2400" baseline="0" dirty="0"/>
              <a:t> </a:t>
            </a:r>
            <a:r>
              <a:rPr lang="en-US" sz="2400" dirty="0"/>
              <a:t>Aggregate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736275570346089E-2"/>
          <c:y val="8.3706264468824759E-2"/>
          <c:w val="0.95385043831413641"/>
          <c:h val="0.8769489361784494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Aggregate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0-44A4-96EF-017E68421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5830240"/>
        <c:axId val="265829280"/>
        <c:axId val="0"/>
      </c:bar3DChart>
      <c:catAx>
        <c:axId val="26583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829280"/>
        <c:crosses val="autoZero"/>
        <c:auto val="1"/>
        <c:lblAlgn val="ctr"/>
        <c:lblOffset val="100"/>
        <c:noMultiLvlLbl val="0"/>
      </c:catAx>
      <c:valAx>
        <c:axId val="2658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83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59479" y="1450476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6068" y="3255898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of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A204D3-3BA2-92F1-7D99-1585F02B426F}"/>
              </a:ext>
            </a:extLst>
          </p:cNvPr>
          <p:cNvSpPr txBox="1"/>
          <p:nvPr/>
        </p:nvSpPr>
        <p:spPr>
          <a:xfrm>
            <a:off x="10801066" y="1067270"/>
            <a:ext cx="7239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attached report appears to be a summary of aggregate scores across different categories. It displays five categories: Animals, science, healthy eating, technology, and food.</a:t>
            </a:r>
          </a:p>
          <a:p>
            <a:endParaRPr lang="en-US" sz="2800" dirty="0"/>
          </a:p>
          <a:p>
            <a:r>
              <a:rPr lang="en-US" sz="2800" dirty="0"/>
              <a:t>The category with the highest aggregate score is Animals with a score of 74,965. This suggests that content or topics related to animals were highly popular or well-received.</a:t>
            </a:r>
          </a:p>
          <a:p>
            <a:endParaRPr lang="en-US" sz="2800" dirty="0"/>
          </a:p>
          <a:p>
            <a:r>
              <a:rPr lang="en-US" sz="2800" dirty="0"/>
              <a:t>The second highest category is science with a score of 71,168, followed by healthy eating at 69,339, technology at 68,738, and food at 66,676.</a:t>
            </a:r>
          </a:p>
          <a:p>
            <a:endParaRPr lang="en-US" sz="2800" dirty="0"/>
          </a:p>
          <a:p>
            <a:r>
              <a:rPr lang="en-US" sz="2800" dirty="0"/>
              <a:t>The analysis report highlights the relative popularity or success of animal-related content compared to the other categories listed.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000" y="2005584"/>
            <a:ext cx="11336179" cy="62758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lvl="8" algn="just"/>
            <a:r>
              <a:rPr lang="en-US" sz="2400" dirty="0">
                <a:latin typeface="+mj-lt"/>
              </a:rPr>
              <a:t>Social Buzz is a fast growing technology unicorn that need to adapt quickly to it's global scale. Accenture has begun a 3 month POC focusing on these tasks:</a:t>
            </a:r>
          </a:p>
          <a:p>
            <a:pPr lvl="8" algn="just"/>
            <a:endParaRPr lang="en-US" sz="2400" dirty="0">
              <a:latin typeface="+mj-lt"/>
            </a:endParaRPr>
          </a:p>
          <a:p>
            <a:pPr lvl="8" algn="just"/>
            <a:r>
              <a:rPr lang="en-US" sz="2400" dirty="0">
                <a:latin typeface="+mj-lt"/>
              </a:rPr>
              <a:t>• An audit of Social Buzz's big data practice</a:t>
            </a:r>
          </a:p>
          <a:p>
            <a:pPr lvl="8" algn="just"/>
            <a:r>
              <a:rPr lang="en-US" sz="2400" dirty="0">
                <a:latin typeface="+mj-lt"/>
              </a:rPr>
              <a:t>• Recommendations for a successful IPO</a:t>
            </a:r>
          </a:p>
          <a:p>
            <a:pPr lvl="8" algn="just"/>
            <a:r>
              <a:rPr lang="en-US" sz="2400" dirty="0">
                <a:latin typeface="+mj-lt"/>
              </a:rPr>
              <a:t>• Analysis to find Social Buzz's top 5 most popular categories of content</a:t>
            </a:r>
            <a:endParaRPr lang="en-IN" sz="2400" dirty="0">
              <a:latin typeface="+mj-lt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768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 anchor="ctr"/>
          <a:lstStyle/>
          <a:p>
            <a:pPr lvl="6"/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281480" y="2007635"/>
            <a:ext cx="7710683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4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Over </a:t>
            </a:r>
            <a:r>
              <a:rPr lang="en-US" sz="4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100000 posts per day</a:t>
            </a:r>
          </a:p>
          <a:p>
            <a:pPr>
              <a:lnSpc>
                <a:spcPts val="9600"/>
              </a:lnSpc>
            </a:pPr>
            <a:r>
              <a:rPr lang="en-US" sz="4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36,500,000 pieces of content per year!</a:t>
            </a:r>
          </a:p>
          <a:p>
            <a:pPr>
              <a:lnSpc>
                <a:spcPts val="9600"/>
              </a:lnSpc>
            </a:pPr>
            <a:endParaRPr lang="en-US" sz="4000" spc="-8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how to capitalize on it when there is so much?</a:t>
            </a:r>
          </a:p>
          <a:p>
            <a:endParaRPr lang="en-US" sz="2000" spc="-8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spc="-8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to find Social Buzz's top 5 most popular categories of </a:t>
            </a:r>
            <a:r>
              <a:rPr lang="en-US" sz="2000" spc="-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contentem</a:t>
            </a:r>
            <a:endParaRPr lang="en-US" sz="2000" spc="-8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79392" y="1088802"/>
            <a:ext cx="2187334" cy="2123082"/>
            <a:chOff x="-23042" y="66269"/>
            <a:chExt cx="6542158" cy="6349987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6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2DB9581F-DDD8-2CC9-1C0F-94EB490B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884" y="1270731"/>
            <a:ext cx="4339116" cy="1885545"/>
          </a:xfrm>
        </p:spPr>
        <p:txBody>
          <a:bodyPr>
            <a:normAutofit/>
          </a:bodyPr>
          <a:lstStyle/>
          <a:p>
            <a:r>
              <a:rPr lang="en-IN" b="1" dirty="0"/>
              <a:t>Andrew Fleming</a:t>
            </a:r>
            <a:br>
              <a:rPr lang="en-IN" dirty="0"/>
            </a:br>
            <a:r>
              <a:rPr lang="en-IN" sz="3200" dirty="0"/>
              <a:t>Chief Technical Architect</a:t>
            </a:r>
          </a:p>
        </p:txBody>
      </p:sp>
      <p:sp>
        <p:nvSpPr>
          <p:cNvPr id="34" name="Title 31">
            <a:extLst>
              <a:ext uri="{FF2B5EF4-FFF2-40B4-BE49-F238E27FC236}">
                <a16:creationId xmlns:a16="http://schemas.microsoft.com/office/drawing/2014/main" id="{7EC909DA-6DE3-2AF6-A39B-F68DE1154770}"/>
              </a:ext>
            </a:extLst>
          </p:cNvPr>
          <p:cNvSpPr txBox="1">
            <a:spLocks/>
          </p:cNvSpPr>
          <p:nvPr/>
        </p:nvSpPr>
        <p:spPr>
          <a:xfrm>
            <a:off x="13931716" y="4120841"/>
            <a:ext cx="4339116" cy="1885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Marcus </a:t>
            </a:r>
            <a:r>
              <a:rPr lang="en-IN" b="1" dirty="0" err="1"/>
              <a:t>Rompton</a:t>
            </a:r>
            <a:br>
              <a:rPr lang="en-IN" dirty="0"/>
            </a:br>
            <a:r>
              <a:rPr lang="en-IN" sz="3200" dirty="0"/>
              <a:t>Senior Technical Architect</a:t>
            </a:r>
          </a:p>
        </p:txBody>
      </p:sp>
      <p:sp>
        <p:nvSpPr>
          <p:cNvPr id="35" name="Title 31">
            <a:extLst>
              <a:ext uri="{FF2B5EF4-FFF2-40B4-BE49-F238E27FC236}">
                <a16:creationId xmlns:a16="http://schemas.microsoft.com/office/drawing/2014/main" id="{E2720723-9539-BB33-FBAC-10EA27FEE535}"/>
              </a:ext>
            </a:extLst>
          </p:cNvPr>
          <p:cNvSpPr txBox="1">
            <a:spLocks/>
          </p:cNvSpPr>
          <p:nvPr/>
        </p:nvSpPr>
        <p:spPr>
          <a:xfrm>
            <a:off x="13910935" y="7272958"/>
            <a:ext cx="4359898" cy="1885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Muzammil Sharieff</a:t>
            </a:r>
            <a:br>
              <a:rPr lang="en-IN" dirty="0"/>
            </a:br>
            <a:r>
              <a:rPr lang="en-IN" sz="3200" dirty="0"/>
              <a:t>Data analyst</a:t>
            </a:r>
          </a:p>
        </p:txBody>
      </p:sp>
      <p:grpSp>
        <p:nvGrpSpPr>
          <p:cNvPr id="42" name="Group 23">
            <a:extLst>
              <a:ext uri="{FF2B5EF4-FFF2-40B4-BE49-F238E27FC236}">
                <a16:creationId xmlns:a16="http://schemas.microsoft.com/office/drawing/2014/main" id="{58B2B839-36A4-96C7-DFDC-C7DBC0286EB2}"/>
              </a:ext>
            </a:extLst>
          </p:cNvPr>
          <p:cNvGrpSpPr>
            <a:grpSpLocks noChangeAspect="1"/>
          </p:cNvGrpSpPr>
          <p:nvPr/>
        </p:nvGrpSpPr>
        <p:grpSpPr>
          <a:xfrm>
            <a:off x="11443639" y="6955757"/>
            <a:ext cx="2187334" cy="2123082"/>
            <a:chOff x="-23042" y="66269"/>
            <a:chExt cx="6542158" cy="6349987"/>
          </a:xfrm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5A279656-BF97-950B-6C5A-213D2E65D11A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941F7F8-0E97-CEA0-0807-E0C25793007E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8343A2F8-FCEC-F6C0-127A-98725E937979}"/>
              </a:ext>
            </a:extLst>
          </p:cNvPr>
          <p:cNvSpPr/>
          <p:nvPr/>
        </p:nvSpPr>
        <p:spPr>
          <a:xfrm>
            <a:off x="11491824" y="6991234"/>
            <a:ext cx="2090964" cy="2025035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B88B8A-8EE9-5772-F310-8A3E8F4DDA8D}"/>
              </a:ext>
            </a:extLst>
          </p:cNvPr>
          <p:cNvSpPr txBox="1"/>
          <p:nvPr/>
        </p:nvSpPr>
        <p:spPr>
          <a:xfrm>
            <a:off x="4157189" y="1460217"/>
            <a:ext cx="373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127F55-FB56-8A54-A6BC-FDD0D628CE9A}"/>
              </a:ext>
            </a:extLst>
          </p:cNvPr>
          <p:cNvSpPr txBox="1"/>
          <p:nvPr/>
        </p:nvSpPr>
        <p:spPr>
          <a:xfrm>
            <a:off x="5718974" y="2984043"/>
            <a:ext cx="373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FD29D4-9B62-9EF4-734E-E89FB01F08AC}"/>
              </a:ext>
            </a:extLst>
          </p:cNvPr>
          <p:cNvSpPr txBox="1"/>
          <p:nvPr/>
        </p:nvSpPr>
        <p:spPr>
          <a:xfrm>
            <a:off x="7584935" y="4507869"/>
            <a:ext cx="373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0DD98-5854-A56F-FAEE-9DA938516F75}"/>
              </a:ext>
            </a:extLst>
          </p:cNvPr>
          <p:cNvSpPr txBox="1"/>
          <p:nvPr/>
        </p:nvSpPr>
        <p:spPr>
          <a:xfrm>
            <a:off x="9416440" y="6309920"/>
            <a:ext cx="373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95E86-C74F-5F7F-5224-118361788A38}"/>
              </a:ext>
            </a:extLst>
          </p:cNvPr>
          <p:cNvSpPr txBox="1"/>
          <p:nvPr/>
        </p:nvSpPr>
        <p:spPr>
          <a:xfrm>
            <a:off x="11346867" y="8006555"/>
            <a:ext cx="373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53A96-895D-40EF-2A77-49544A2CFAD4}"/>
              </a:ext>
            </a:extLst>
          </p:cNvPr>
          <p:cNvSpPr txBox="1"/>
          <p:nvPr/>
        </p:nvSpPr>
        <p:spPr>
          <a:xfrm>
            <a:off x="1676399" y="2705100"/>
            <a:ext cx="13966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2926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Animal-related content seems to resonate the most with the audience, significantly outperforming other popular categories like science, healthy eating, technology, and food.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B8DBBCE-73E1-208B-1EFF-EA7D08587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651728"/>
              </p:ext>
            </p:extLst>
          </p:nvPr>
        </p:nvGraphicFramePr>
        <p:xfrm>
          <a:off x="2421118" y="1469092"/>
          <a:ext cx="15455637" cy="766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454905" y="9208917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725B99D-A362-7111-8795-2555FD8A8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88065"/>
              </p:ext>
            </p:extLst>
          </p:nvPr>
        </p:nvGraphicFramePr>
        <p:xfrm>
          <a:off x="2824656" y="923619"/>
          <a:ext cx="14840726" cy="826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321</Words>
  <Application>Microsoft Office PowerPoint</Application>
  <PresentationFormat>Custom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Andrew Fleming Chief Technical Architect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muzammil sharieff</cp:lastModifiedBy>
  <cp:revision>12</cp:revision>
  <dcterms:created xsi:type="dcterms:W3CDTF">2006-08-16T00:00:00Z</dcterms:created>
  <dcterms:modified xsi:type="dcterms:W3CDTF">2024-04-21T14:06:09Z</dcterms:modified>
  <dc:identifier>DAEhDyfaYKE</dc:identifier>
</cp:coreProperties>
</file>