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d3396f5d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d3396f5d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1f7822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d1f7822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d1f7822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d1f7822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d1f7822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d1f7822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d1f7822f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d1f7822f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d1f7822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d1f7822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d1f7822f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d1f7822f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d1f7822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d1f7822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d1f7822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d1f7822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289c906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289c906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d3396f5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d3396f5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d3396f5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d3396f5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d3396f5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d3396f5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e37f6d2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e37f6d2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a63d7a4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a63d7a4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d1f7822f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d1f7822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d8f58b3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d8f58b3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d8f58b3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d8f58b3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d8f58b3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d8f58b3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d8f58b33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d8f58b33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d8f58b33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d8f58b33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3396f5d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3396f5d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d8f58b33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d8f58b3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d8f58b3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d8f58b3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e2111075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e2111075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e2124f6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e2124f6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e2124f6d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e2124f6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e2124f6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e2124f6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e37f6d28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e37f6d2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e2111075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e2111075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e211107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e211107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e211107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e211107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3396f5d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d3396f5d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d1f7822f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d1f7822f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d1f7822f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d1f7822f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d1f7822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d1f7822f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d1f7822f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d1f7822f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d1f7822f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d1f7822f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a545869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a545869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a545869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a545869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d1f7822f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d1f7822f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a545869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a545869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d1f7822f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d1f7822f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86a93d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86a93d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d1f7822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d1f7822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c86a93d3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c86a93d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c86a93d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c86a93d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c86a93d3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c86a93d3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d1f7822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d1f7822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3000">
                <a:solidFill>
                  <a:schemeClr val="lt1"/>
                </a:solidFill>
                <a:latin typeface="Verdana"/>
                <a:ea typeface="Verdana"/>
                <a:cs typeface="Verdana"/>
                <a:sym typeface="Verdan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66225" y="1229975"/>
            <a:ext cx="4000200" cy="3405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2350">
                <a:solidFill>
                  <a:srgbClr val="F3F3F3"/>
                </a:solidFill>
                <a:latin typeface="Verdana"/>
                <a:ea typeface="Verdana"/>
                <a:cs typeface="Verdana"/>
                <a:sym typeface="Verdan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socrative.com/" TargetMode="Externa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github.com/Muzammiljethwa/OOP-in-Java/tree/master/Quizproject" TargetMode="Externa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7.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github.com/Muzammiljethwa/" TargetMode="External"/><Relationship Id="rId4" Type="http://schemas.openxmlformats.org/officeDocument/2006/relationships/image" Target="../media/image31.jpg"/><Relationship Id="rId5" Type="http://schemas.openxmlformats.org/officeDocument/2006/relationships/hyperlink" Target="https://github.com/AhmedAmir1/" TargetMode="External"/><Relationship Id="rId6" Type="http://schemas.openxmlformats.org/officeDocument/2006/relationships/image" Target="../media/image2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9.png"/><Relationship Id="rId6"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7150" y="495150"/>
            <a:ext cx="56994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5400">
                <a:solidFill>
                  <a:schemeClr val="lt1"/>
                </a:solidFill>
                <a:latin typeface="Verdana"/>
                <a:ea typeface="Verdana"/>
                <a:cs typeface="Verdana"/>
                <a:sym typeface="Verdana"/>
              </a:rPr>
              <a:t>Quiz Management </a:t>
            </a:r>
            <a:endParaRPr sz="5400">
              <a:solidFill>
                <a:schemeClr val="lt1"/>
              </a:solidFill>
              <a:latin typeface="Verdana"/>
              <a:ea typeface="Verdana"/>
              <a:cs typeface="Verdana"/>
              <a:sym typeface="Verdana"/>
            </a:endParaRPr>
          </a:p>
          <a:p>
            <a:pPr indent="0" lvl="0" marL="0" rtl="0" algn="l">
              <a:spcBef>
                <a:spcPts val="0"/>
              </a:spcBef>
              <a:spcAft>
                <a:spcPts val="0"/>
              </a:spcAft>
              <a:buNone/>
            </a:pPr>
            <a:r>
              <a:rPr lang="en-GB" sz="5400">
                <a:solidFill>
                  <a:schemeClr val="lt1"/>
                </a:solidFill>
                <a:latin typeface="Verdana"/>
                <a:ea typeface="Verdana"/>
                <a:cs typeface="Verdana"/>
                <a:sym typeface="Verdana"/>
              </a:rPr>
              <a:t>System</a:t>
            </a:r>
            <a:endParaRPr sz="5400">
              <a:solidFill>
                <a:schemeClr val="lt1"/>
              </a:solidFill>
              <a:latin typeface="Verdana"/>
              <a:ea typeface="Verdana"/>
              <a:cs typeface="Verdana"/>
              <a:sym typeface="Verdana"/>
            </a:endParaRPr>
          </a:p>
        </p:txBody>
      </p:sp>
      <p:sp>
        <p:nvSpPr>
          <p:cNvPr id="55" name="Google Shape;55;p13"/>
          <p:cNvSpPr txBox="1"/>
          <p:nvPr/>
        </p:nvSpPr>
        <p:spPr>
          <a:xfrm>
            <a:off x="537150" y="3040250"/>
            <a:ext cx="3723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F3F3F3"/>
                </a:solidFill>
                <a:latin typeface="Verdana"/>
                <a:ea typeface="Verdana"/>
                <a:cs typeface="Verdana"/>
                <a:sym typeface="Verdana"/>
              </a:rPr>
              <a:t>Muzammil Siddiq Jethwa </a:t>
            </a:r>
            <a:r>
              <a:rPr b="1" lang="en-GB" sz="1600">
                <a:solidFill>
                  <a:srgbClr val="FFFFFF"/>
                </a:solidFill>
                <a:latin typeface="Verdana"/>
                <a:ea typeface="Verdana"/>
                <a:cs typeface="Verdana"/>
                <a:sym typeface="Verdana"/>
              </a:rPr>
              <a:t>B19102111</a:t>
            </a:r>
            <a:endParaRPr b="1" sz="1600">
              <a:solidFill>
                <a:srgbClr val="FFFFFF"/>
              </a:solidFill>
              <a:latin typeface="Verdana"/>
              <a:ea typeface="Verdana"/>
              <a:cs typeface="Verdana"/>
              <a:sym typeface="Verdana"/>
            </a:endParaRPr>
          </a:p>
          <a:p>
            <a:pPr indent="0" lvl="0" marL="0" rtl="0" algn="l">
              <a:spcBef>
                <a:spcPts val="0"/>
              </a:spcBef>
              <a:spcAft>
                <a:spcPts val="0"/>
              </a:spcAft>
              <a:buNone/>
            </a:pPr>
            <a:r>
              <a:t/>
            </a:r>
            <a:endParaRPr sz="1600">
              <a:solidFill>
                <a:srgbClr val="F3F3F3"/>
              </a:solidFill>
              <a:latin typeface="Verdana"/>
              <a:ea typeface="Verdana"/>
              <a:cs typeface="Verdana"/>
              <a:sym typeface="Verdana"/>
            </a:endParaRPr>
          </a:p>
          <a:p>
            <a:pPr indent="0" lvl="0" marL="0" rtl="0" algn="l">
              <a:spcBef>
                <a:spcPts val="0"/>
              </a:spcBef>
              <a:spcAft>
                <a:spcPts val="0"/>
              </a:spcAft>
              <a:buNone/>
            </a:pPr>
            <a:r>
              <a:rPr lang="en-GB" sz="1600">
                <a:solidFill>
                  <a:srgbClr val="F3F3F3"/>
                </a:solidFill>
                <a:latin typeface="Verdana"/>
                <a:ea typeface="Verdana"/>
                <a:cs typeface="Verdana"/>
                <a:sym typeface="Verdana"/>
              </a:rPr>
              <a:t>Muhammed Ahmed Amir </a:t>
            </a:r>
            <a:r>
              <a:rPr b="1" lang="en-GB" sz="1600">
                <a:solidFill>
                  <a:schemeClr val="lt1"/>
                </a:solidFill>
                <a:latin typeface="Verdana"/>
                <a:ea typeface="Verdana"/>
                <a:cs typeface="Verdana"/>
                <a:sym typeface="Verdana"/>
              </a:rPr>
              <a:t>B19102063</a:t>
            </a:r>
            <a:endParaRPr b="1" sz="1600">
              <a:solidFill>
                <a:schemeClr val="lt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600"/>
                                        <p:tgtEl>
                                          <p:spTgt spid="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6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IDE</a:t>
            </a:r>
            <a:endParaRPr sz="3600"/>
          </a:p>
        </p:txBody>
      </p:sp>
      <p:sp>
        <p:nvSpPr>
          <p:cNvPr id="122" name="Google Shape;122;p22"/>
          <p:cNvSpPr txBox="1"/>
          <p:nvPr>
            <p:ph idx="1" type="subTitle"/>
          </p:nvPr>
        </p:nvSpPr>
        <p:spPr>
          <a:xfrm>
            <a:off x="392625" y="1936350"/>
            <a:ext cx="4831800" cy="23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have selected Netbeans for programming in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NetBeans is an integrated development environment for Java.</a:t>
            </a:r>
            <a:endParaRPr/>
          </a:p>
        </p:txBody>
      </p:sp>
      <p:sp>
        <p:nvSpPr>
          <p:cNvPr id="123" name="Google Shape;123;p22"/>
          <p:cNvSpPr txBox="1"/>
          <p:nvPr>
            <p:ph type="ctrTitle"/>
          </p:nvPr>
        </p:nvSpPr>
        <p:spPr>
          <a:xfrm>
            <a:off x="392625" y="11618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NetBeans</a:t>
            </a:r>
            <a:endParaRPr/>
          </a:p>
        </p:txBody>
      </p:sp>
      <p:pic>
        <p:nvPicPr>
          <p:cNvPr id="124" name="Google Shape;124;p22"/>
          <p:cNvPicPr preferRelativeResize="0"/>
          <p:nvPr/>
        </p:nvPicPr>
        <p:blipFill>
          <a:blip r:embed="rId3">
            <a:alphaModFix/>
          </a:blip>
          <a:stretch>
            <a:fillRect/>
          </a:stretch>
        </p:blipFill>
        <p:spPr>
          <a:xfrm>
            <a:off x="6267825" y="1368575"/>
            <a:ext cx="2086425" cy="2406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Structure</a:t>
            </a:r>
            <a:endParaRPr sz="9600"/>
          </a:p>
        </p:txBody>
      </p:sp>
      <p:sp>
        <p:nvSpPr>
          <p:cNvPr id="130" name="Google Shape;130;p23"/>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t>What file structure</a:t>
            </a:r>
            <a:endParaRPr sz="1950"/>
          </a:p>
          <a:p>
            <a:pPr indent="0" lvl="0" marL="0" rtl="0" algn="l">
              <a:spcBef>
                <a:spcPts val="0"/>
              </a:spcBef>
              <a:spcAft>
                <a:spcPts val="0"/>
              </a:spcAft>
              <a:buNone/>
            </a:pPr>
            <a:r>
              <a:rPr lang="en-GB" sz="1950"/>
              <a:t>we made to run this application perfectly</a:t>
            </a:r>
            <a:endParaRPr sz="19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600"/>
                                        <p:tgtEl>
                                          <p:spTgt spid="1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600"/>
                                        <p:tgtEl>
                                          <p:spTgt spid="1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98325" y="14117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User Interface</a:t>
            </a:r>
            <a:endParaRPr/>
          </a:p>
        </p:txBody>
      </p:sp>
      <p:sp>
        <p:nvSpPr>
          <p:cNvPr id="136" name="Google Shape;136;p24"/>
          <p:cNvSpPr txBox="1"/>
          <p:nvPr>
            <p:ph idx="1" type="subTitle"/>
          </p:nvPr>
        </p:nvSpPr>
        <p:spPr>
          <a:xfrm>
            <a:off x="422075" y="994525"/>
            <a:ext cx="3676500" cy="39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For User Interface we made more than 15 classes(panels) with JFrame along with their backend on the same file using different methods that reads data from where we saved it or updated </a:t>
            </a:r>
            <a:r>
              <a:rPr lang="en-GB">
                <a:solidFill>
                  <a:schemeClr val="lt1"/>
                </a:solidFill>
              </a:rPr>
              <a:t>during</a:t>
            </a:r>
            <a:r>
              <a:rPr lang="en-GB">
                <a:solidFill>
                  <a:schemeClr val="lt1"/>
                </a:solidFill>
              </a:rPr>
              <a:t> runtime.</a:t>
            </a:r>
            <a:r>
              <a:rPr lang="en-GB" sz="3000">
                <a:solidFill>
                  <a:schemeClr val="lt1"/>
                </a:solidFill>
              </a:rPr>
              <a:t> </a:t>
            </a:r>
            <a:endParaRPr/>
          </a:p>
        </p:txBody>
      </p:sp>
      <p:sp>
        <p:nvSpPr>
          <p:cNvPr id="137" name="Google Shape;137;p24"/>
          <p:cNvSpPr txBox="1"/>
          <p:nvPr>
            <p:ph idx="1" type="subTitle"/>
          </p:nvPr>
        </p:nvSpPr>
        <p:spPr>
          <a:xfrm>
            <a:off x="4430275" y="994525"/>
            <a:ext cx="4429200" cy="39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It’s starts from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Quizproject &gt; sr</a:t>
            </a:r>
            <a:r>
              <a:rPr lang="en-GB">
                <a:solidFill>
                  <a:schemeClr val="lt1"/>
                </a:solidFill>
              </a:rPr>
              <a:t>c </a:t>
            </a:r>
            <a:r>
              <a:rPr lang="en-GB">
                <a:solidFill>
                  <a:schemeClr val="lt1"/>
                </a:solidFill>
              </a:rPr>
              <a:t>&gt; quizproject</a:t>
            </a:r>
            <a:r>
              <a:rPr lang="en-GB">
                <a:solidFill>
                  <a:schemeClr val="lt1"/>
                </a:solidFill>
              </a:rPr>
              <a:t> </a:t>
            </a:r>
            <a:r>
              <a:rPr lang="en-GB">
                <a:solidFill>
                  <a:schemeClr val="lt1"/>
                </a:solidFill>
              </a:rPr>
              <a:t>&gt; loading.java</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file and ends on according to the hierarchy you follow.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ctrTitle"/>
          </p:nvPr>
        </p:nvSpPr>
        <p:spPr>
          <a:xfrm>
            <a:off x="98325" y="14117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JSON Files</a:t>
            </a:r>
            <a:endParaRPr/>
          </a:p>
        </p:txBody>
      </p:sp>
      <p:sp>
        <p:nvSpPr>
          <p:cNvPr id="143" name="Google Shape;143;p25"/>
          <p:cNvSpPr txBox="1"/>
          <p:nvPr>
            <p:ph idx="1" type="subTitle"/>
          </p:nvPr>
        </p:nvSpPr>
        <p:spPr>
          <a:xfrm>
            <a:off x="422075" y="994525"/>
            <a:ext cx="3676500" cy="394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lt1"/>
                </a:solidFill>
              </a:rPr>
              <a:t>We used 3 different JSON files to save three types of data.</a:t>
            </a:r>
            <a:endParaRPr>
              <a:solidFill>
                <a:schemeClr val="lt1"/>
              </a:solidFill>
            </a:endParaRPr>
          </a:p>
          <a:p>
            <a:pPr indent="0" lvl="0" marL="0" rtl="0" algn="l">
              <a:spcBef>
                <a:spcPts val="0"/>
              </a:spcBef>
              <a:spcAft>
                <a:spcPts val="0"/>
              </a:spcAft>
              <a:buNone/>
            </a:pPr>
            <a:r>
              <a:t/>
            </a:r>
            <a:endParaRPr>
              <a:solidFill>
                <a:schemeClr val="lt1"/>
              </a:solidFill>
            </a:endParaRPr>
          </a:p>
          <a:p>
            <a:pPr indent="-361950" lvl="0" marL="457200" rtl="0" algn="l">
              <a:spcBef>
                <a:spcPts val="0"/>
              </a:spcBef>
              <a:spcAft>
                <a:spcPts val="0"/>
              </a:spcAft>
              <a:buClr>
                <a:schemeClr val="lt1"/>
              </a:buClr>
              <a:buSzPts val="2100"/>
              <a:buChar char="●"/>
            </a:pPr>
            <a:r>
              <a:rPr lang="en-GB">
                <a:solidFill>
                  <a:schemeClr val="lt1"/>
                </a:solidFill>
              </a:rPr>
              <a:t>TeachersData.json to save teacher’s data.</a:t>
            </a:r>
            <a:endParaRPr>
              <a:solidFill>
                <a:schemeClr val="lt1"/>
              </a:solidFill>
            </a:endParaRPr>
          </a:p>
          <a:p>
            <a:pPr indent="0" lvl="0" marL="457200" rtl="0" algn="l">
              <a:spcBef>
                <a:spcPts val="0"/>
              </a:spcBef>
              <a:spcAft>
                <a:spcPts val="0"/>
              </a:spcAft>
              <a:buNone/>
            </a:pPr>
            <a:r>
              <a:rPr lang="en-GB">
                <a:solidFill>
                  <a:schemeClr val="lt1"/>
                </a:solidFill>
              </a:rPr>
              <a:t> </a:t>
            </a:r>
            <a:r>
              <a:rPr lang="en-GB">
                <a:solidFill>
                  <a:schemeClr val="lt1"/>
                </a:solidFill>
              </a:rPr>
              <a:t> </a:t>
            </a:r>
            <a:endParaRPr>
              <a:solidFill>
                <a:schemeClr val="lt1"/>
              </a:solidFill>
            </a:endParaRPr>
          </a:p>
          <a:p>
            <a:pPr indent="-361950" lvl="0" marL="457200" rtl="0" algn="l">
              <a:spcBef>
                <a:spcPts val="0"/>
              </a:spcBef>
              <a:spcAft>
                <a:spcPts val="0"/>
              </a:spcAft>
              <a:buClr>
                <a:schemeClr val="lt1"/>
              </a:buClr>
              <a:buSzPts val="2100"/>
              <a:buChar char="●"/>
            </a:pPr>
            <a:r>
              <a:rPr lang="en-GB">
                <a:solidFill>
                  <a:schemeClr val="lt1"/>
                </a:solidFill>
              </a:rPr>
              <a:t>QuizScore.json to save whole student data.</a:t>
            </a:r>
            <a:endParaRPr>
              <a:solidFill>
                <a:schemeClr val="lt1"/>
              </a:solidFill>
            </a:endParaRPr>
          </a:p>
        </p:txBody>
      </p:sp>
      <p:sp>
        <p:nvSpPr>
          <p:cNvPr id="144" name="Google Shape;144;p25"/>
          <p:cNvSpPr txBox="1"/>
          <p:nvPr>
            <p:ph idx="1" type="subTitle"/>
          </p:nvPr>
        </p:nvSpPr>
        <p:spPr>
          <a:xfrm>
            <a:off x="4572000" y="2218500"/>
            <a:ext cx="3592800" cy="1208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GB">
                <a:solidFill>
                  <a:schemeClr val="lt1"/>
                </a:solidFill>
              </a:rPr>
              <a:t>Final_Quiz.json to save Quiz data.</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155550" y="912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UML</a:t>
            </a:r>
            <a:endParaRPr/>
          </a:p>
        </p:txBody>
      </p:sp>
      <p:sp>
        <p:nvSpPr>
          <p:cNvPr id="150" name="Google Shape;150;p26"/>
          <p:cNvSpPr txBox="1"/>
          <p:nvPr>
            <p:ph idx="1" type="subTitle"/>
          </p:nvPr>
        </p:nvSpPr>
        <p:spPr>
          <a:xfrm>
            <a:off x="436800" y="1133200"/>
            <a:ext cx="3875100" cy="341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So, this is our UML, the lines shows the flow of data between these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very big </a:t>
            </a:r>
            <a:r>
              <a:rPr lang="en-GB"/>
              <a:t>enough</a:t>
            </a:r>
            <a:r>
              <a:rPr lang="en-GB"/>
              <a:t> to display here properly but you can find this in our </a:t>
            </a:r>
            <a:r>
              <a:rPr lang="en-GB"/>
              <a:t>repository</a:t>
            </a:r>
            <a:r>
              <a:rPr lang="en-GB"/>
              <a:t> named as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“QuizUml.png”.</a:t>
            </a:r>
            <a:endParaRPr/>
          </a:p>
        </p:txBody>
      </p:sp>
      <p:pic>
        <p:nvPicPr>
          <p:cNvPr id="151" name="Google Shape;151;p26"/>
          <p:cNvPicPr preferRelativeResize="0"/>
          <p:nvPr/>
        </p:nvPicPr>
        <p:blipFill>
          <a:blip r:embed="rId3">
            <a:alphaModFix/>
          </a:blip>
          <a:stretch>
            <a:fillRect/>
          </a:stretch>
        </p:blipFill>
        <p:spPr>
          <a:xfrm>
            <a:off x="5184400" y="897725"/>
            <a:ext cx="3554451" cy="403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Description</a:t>
            </a:r>
            <a:endParaRPr sz="9600"/>
          </a:p>
        </p:txBody>
      </p:sp>
      <p:sp>
        <p:nvSpPr>
          <p:cNvPr id="157" name="Google Shape;157;p27"/>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t>Key points of our Project</a:t>
            </a:r>
            <a:endParaRPr sz="1950">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600"/>
                                        <p:tgtEl>
                                          <p:spTgt spid="1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600"/>
                                        <p:tgtEl>
                                          <p:spTgt spid="1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ctrTitle"/>
          </p:nvPr>
        </p:nvSpPr>
        <p:spPr>
          <a:xfrm>
            <a:off x="311700" y="602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Overall Review</a:t>
            </a:r>
            <a:endParaRPr/>
          </a:p>
        </p:txBody>
      </p:sp>
      <p:sp>
        <p:nvSpPr>
          <p:cNvPr id="163" name="Google Shape;163;p28"/>
          <p:cNvSpPr txBox="1"/>
          <p:nvPr>
            <p:ph idx="1" type="subTitle"/>
          </p:nvPr>
        </p:nvSpPr>
        <p:spPr>
          <a:xfrm>
            <a:off x="341150" y="783575"/>
            <a:ext cx="4169400" cy="426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In this project a teacher may register and login to it’s personal panel where he starts a Quiz and logout.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that students may join the Quiz by entering their seat number, the Questions will be selected randomly and student will have to give that Quiz. </a:t>
            </a:r>
            <a:r>
              <a:rPr lang="en-GB"/>
              <a:t>Each</a:t>
            </a:r>
            <a:r>
              <a:rPr lang="en-GB"/>
              <a:t> Question will have 15 seconds to give </a:t>
            </a:r>
            <a:r>
              <a:rPr lang="en-GB"/>
              <a:t>answer</a:t>
            </a:r>
            <a:r>
              <a:rPr lang="en-GB"/>
              <a:t>. At last they will see their Detail Score Sheet.</a:t>
            </a:r>
            <a:endParaRPr/>
          </a:p>
        </p:txBody>
      </p:sp>
      <p:sp>
        <p:nvSpPr>
          <p:cNvPr id="164" name="Google Shape;164;p28"/>
          <p:cNvSpPr txBox="1"/>
          <p:nvPr>
            <p:ph idx="1" type="subTitle"/>
          </p:nvPr>
        </p:nvSpPr>
        <p:spPr>
          <a:xfrm>
            <a:off x="4572000" y="989600"/>
            <a:ext cx="4000200" cy="373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After that, </a:t>
            </a:r>
            <a:r>
              <a:rPr lang="en-GB"/>
              <a:t>that</a:t>
            </a:r>
            <a:r>
              <a:rPr lang="en-GB"/>
              <a:t> </a:t>
            </a:r>
            <a:r>
              <a:rPr lang="en-GB"/>
              <a:t>teacher</a:t>
            </a:r>
            <a:r>
              <a:rPr lang="en-GB"/>
              <a:t> have to login again to end the Quiz according to his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he can see and download the Result in ‘.csv’ file and clear the stored records of the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solidFill>
                  <a:schemeClr val="lt1"/>
                </a:solidFill>
              </a:rPr>
              <a:t>Note:</a:t>
            </a:r>
            <a:r>
              <a:rPr lang="en-GB"/>
              <a:t> </a:t>
            </a:r>
            <a:r>
              <a:rPr lang="en-GB"/>
              <a:t>Each teacher can take Quiz one at a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Teacher’s Perspective</a:t>
            </a:r>
            <a:endParaRPr/>
          </a:p>
        </p:txBody>
      </p:sp>
      <p:sp>
        <p:nvSpPr>
          <p:cNvPr id="170" name="Google Shape;170;p29"/>
          <p:cNvSpPr txBox="1"/>
          <p:nvPr>
            <p:ph idx="1" type="subTitle"/>
          </p:nvPr>
        </p:nvSpPr>
        <p:spPr>
          <a:xfrm>
            <a:off x="466225" y="920925"/>
            <a:ext cx="40002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A Teacher Can</a:t>
            </a:r>
            <a:endParaRPr sz="2800"/>
          </a:p>
        </p:txBody>
      </p:sp>
      <p:sp>
        <p:nvSpPr>
          <p:cNvPr id="171" name="Google Shape;171;p29"/>
          <p:cNvSpPr txBox="1"/>
          <p:nvPr>
            <p:ph idx="1" type="subTitle"/>
          </p:nvPr>
        </p:nvSpPr>
        <p:spPr>
          <a:xfrm>
            <a:off x="429425" y="1582050"/>
            <a:ext cx="4000200" cy="31935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lt1"/>
              </a:buClr>
              <a:buSzPts val="2800"/>
              <a:buFont typeface="Verdana"/>
              <a:buChar char="●"/>
            </a:pPr>
            <a:r>
              <a:rPr lang="en-GB"/>
              <a:t>Register </a:t>
            </a:r>
            <a:endParaRPr/>
          </a:p>
          <a:p>
            <a:pPr indent="-406400" lvl="0" marL="457200" rtl="0" algn="l">
              <a:spcBef>
                <a:spcPts val="0"/>
              </a:spcBef>
              <a:spcAft>
                <a:spcPts val="0"/>
              </a:spcAft>
              <a:buClr>
                <a:schemeClr val="lt1"/>
              </a:buClr>
              <a:buSzPts val="2800"/>
              <a:buFont typeface="Verdana"/>
              <a:buChar char="●"/>
            </a:pPr>
            <a:r>
              <a:rPr lang="en-GB"/>
              <a:t>Login</a:t>
            </a:r>
            <a:endParaRPr/>
          </a:p>
          <a:p>
            <a:pPr indent="-406400" lvl="0" marL="457200" rtl="0" algn="l">
              <a:spcBef>
                <a:spcPts val="0"/>
              </a:spcBef>
              <a:spcAft>
                <a:spcPts val="0"/>
              </a:spcAft>
              <a:buClr>
                <a:schemeClr val="lt1"/>
              </a:buClr>
              <a:buSzPts val="2800"/>
              <a:buFont typeface="Verdana"/>
              <a:buChar char="●"/>
            </a:pPr>
            <a:r>
              <a:rPr lang="en-GB"/>
              <a:t>Add or delete any student</a:t>
            </a:r>
            <a:endParaRPr/>
          </a:p>
          <a:p>
            <a:pPr indent="-406400" lvl="0" marL="457200" rtl="0" algn="l">
              <a:spcBef>
                <a:spcPts val="0"/>
              </a:spcBef>
              <a:spcAft>
                <a:spcPts val="0"/>
              </a:spcAft>
              <a:buClr>
                <a:schemeClr val="lt1"/>
              </a:buClr>
              <a:buSzPts val="2800"/>
              <a:buFont typeface="Verdana"/>
              <a:buChar char="●"/>
            </a:pPr>
            <a:r>
              <a:rPr lang="en-GB"/>
              <a:t>Change Quiz Questions</a:t>
            </a:r>
            <a:endParaRPr/>
          </a:p>
          <a:p>
            <a:pPr indent="-406400" lvl="0" marL="457200" rtl="0" algn="l">
              <a:spcBef>
                <a:spcPts val="0"/>
              </a:spcBef>
              <a:spcAft>
                <a:spcPts val="0"/>
              </a:spcAft>
              <a:buClr>
                <a:schemeClr val="lt1"/>
              </a:buClr>
              <a:buSzPts val="2800"/>
              <a:buFont typeface="Verdana"/>
              <a:buChar char="●"/>
            </a:pPr>
            <a:r>
              <a:rPr lang="en-GB"/>
              <a:t>Set Quiz size</a:t>
            </a:r>
            <a:endParaRPr/>
          </a:p>
        </p:txBody>
      </p:sp>
      <p:sp>
        <p:nvSpPr>
          <p:cNvPr id="172" name="Google Shape;172;p29"/>
          <p:cNvSpPr txBox="1"/>
          <p:nvPr>
            <p:ph idx="1" type="subTitle"/>
          </p:nvPr>
        </p:nvSpPr>
        <p:spPr>
          <a:xfrm>
            <a:off x="4527875" y="1582050"/>
            <a:ext cx="4000200" cy="31935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lt1"/>
              </a:buClr>
              <a:buSzPts val="2800"/>
              <a:buFont typeface="Verdana"/>
              <a:buChar char="●"/>
            </a:pPr>
            <a:r>
              <a:rPr lang="en-GB"/>
              <a:t>Watch any student’s Score Sheet</a:t>
            </a:r>
            <a:endParaRPr/>
          </a:p>
          <a:p>
            <a:pPr indent="-406400" lvl="0" marL="457200" rtl="0" algn="l">
              <a:spcBef>
                <a:spcPts val="0"/>
              </a:spcBef>
              <a:spcAft>
                <a:spcPts val="0"/>
              </a:spcAft>
              <a:buClr>
                <a:schemeClr val="lt1"/>
              </a:buClr>
              <a:buSzPts val="2800"/>
              <a:buFont typeface="Verdana"/>
              <a:buChar char="●"/>
            </a:pPr>
            <a:r>
              <a:rPr lang="en-GB"/>
              <a:t>Download Result</a:t>
            </a:r>
            <a:endParaRPr/>
          </a:p>
          <a:p>
            <a:pPr indent="-406400" lvl="0" marL="457200" rtl="0" algn="l">
              <a:spcBef>
                <a:spcPts val="0"/>
              </a:spcBef>
              <a:spcAft>
                <a:spcPts val="0"/>
              </a:spcAft>
              <a:buClr>
                <a:schemeClr val="lt1"/>
              </a:buClr>
              <a:buSzPts val="2800"/>
              <a:buFont typeface="Verdana"/>
              <a:buChar char="●"/>
            </a:pPr>
            <a:r>
              <a:rPr lang="en-GB"/>
              <a:t>Delete score of students</a:t>
            </a:r>
            <a:endParaRPr/>
          </a:p>
          <a:p>
            <a:pPr indent="-406400" lvl="0" marL="457200" rtl="0" algn="l">
              <a:spcBef>
                <a:spcPts val="0"/>
              </a:spcBef>
              <a:spcAft>
                <a:spcPts val="0"/>
              </a:spcAft>
              <a:buClr>
                <a:schemeClr val="lt1"/>
              </a:buClr>
              <a:buSzPts val="2800"/>
              <a:buFont typeface="Verdana"/>
              <a:buChar char="●"/>
            </a:pPr>
            <a:r>
              <a:rPr lang="en-GB"/>
              <a:t>Start or End Quiz</a:t>
            </a:r>
            <a:endParaRPr/>
          </a:p>
          <a:p>
            <a:pPr indent="-406400" lvl="0" marL="457200" rtl="0" algn="l">
              <a:spcBef>
                <a:spcPts val="0"/>
              </a:spcBef>
              <a:spcAft>
                <a:spcPts val="0"/>
              </a:spcAft>
              <a:buClr>
                <a:schemeClr val="lt1"/>
              </a:buClr>
              <a:buSzPts val="2800"/>
              <a:buFont typeface="Verdana"/>
              <a:buChar char="●"/>
            </a:pPr>
            <a:r>
              <a:rPr lang="en-GB"/>
              <a:t>Logout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Student</a:t>
            </a:r>
            <a:r>
              <a:rPr lang="en-GB"/>
              <a:t>’s Perspective</a:t>
            </a:r>
            <a:endParaRPr/>
          </a:p>
        </p:txBody>
      </p:sp>
      <p:sp>
        <p:nvSpPr>
          <p:cNvPr id="178" name="Google Shape;178;p30"/>
          <p:cNvSpPr txBox="1"/>
          <p:nvPr>
            <p:ph idx="1" type="subTitle"/>
          </p:nvPr>
        </p:nvSpPr>
        <p:spPr>
          <a:xfrm>
            <a:off x="466225" y="920925"/>
            <a:ext cx="40002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A Student Can</a:t>
            </a:r>
            <a:endParaRPr sz="2800"/>
          </a:p>
        </p:txBody>
      </p:sp>
      <p:sp>
        <p:nvSpPr>
          <p:cNvPr id="179" name="Google Shape;179;p30"/>
          <p:cNvSpPr txBox="1"/>
          <p:nvPr>
            <p:ph idx="1" type="subTitle"/>
          </p:nvPr>
        </p:nvSpPr>
        <p:spPr>
          <a:xfrm>
            <a:off x="429425" y="1582050"/>
            <a:ext cx="4000200" cy="31935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lt1"/>
              </a:buClr>
              <a:buSzPts val="2800"/>
              <a:buFont typeface="Verdana"/>
              <a:buChar char="●"/>
            </a:pPr>
            <a:r>
              <a:rPr lang="en-GB"/>
              <a:t>Join to Quiz</a:t>
            </a:r>
            <a:endParaRPr/>
          </a:p>
          <a:p>
            <a:pPr indent="-406400" lvl="0" marL="457200" rtl="0" algn="l">
              <a:spcBef>
                <a:spcPts val="0"/>
              </a:spcBef>
              <a:spcAft>
                <a:spcPts val="0"/>
              </a:spcAft>
              <a:buClr>
                <a:schemeClr val="lt1"/>
              </a:buClr>
              <a:buSzPts val="2800"/>
              <a:buFont typeface="Verdana"/>
              <a:buChar char="●"/>
            </a:pPr>
            <a:r>
              <a:rPr lang="en-GB"/>
              <a:t>Give Quiz</a:t>
            </a:r>
            <a:endParaRPr/>
          </a:p>
          <a:p>
            <a:pPr indent="-406400" lvl="0" marL="457200" rtl="0" algn="l">
              <a:spcBef>
                <a:spcPts val="0"/>
              </a:spcBef>
              <a:spcAft>
                <a:spcPts val="0"/>
              </a:spcAft>
              <a:buClr>
                <a:schemeClr val="lt1"/>
              </a:buClr>
              <a:buSzPts val="2800"/>
              <a:buFont typeface="Verdana"/>
              <a:buChar char="●"/>
            </a:pPr>
            <a:r>
              <a:rPr lang="en-GB"/>
              <a:t>Ignore any question </a:t>
            </a:r>
            <a:endParaRPr/>
          </a:p>
          <a:p>
            <a:pPr indent="-406400" lvl="0" marL="457200" rtl="0" algn="l">
              <a:spcBef>
                <a:spcPts val="0"/>
              </a:spcBef>
              <a:spcAft>
                <a:spcPts val="0"/>
              </a:spcAft>
              <a:buClr>
                <a:schemeClr val="lt1"/>
              </a:buClr>
              <a:buSzPts val="2800"/>
              <a:buFont typeface="Verdana"/>
              <a:buChar char="●"/>
            </a:pPr>
            <a:r>
              <a:rPr lang="en-GB"/>
              <a:t>Submit Quiz</a:t>
            </a:r>
            <a:endParaRPr/>
          </a:p>
          <a:p>
            <a:pPr indent="-406400" lvl="0" marL="457200" rtl="0" algn="l">
              <a:spcBef>
                <a:spcPts val="0"/>
              </a:spcBef>
              <a:spcAft>
                <a:spcPts val="0"/>
              </a:spcAft>
              <a:buClr>
                <a:schemeClr val="lt1"/>
              </a:buClr>
              <a:buSzPts val="2800"/>
              <a:buFont typeface="Verdana"/>
              <a:buChar char="●"/>
            </a:pPr>
            <a:r>
              <a:rPr lang="en-GB"/>
              <a:t>See it’s Score Sheet anytime after submitting the Quiz</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Presentation</a:t>
            </a:r>
            <a:endParaRPr sz="9600"/>
          </a:p>
        </p:txBody>
      </p:sp>
      <p:sp>
        <p:nvSpPr>
          <p:cNvPr id="185" name="Google Shape;185;p31"/>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Let’s begin our </a:t>
            </a:r>
            <a:r>
              <a:rPr b="1" lang="en-GB"/>
              <a:t>Socrative</a:t>
            </a:r>
            <a:r>
              <a:rPr lang="en-GB"/>
              <a:t> Clone!</a:t>
            </a:r>
            <a:endParaRPr>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600"/>
                                        <p:tgtEl>
                                          <p:spTgt spid="1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600"/>
                                        <p:tgtEl>
                                          <p:spTgt spid="1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OverView</a:t>
            </a:r>
            <a:endParaRPr sz="9600"/>
          </a:p>
        </p:txBody>
      </p:sp>
      <p:sp>
        <p:nvSpPr>
          <p:cNvPr id="61" name="Google Shape;61;p14"/>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solidFill>
                  <a:srgbClr val="F3F3F3"/>
                </a:solidFill>
                <a:latin typeface="Verdana"/>
                <a:ea typeface="Verdana"/>
                <a:cs typeface="Verdana"/>
                <a:sym typeface="Verdana"/>
              </a:rPr>
              <a:t>Let’s find out from where we </a:t>
            </a:r>
            <a:endParaRPr sz="1950">
              <a:solidFill>
                <a:srgbClr val="F3F3F3"/>
              </a:solidFill>
              <a:latin typeface="Verdana"/>
              <a:ea typeface="Verdana"/>
              <a:cs typeface="Verdana"/>
              <a:sym typeface="Verdana"/>
            </a:endParaRPr>
          </a:p>
          <a:p>
            <a:pPr indent="0" lvl="0" marL="0" rtl="0" algn="l">
              <a:spcBef>
                <a:spcPts val="0"/>
              </a:spcBef>
              <a:spcAft>
                <a:spcPts val="0"/>
              </a:spcAft>
              <a:buNone/>
            </a:pPr>
            <a:r>
              <a:rPr lang="en-GB" sz="1950">
                <a:solidFill>
                  <a:srgbClr val="F3F3F3"/>
                </a:solidFill>
                <a:latin typeface="Verdana"/>
                <a:ea typeface="Verdana"/>
                <a:cs typeface="Verdana"/>
                <a:sym typeface="Verdana"/>
              </a:rPr>
              <a:t>have Started!</a:t>
            </a:r>
            <a:endParaRPr sz="1950">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600"/>
                                        <p:tgtEl>
                                          <p:spTgt spid="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6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ctrTitle"/>
          </p:nvPr>
        </p:nvSpPr>
        <p:spPr>
          <a:xfrm>
            <a:off x="2814300" y="52600"/>
            <a:ext cx="3515400" cy="58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1) L</a:t>
            </a:r>
            <a:r>
              <a:rPr lang="en-GB" sz="3100"/>
              <a:t>oading Screen</a:t>
            </a:r>
            <a:endParaRPr sz="3100"/>
          </a:p>
        </p:txBody>
      </p:sp>
      <p:sp>
        <p:nvSpPr>
          <p:cNvPr id="191" name="Google Shape;191;p32"/>
          <p:cNvSpPr txBox="1"/>
          <p:nvPr>
            <p:ph idx="1" type="subTitle"/>
          </p:nvPr>
        </p:nvSpPr>
        <p:spPr>
          <a:xfrm>
            <a:off x="334800" y="1418775"/>
            <a:ext cx="3432600" cy="26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GB"/>
              <a:t>First, the project is showing you the loading screen,</a:t>
            </a:r>
            <a:endParaRPr/>
          </a:p>
          <a:p>
            <a:pPr indent="0" lvl="0" marL="0" rtl="0" algn="l">
              <a:spcBef>
                <a:spcPts val="0"/>
              </a:spcBef>
              <a:spcAft>
                <a:spcPts val="0"/>
              </a:spcAft>
              <a:buClr>
                <a:schemeClr val="dk1"/>
              </a:buClr>
              <a:buSzPts val="935"/>
              <a:buFont typeface="Arial"/>
              <a:buNone/>
            </a:pPr>
            <a:r>
              <a:rPr lang="en-GB"/>
              <a:t>after the loading will be 100% completed then it will di-visible and it will show you the next slide.</a:t>
            </a:r>
            <a:endParaRPr/>
          </a:p>
        </p:txBody>
      </p:sp>
      <p:pic>
        <p:nvPicPr>
          <p:cNvPr id="192" name="Google Shape;192;p32"/>
          <p:cNvPicPr preferRelativeResize="0"/>
          <p:nvPr/>
        </p:nvPicPr>
        <p:blipFill>
          <a:blip r:embed="rId3">
            <a:alphaModFix/>
          </a:blip>
          <a:stretch>
            <a:fillRect/>
          </a:stretch>
        </p:blipFill>
        <p:spPr>
          <a:xfrm>
            <a:off x="4161550" y="1507075"/>
            <a:ext cx="4609849" cy="298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ctrTitle"/>
          </p:nvPr>
        </p:nvSpPr>
        <p:spPr>
          <a:xfrm>
            <a:off x="2915425" y="99575"/>
            <a:ext cx="3795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5483"/>
              <a:buFont typeface="Arial"/>
              <a:buNone/>
            </a:pPr>
            <a:r>
              <a:rPr lang="en-GB" sz="3100"/>
              <a:t>2</a:t>
            </a:r>
            <a:r>
              <a:rPr lang="en-GB" sz="3100"/>
              <a:t>) Home Screen</a:t>
            </a:r>
            <a:endParaRPr sz="3100"/>
          </a:p>
          <a:p>
            <a:pPr indent="0" lvl="0" marL="0" rtl="0" algn="ctr">
              <a:spcBef>
                <a:spcPts val="0"/>
              </a:spcBef>
              <a:spcAft>
                <a:spcPts val="0"/>
              </a:spcAft>
              <a:buNone/>
            </a:pPr>
            <a:r>
              <a:t/>
            </a:r>
            <a:endParaRPr sz="2000"/>
          </a:p>
        </p:txBody>
      </p:sp>
      <p:sp>
        <p:nvSpPr>
          <p:cNvPr id="198" name="Google Shape;198;p33"/>
          <p:cNvSpPr txBox="1"/>
          <p:nvPr>
            <p:ph idx="1" type="subTitle"/>
          </p:nvPr>
        </p:nvSpPr>
        <p:spPr>
          <a:xfrm>
            <a:off x="4027600" y="1583175"/>
            <a:ext cx="4628100" cy="27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9" name="Google Shape;199;p33"/>
          <p:cNvPicPr preferRelativeResize="0"/>
          <p:nvPr/>
        </p:nvPicPr>
        <p:blipFill>
          <a:blip r:embed="rId3">
            <a:alphaModFix/>
          </a:blip>
          <a:stretch>
            <a:fillRect/>
          </a:stretch>
        </p:blipFill>
        <p:spPr>
          <a:xfrm>
            <a:off x="4072825" y="1429500"/>
            <a:ext cx="4704901" cy="3021150"/>
          </a:xfrm>
          <a:prstGeom prst="rect">
            <a:avLst/>
          </a:prstGeom>
          <a:noFill/>
          <a:ln>
            <a:noFill/>
          </a:ln>
        </p:spPr>
      </p:pic>
      <p:sp>
        <p:nvSpPr>
          <p:cNvPr id="200" name="Google Shape;200;p33"/>
          <p:cNvSpPr txBox="1"/>
          <p:nvPr/>
        </p:nvSpPr>
        <p:spPr>
          <a:xfrm>
            <a:off x="620675" y="1220025"/>
            <a:ext cx="29241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35"/>
              <a:buFont typeface="Arial"/>
              <a:buNone/>
            </a:pPr>
            <a:r>
              <a:rPr lang="en-GB" sz="2350">
                <a:solidFill>
                  <a:srgbClr val="F3F3F3"/>
                </a:solidFill>
                <a:latin typeface="Verdana"/>
                <a:ea typeface="Verdana"/>
                <a:cs typeface="Verdana"/>
                <a:sym typeface="Verdana"/>
              </a:rPr>
              <a:t>After the loading screen this screen will show, two buttons are design on this screen to show you the details of the student and teacher.</a:t>
            </a:r>
            <a:endParaRPr sz="23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Presentation</a:t>
            </a:r>
            <a:endParaRPr sz="9600"/>
          </a:p>
        </p:txBody>
      </p:sp>
      <p:sp>
        <p:nvSpPr>
          <p:cNvPr id="206" name="Google Shape;206;p34"/>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Teacher’s Prespective</a:t>
            </a:r>
            <a:endParaRPr>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600"/>
                                        <p:tgtEl>
                                          <p:spTgt spid="2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600"/>
                                        <p:tgtEl>
                                          <p:spTgt spid="2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ctrTitle"/>
          </p:nvPr>
        </p:nvSpPr>
        <p:spPr>
          <a:xfrm rot="-733">
            <a:off x="2662225" y="84601"/>
            <a:ext cx="4219200" cy="122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t>3</a:t>
            </a:r>
            <a:r>
              <a:rPr lang="en-GB" sz="2800"/>
              <a:t>) Teacher’s login</a:t>
            </a:r>
            <a:endParaRPr sz="2800"/>
          </a:p>
          <a:p>
            <a:pPr indent="0" lvl="0" marL="0" rtl="0" algn="ctr">
              <a:spcBef>
                <a:spcPts val="0"/>
              </a:spcBef>
              <a:spcAft>
                <a:spcPts val="0"/>
              </a:spcAft>
              <a:buClr>
                <a:schemeClr val="dk1"/>
              </a:buClr>
              <a:buSzPts val="1100"/>
              <a:buFont typeface="Arial"/>
              <a:buNone/>
            </a:pPr>
            <a:r>
              <a:t/>
            </a:r>
            <a:endParaRPr sz="1700"/>
          </a:p>
          <a:p>
            <a:pPr indent="0" lvl="0" marL="0" rtl="0" algn="ctr">
              <a:spcBef>
                <a:spcPts val="0"/>
              </a:spcBef>
              <a:spcAft>
                <a:spcPts val="0"/>
              </a:spcAft>
              <a:buNone/>
            </a:pPr>
            <a:r>
              <a:t/>
            </a:r>
            <a:endParaRPr sz="2700"/>
          </a:p>
        </p:txBody>
      </p:sp>
      <p:pic>
        <p:nvPicPr>
          <p:cNvPr id="212" name="Google Shape;212;p35"/>
          <p:cNvPicPr preferRelativeResize="0"/>
          <p:nvPr/>
        </p:nvPicPr>
        <p:blipFill>
          <a:blip r:embed="rId3">
            <a:alphaModFix/>
          </a:blip>
          <a:stretch>
            <a:fillRect/>
          </a:stretch>
        </p:blipFill>
        <p:spPr>
          <a:xfrm>
            <a:off x="3985525" y="1257100"/>
            <a:ext cx="4743800" cy="3260700"/>
          </a:xfrm>
          <a:prstGeom prst="rect">
            <a:avLst/>
          </a:prstGeom>
          <a:noFill/>
          <a:ln>
            <a:noFill/>
          </a:ln>
        </p:spPr>
      </p:pic>
      <p:sp>
        <p:nvSpPr>
          <p:cNvPr id="213" name="Google Shape;213;p35"/>
          <p:cNvSpPr txBox="1"/>
          <p:nvPr/>
        </p:nvSpPr>
        <p:spPr>
          <a:xfrm>
            <a:off x="569175" y="1348300"/>
            <a:ext cx="30879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If you click on the teacher's button then this screen will show, and ask the email and password of the teacher for the login.</a:t>
            </a:r>
            <a:endParaRPr sz="23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ctrTitle"/>
          </p:nvPr>
        </p:nvSpPr>
        <p:spPr>
          <a:xfrm rot="-748">
            <a:off x="2607600" y="63559"/>
            <a:ext cx="4135200" cy="122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t>4</a:t>
            </a:r>
            <a:r>
              <a:rPr lang="en-GB" sz="2800"/>
              <a:t>) Teacher’s register</a:t>
            </a:r>
            <a:endParaRPr sz="2800"/>
          </a:p>
          <a:p>
            <a:pPr indent="0" lvl="0" marL="0" rtl="0" algn="ctr">
              <a:spcBef>
                <a:spcPts val="0"/>
              </a:spcBef>
              <a:spcAft>
                <a:spcPts val="0"/>
              </a:spcAft>
              <a:buClr>
                <a:schemeClr val="dk1"/>
              </a:buClr>
              <a:buSzPts val="1100"/>
              <a:buFont typeface="Arial"/>
              <a:buNone/>
            </a:pPr>
            <a:r>
              <a:t/>
            </a:r>
            <a:endParaRPr sz="1700"/>
          </a:p>
          <a:p>
            <a:pPr indent="0" lvl="0" marL="0" rtl="0" algn="ctr">
              <a:spcBef>
                <a:spcPts val="0"/>
              </a:spcBef>
              <a:spcAft>
                <a:spcPts val="0"/>
              </a:spcAft>
              <a:buNone/>
            </a:pPr>
            <a:r>
              <a:t/>
            </a:r>
            <a:endParaRPr sz="2700"/>
          </a:p>
        </p:txBody>
      </p:sp>
      <p:sp>
        <p:nvSpPr>
          <p:cNvPr id="219" name="Google Shape;219;p36"/>
          <p:cNvSpPr txBox="1"/>
          <p:nvPr/>
        </p:nvSpPr>
        <p:spPr>
          <a:xfrm>
            <a:off x="423950" y="1293400"/>
            <a:ext cx="27348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Before login, first you need to register yourself and fill out all the information in the registration form.</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p:txBody>
      </p:sp>
      <p:pic>
        <p:nvPicPr>
          <p:cNvPr id="220" name="Google Shape;220;p36"/>
          <p:cNvPicPr preferRelativeResize="0"/>
          <p:nvPr/>
        </p:nvPicPr>
        <p:blipFill>
          <a:blip r:embed="rId3">
            <a:alphaModFix/>
          </a:blip>
          <a:stretch>
            <a:fillRect/>
          </a:stretch>
        </p:blipFill>
        <p:spPr>
          <a:xfrm>
            <a:off x="3585825" y="1209951"/>
            <a:ext cx="5217124" cy="332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ctrTitle"/>
          </p:nvPr>
        </p:nvSpPr>
        <p:spPr>
          <a:xfrm>
            <a:off x="293575" y="6970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5483"/>
              <a:buFont typeface="Arial"/>
              <a:buNone/>
            </a:pPr>
            <a:r>
              <a:rPr lang="en-GB" sz="3100"/>
              <a:t>                  5</a:t>
            </a:r>
            <a:r>
              <a:rPr lang="en-GB" sz="3100"/>
              <a:t>) Teacher’s home page</a:t>
            </a:r>
            <a:endParaRPr sz="3100"/>
          </a:p>
          <a:p>
            <a:pPr indent="0" lvl="0" marL="0" rtl="0" algn="just">
              <a:spcBef>
                <a:spcPts val="0"/>
              </a:spcBef>
              <a:spcAft>
                <a:spcPts val="0"/>
              </a:spcAft>
              <a:buClr>
                <a:schemeClr val="dk1"/>
              </a:buClr>
              <a:buSzPct val="55000"/>
              <a:buFont typeface="Arial"/>
              <a:buNone/>
            </a:pPr>
            <a:r>
              <a:t/>
            </a:r>
            <a:endParaRPr sz="2000"/>
          </a:p>
          <a:p>
            <a:pPr indent="0" lvl="0" marL="0" rtl="0" algn="just">
              <a:spcBef>
                <a:spcPts val="0"/>
              </a:spcBef>
              <a:spcAft>
                <a:spcPts val="0"/>
              </a:spcAft>
              <a:buNone/>
            </a:pPr>
            <a:r>
              <a:t/>
            </a:r>
            <a:endParaRPr/>
          </a:p>
        </p:txBody>
      </p:sp>
      <p:sp>
        <p:nvSpPr>
          <p:cNvPr id="226" name="Google Shape;226;p37"/>
          <p:cNvSpPr txBox="1"/>
          <p:nvPr/>
        </p:nvSpPr>
        <p:spPr>
          <a:xfrm>
            <a:off x="293575" y="979800"/>
            <a:ext cx="29088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after login this screen will open,</a:t>
            </a:r>
            <a:endParaRPr sz="2350">
              <a:solidFill>
                <a:srgbClr val="F3F3F3"/>
              </a:solidFill>
              <a:latin typeface="Verdana"/>
              <a:ea typeface="Verdana"/>
              <a:cs typeface="Verdana"/>
              <a:sym typeface="Verdana"/>
            </a:endParaRPr>
          </a:p>
          <a:p>
            <a:pPr indent="0" lvl="0" marL="0" rtl="0" algn="l">
              <a:spcBef>
                <a:spcPts val="0"/>
              </a:spcBef>
              <a:spcAft>
                <a:spcPts val="0"/>
              </a:spcAft>
              <a:buNone/>
            </a:pPr>
            <a:r>
              <a:rPr lang="en-GB" sz="2350">
                <a:solidFill>
                  <a:srgbClr val="F3F3F3"/>
                </a:solidFill>
                <a:latin typeface="Verdana"/>
                <a:ea typeface="Verdana"/>
                <a:cs typeface="Verdana"/>
                <a:sym typeface="Verdana"/>
              </a:rPr>
              <a:t>at right of this screen there are seven buttons for the teacher to modify and check the details of a quiz and the students.</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p:txBody>
      </p:sp>
      <p:pic>
        <p:nvPicPr>
          <p:cNvPr id="227" name="Google Shape;227;p37"/>
          <p:cNvPicPr preferRelativeResize="0"/>
          <p:nvPr/>
        </p:nvPicPr>
        <p:blipFill rotWithShape="1">
          <a:blip r:embed="rId3">
            <a:alphaModFix/>
          </a:blip>
          <a:srcRect b="219" l="0" r="0" t="228"/>
          <a:stretch/>
        </p:blipFill>
        <p:spPr>
          <a:xfrm>
            <a:off x="3317975" y="1085675"/>
            <a:ext cx="5636825" cy="34796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ctrTitle"/>
          </p:nvPr>
        </p:nvSpPr>
        <p:spPr>
          <a:xfrm>
            <a:off x="293575" y="5920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6) </a:t>
            </a:r>
            <a:r>
              <a:rPr lang="en-GB" sz="3100"/>
              <a:t>Modify Student</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33" name="Google Shape;233;p38"/>
          <p:cNvSpPr txBox="1"/>
          <p:nvPr/>
        </p:nvSpPr>
        <p:spPr>
          <a:xfrm>
            <a:off x="448175" y="1162425"/>
            <a:ext cx="27033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If you click on the modify student,</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this screen will open to add or delete student by providing the name and seat number.</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a:p>
            <a:pPr indent="0" lvl="0" marL="0" rtl="0" algn="l">
              <a:spcBef>
                <a:spcPts val="0"/>
              </a:spcBef>
              <a:spcAft>
                <a:spcPts val="0"/>
              </a:spcAft>
              <a:buNone/>
            </a:pPr>
            <a:r>
              <a:t/>
            </a:r>
            <a:endParaRPr sz="2350">
              <a:solidFill>
                <a:srgbClr val="F3F3F3"/>
              </a:solidFill>
              <a:latin typeface="Verdana"/>
              <a:ea typeface="Verdana"/>
              <a:cs typeface="Verdana"/>
              <a:sym typeface="Verdana"/>
            </a:endParaRPr>
          </a:p>
        </p:txBody>
      </p:sp>
      <p:pic>
        <p:nvPicPr>
          <p:cNvPr id="234" name="Google Shape;234;p38"/>
          <p:cNvPicPr preferRelativeResize="0"/>
          <p:nvPr/>
        </p:nvPicPr>
        <p:blipFill rotWithShape="1">
          <a:blip r:embed="rId3">
            <a:alphaModFix/>
          </a:blip>
          <a:srcRect b="0" l="606" r="0" t="0"/>
          <a:stretch/>
        </p:blipFill>
        <p:spPr>
          <a:xfrm>
            <a:off x="3760125" y="1008050"/>
            <a:ext cx="4805025" cy="3849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ctrTitle"/>
          </p:nvPr>
        </p:nvSpPr>
        <p:spPr>
          <a:xfrm>
            <a:off x="777400" y="69725"/>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7) Edit Quiz</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40" name="Google Shape;240;p39"/>
          <p:cNvSpPr txBox="1"/>
          <p:nvPr/>
        </p:nvSpPr>
        <p:spPr>
          <a:xfrm>
            <a:off x="272650" y="1218100"/>
            <a:ext cx="27033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If you click on the Edit Quiz,</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this screen will open to add or delete question by providing the detail of the question.</a:t>
            </a:r>
            <a:endParaRPr sz="2350">
              <a:solidFill>
                <a:srgbClr val="F3F3F3"/>
              </a:solidFill>
              <a:latin typeface="Verdana"/>
              <a:ea typeface="Verdana"/>
              <a:cs typeface="Verdana"/>
              <a:sym typeface="Verdana"/>
            </a:endParaRPr>
          </a:p>
          <a:p>
            <a:pPr indent="0" lvl="0" marL="0" rtl="0" algn="l">
              <a:spcBef>
                <a:spcPts val="0"/>
              </a:spcBef>
              <a:spcAft>
                <a:spcPts val="0"/>
              </a:spcAft>
              <a:buNone/>
            </a:pPr>
            <a:r>
              <a:t/>
            </a:r>
            <a:endParaRPr sz="2350">
              <a:solidFill>
                <a:srgbClr val="F3F3F3"/>
              </a:solidFill>
              <a:latin typeface="Verdana"/>
              <a:ea typeface="Verdana"/>
              <a:cs typeface="Verdana"/>
              <a:sym typeface="Verdana"/>
            </a:endParaRPr>
          </a:p>
        </p:txBody>
      </p:sp>
      <p:pic>
        <p:nvPicPr>
          <p:cNvPr id="241" name="Google Shape;241;p39"/>
          <p:cNvPicPr preferRelativeResize="0"/>
          <p:nvPr/>
        </p:nvPicPr>
        <p:blipFill>
          <a:blip r:embed="rId3">
            <a:alphaModFix/>
          </a:blip>
          <a:stretch>
            <a:fillRect/>
          </a:stretch>
        </p:blipFill>
        <p:spPr>
          <a:xfrm>
            <a:off x="2924450" y="1218100"/>
            <a:ext cx="6098473" cy="32434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ctrTitle"/>
          </p:nvPr>
        </p:nvSpPr>
        <p:spPr>
          <a:xfrm>
            <a:off x="863850" y="9075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8) Set Size</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47" name="Google Shape;247;p40"/>
          <p:cNvSpPr txBox="1"/>
          <p:nvPr/>
        </p:nvSpPr>
        <p:spPr>
          <a:xfrm>
            <a:off x="250200" y="949225"/>
            <a:ext cx="32745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If you click on the set size,</a:t>
            </a:r>
            <a:endParaRPr sz="2350">
              <a:solidFill>
                <a:srgbClr val="F3F3F3"/>
              </a:solidFill>
              <a:latin typeface="Verdana"/>
              <a:ea typeface="Verdana"/>
              <a:cs typeface="Verdana"/>
              <a:sym typeface="Verdana"/>
            </a:endParaRPr>
          </a:p>
          <a:p>
            <a:pPr indent="0" lvl="0" marL="0" rtl="0" algn="l">
              <a:spcBef>
                <a:spcPts val="0"/>
              </a:spcBef>
              <a:spcAft>
                <a:spcPts val="0"/>
              </a:spcAft>
              <a:buNone/>
            </a:pPr>
            <a:r>
              <a:rPr lang="en-GB" sz="2350">
                <a:solidFill>
                  <a:srgbClr val="F3F3F3"/>
                </a:solidFill>
                <a:latin typeface="Verdana"/>
                <a:ea typeface="Verdana"/>
                <a:cs typeface="Verdana"/>
                <a:sym typeface="Verdana"/>
              </a:rPr>
              <a:t>this screen will open to set the number of questions</a:t>
            </a:r>
            <a:r>
              <a:rPr lang="en-GB" sz="2350">
                <a:solidFill>
                  <a:srgbClr val="F3F3F3"/>
                </a:solidFill>
                <a:latin typeface="Verdana"/>
                <a:ea typeface="Verdana"/>
                <a:cs typeface="Verdana"/>
                <a:sym typeface="Verdana"/>
              </a:rPr>
              <a:t> that will randomly selected from the Question’s file when the student will join the Quiz.</a:t>
            </a:r>
            <a:endParaRPr sz="2350">
              <a:solidFill>
                <a:srgbClr val="F3F3F3"/>
              </a:solidFill>
              <a:latin typeface="Verdana"/>
              <a:ea typeface="Verdana"/>
              <a:cs typeface="Verdana"/>
              <a:sym typeface="Verdana"/>
            </a:endParaRPr>
          </a:p>
        </p:txBody>
      </p:sp>
      <p:pic>
        <p:nvPicPr>
          <p:cNvPr id="248" name="Google Shape;248;p40"/>
          <p:cNvPicPr preferRelativeResize="0"/>
          <p:nvPr/>
        </p:nvPicPr>
        <p:blipFill>
          <a:blip r:embed="rId3">
            <a:alphaModFix/>
          </a:blip>
          <a:stretch>
            <a:fillRect/>
          </a:stretch>
        </p:blipFill>
        <p:spPr>
          <a:xfrm>
            <a:off x="3929350" y="1147575"/>
            <a:ext cx="4979400" cy="3531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ctrTitle"/>
          </p:nvPr>
        </p:nvSpPr>
        <p:spPr>
          <a:xfrm>
            <a:off x="863850" y="9075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9) Reset score</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54" name="Google Shape;254;p41"/>
          <p:cNvSpPr txBox="1"/>
          <p:nvPr/>
        </p:nvSpPr>
        <p:spPr>
          <a:xfrm>
            <a:off x="411375" y="1596575"/>
            <a:ext cx="2703300" cy="23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If you click on the reset score,</a:t>
            </a:r>
            <a:endParaRPr sz="2350">
              <a:solidFill>
                <a:srgbClr val="F3F3F3"/>
              </a:solidFill>
              <a:latin typeface="Verdana"/>
              <a:ea typeface="Verdana"/>
              <a:cs typeface="Verdana"/>
              <a:sym typeface="Verdana"/>
            </a:endParaRPr>
          </a:p>
          <a:p>
            <a:pPr indent="0" lvl="0" marL="0" rtl="0" algn="l">
              <a:spcBef>
                <a:spcPts val="0"/>
              </a:spcBef>
              <a:spcAft>
                <a:spcPts val="0"/>
              </a:spcAft>
              <a:buNone/>
            </a:pPr>
            <a:r>
              <a:rPr lang="en-GB" sz="2350">
                <a:solidFill>
                  <a:srgbClr val="F3F3F3"/>
                </a:solidFill>
                <a:latin typeface="Verdana"/>
                <a:ea typeface="Verdana"/>
                <a:cs typeface="Verdana"/>
                <a:sym typeface="Verdana"/>
              </a:rPr>
              <a:t>this screen will open to delete the score of all student.</a:t>
            </a:r>
            <a:endParaRPr sz="2350">
              <a:solidFill>
                <a:srgbClr val="F3F3F3"/>
              </a:solidFill>
              <a:latin typeface="Verdana"/>
              <a:ea typeface="Verdana"/>
              <a:cs typeface="Verdana"/>
              <a:sym typeface="Verdana"/>
            </a:endParaRPr>
          </a:p>
        </p:txBody>
      </p:sp>
      <p:pic>
        <p:nvPicPr>
          <p:cNvPr id="255" name="Google Shape;255;p41"/>
          <p:cNvPicPr preferRelativeResize="0"/>
          <p:nvPr/>
        </p:nvPicPr>
        <p:blipFill>
          <a:blip r:embed="rId3">
            <a:alphaModFix/>
          </a:blip>
          <a:stretch>
            <a:fillRect/>
          </a:stretch>
        </p:blipFill>
        <p:spPr>
          <a:xfrm>
            <a:off x="3838275" y="1151900"/>
            <a:ext cx="4987400" cy="353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02300" y="290725"/>
            <a:ext cx="24867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Idea </a:t>
            </a:r>
            <a:endParaRPr sz="3600"/>
          </a:p>
        </p:txBody>
      </p:sp>
      <p:sp>
        <p:nvSpPr>
          <p:cNvPr id="67" name="Google Shape;67;p15"/>
          <p:cNvSpPr txBox="1"/>
          <p:nvPr>
            <p:ph idx="1" type="subTitle"/>
          </p:nvPr>
        </p:nvSpPr>
        <p:spPr>
          <a:xfrm>
            <a:off x="335200" y="1109700"/>
            <a:ext cx="4541100" cy="359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950"/>
              <a:t>So, In our bachelor’s in Computer Science we were </a:t>
            </a:r>
            <a:r>
              <a:rPr lang="en-GB" sz="1950"/>
              <a:t>studying</a:t>
            </a:r>
            <a:r>
              <a:rPr lang="en-GB" sz="1950"/>
              <a:t> OOP in Java Programming.</a:t>
            </a:r>
            <a:endParaRPr sz="1950"/>
          </a:p>
          <a:p>
            <a:pPr indent="0" lvl="0" marL="0" rtl="0" algn="l">
              <a:spcBef>
                <a:spcPts val="0"/>
              </a:spcBef>
              <a:spcAft>
                <a:spcPts val="0"/>
              </a:spcAft>
              <a:buNone/>
            </a:pPr>
            <a:r>
              <a:rPr lang="en-GB" sz="1950"/>
              <a:t>We got our task as a Semester Project to be done in a month and also select a system by our self. </a:t>
            </a:r>
            <a:endParaRPr sz="1950"/>
          </a:p>
          <a:p>
            <a:pPr indent="0" lvl="0" marL="0" rtl="0" algn="l">
              <a:spcBef>
                <a:spcPts val="0"/>
              </a:spcBef>
              <a:spcAft>
                <a:spcPts val="0"/>
              </a:spcAft>
              <a:buNone/>
            </a:pPr>
            <a:r>
              <a:t/>
            </a:r>
            <a:endParaRPr sz="1950"/>
          </a:p>
          <a:p>
            <a:pPr indent="0" lvl="0" marL="0" rtl="0" algn="l">
              <a:spcBef>
                <a:spcPts val="0"/>
              </a:spcBef>
              <a:spcAft>
                <a:spcPts val="0"/>
              </a:spcAft>
              <a:buNone/>
            </a:pPr>
            <a:r>
              <a:rPr lang="en-GB" sz="1950"/>
              <a:t>Afte</a:t>
            </a:r>
            <a:r>
              <a:rPr lang="en-GB" sz="1950"/>
              <a:t>r</a:t>
            </a:r>
            <a:r>
              <a:rPr lang="en-GB" sz="1950"/>
              <a:t> researching some contents we decided to make a </a:t>
            </a:r>
            <a:r>
              <a:rPr b="1" lang="en-GB" sz="1950"/>
              <a:t>“Quiz Management System” </a:t>
            </a:r>
            <a:r>
              <a:rPr lang="en-GB" sz="1950"/>
              <a:t>as a clone of ‘</a:t>
            </a:r>
            <a:r>
              <a:rPr lang="en-GB" sz="1950" u="sng">
                <a:solidFill>
                  <a:srgbClr val="F3F3F3"/>
                </a:solidFill>
                <a:hlinkClick r:id="rId3">
                  <a:extLst>
                    <a:ext uri="{A12FA001-AC4F-418D-AE19-62706E023703}">
                      <ahyp:hlinkClr val="tx"/>
                    </a:ext>
                  </a:extLst>
                </a:hlinkClick>
              </a:rPr>
              <a:t>Socrative Web Application</a:t>
            </a:r>
            <a:r>
              <a:rPr lang="en-GB" sz="1950"/>
              <a:t>’.</a:t>
            </a:r>
            <a:endParaRPr sz="1950"/>
          </a:p>
        </p:txBody>
      </p:sp>
      <p:pic>
        <p:nvPicPr>
          <p:cNvPr id="68" name="Google Shape;68;p15"/>
          <p:cNvPicPr preferRelativeResize="0"/>
          <p:nvPr/>
        </p:nvPicPr>
        <p:blipFill>
          <a:blip r:embed="rId4">
            <a:alphaModFix/>
          </a:blip>
          <a:stretch>
            <a:fillRect/>
          </a:stretch>
        </p:blipFill>
        <p:spPr>
          <a:xfrm>
            <a:off x="4943775" y="1555200"/>
            <a:ext cx="4006800" cy="2243700"/>
          </a:xfrm>
          <a:prstGeom prst="flowChartAlternateProcess">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ctrTitle"/>
          </p:nvPr>
        </p:nvSpPr>
        <p:spPr>
          <a:xfrm>
            <a:off x="863850" y="9075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10) Start Quiz</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61" name="Google Shape;261;p42"/>
          <p:cNvSpPr txBox="1"/>
          <p:nvPr/>
        </p:nvSpPr>
        <p:spPr>
          <a:xfrm>
            <a:off x="287325" y="1072050"/>
            <a:ext cx="28548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by clicking on the start quiz button, this message will show and now the student is able to give the quiz by providing the correct seat number.</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a:p>
            <a:pPr indent="0" lvl="0" marL="0" rtl="0" algn="l">
              <a:spcBef>
                <a:spcPts val="0"/>
              </a:spcBef>
              <a:spcAft>
                <a:spcPts val="0"/>
              </a:spcAft>
              <a:buNone/>
            </a:pPr>
            <a:r>
              <a:t/>
            </a:r>
            <a:endParaRPr sz="2350">
              <a:solidFill>
                <a:srgbClr val="F3F3F3"/>
              </a:solidFill>
              <a:latin typeface="Verdana"/>
              <a:ea typeface="Verdana"/>
              <a:cs typeface="Verdana"/>
              <a:sym typeface="Verdana"/>
            </a:endParaRPr>
          </a:p>
        </p:txBody>
      </p:sp>
      <p:pic>
        <p:nvPicPr>
          <p:cNvPr id="262" name="Google Shape;262;p42"/>
          <p:cNvPicPr preferRelativeResize="0"/>
          <p:nvPr/>
        </p:nvPicPr>
        <p:blipFill>
          <a:blip r:embed="rId3">
            <a:alphaModFix/>
          </a:blip>
          <a:stretch>
            <a:fillRect/>
          </a:stretch>
        </p:blipFill>
        <p:spPr>
          <a:xfrm>
            <a:off x="3364950" y="1025675"/>
            <a:ext cx="5533251" cy="3802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idx="1" type="subTitle"/>
          </p:nvPr>
        </p:nvSpPr>
        <p:spPr>
          <a:xfrm>
            <a:off x="351750" y="1294000"/>
            <a:ext cx="2878500" cy="3405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GB"/>
              <a:t>by clicking on the End quiz button this message will show, and now the student is not able to give the quiz until the teacher will starting the quiz again.</a:t>
            </a:r>
            <a:endParaRPr/>
          </a:p>
          <a:p>
            <a:pPr indent="0" lvl="0" marL="0" rtl="0" algn="l">
              <a:lnSpc>
                <a:spcPct val="80000"/>
              </a:lnSpc>
              <a:spcBef>
                <a:spcPts val="0"/>
              </a:spcBef>
              <a:spcAft>
                <a:spcPts val="0"/>
              </a:spcAft>
              <a:buClr>
                <a:schemeClr val="dk1"/>
              </a:buClr>
              <a:buSzPts val="1100"/>
              <a:buFont typeface="Arial"/>
              <a:buNone/>
            </a:pPr>
            <a:r>
              <a:t/>
            </a:r>
            <a:endParaRPr/>
          </a:p>
          <a:p>
            <a:pPr indent="0" lvl="0" marL="0" rtl="0" algn="l">
              <a:lnSpc>
                <a:spcPct val="80000"/>
              </a:lnSpc>
              <a:spcBef>
                <a:spcPts val="0"/>
              </a:spcBef>
              <a:spcAft>
                <a:spcPts val="0"/>
              </a:spcAft>
              <a:buNone/>
            </a:pPr>
            <a:r>
              <a:t/>
            </a:r>
            <a:endParaRPr/>
          </a:p>
        </p:txBody>
      </p:sp>
      <p:sp>
        <p:nvSpPr>
          <p:cNvPr id="268" name="Google Shape;268;p43"/>
          <p:cNvSpPr txBox="1"/>
          <p:nvPr/>
        </p:nvSpPr>
        <p:spPr>
          <a:xfrm>
            <a:off x="1576800" y="58025"/>
            <a:ext cx="58272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900">
                <a:solidFill>
                  <a:schemeClr val="lt1"/>
                </a:solidFill>
                <a:latin typeface="Verdana"/>
                <a:ea typeface="Verdana"/>
                <a:cs typeface="Verdana"/>
                <a:sym typeface="Verdana"/>
              </a:rPr>
              <a:t>            11) End Quiz</a:t>
            </a:r>
            <a:endParaRPr sz="2900">
              <a:solidFill>
                <a:schemeClr val="lt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latin typeface="Verdana"/>
              <a:ea typeface="Verdana"/>
              <a:cs typeface="Verdana"/>
              <a:sym typeface="Verdana"/>
            </a:endParaRPr>
          </a:p>
        </p:txBody>
      </p:sp>
      <p:pic>
        <p:nvPicPr>
          <p:cNvPr id="269" name="Google Shape;269;p43"/>
          <p:cNvPicPr preferRelativeResize="0"/>
          <p:nvPr/>
        </p:nvPicPr>
        <p:blipFill>
          <a:blip r:embed="rId3">
            <a:alphaModFix/>
          </a:blip>
          <a:stretch>
            <a:fillRect/>
          </a:stretch>
        </p:blipFill>
        <p:spPr>
          <a:xfrm>
            <a:off x="3495225" y="970650"/>
            <a:ext cx="5327126" cy="3729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nvSpPr>
        <p:spPr>
          <a:xfrm>
            <a:off x="1567250" y="68075"/>
            <a:ext cx="44745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            12) Results</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275" name="Google Shape;275;p44"/>
          <p:cNvSpPr txBox="1"/>
          <p:nvPr/>
        </p:nvSpPr>
        <p:spPr>
          <a:xfrm>
            <a:off x="277725" y="1201725"/>
            <a:ext cx="22896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by clicking on the results button this screen will open, to check the result of all the students .</a:t>
            </a:r>
            <a:endParaRPr sz="2350"/>
          </a:p>
        </p:txBody>
      </p:sp>
      <p:pic>
        <p:nvPicPr>
          <p:cNvPr id="276" name="Google Shape;276;p44"/>
          <p:cNvPicPr preferRelativeResize="0"/>
          <p:nvPr/>
        </p:nvPicPr>
        <p:blipFill>
          <a:blip r:embed="rId3">
            <a:alphaModFix/>
          </a:blip>
          <a:stretch>
            <a:fillRect/>
          </a:stretch>
        </p:blipFill>
        <p:spPr>
          <a:xfrm>
            <a:off x="2940300" y="912325"/>
            <a:ext cx="5945974" cy="3890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nvSpPr>
        <p:spPr>
          <a:xfrm>
            <a:off x="2304150" y="82800"/>
            <a:ext cx="45357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13) Quiz Sheet Button</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282" name="Google Shape;282;p45"/>
          <p:cNvSpPr txBox="1"/>
          <p:nvPr/>
        </p:nvSpPr>
        <p:spPr>
          <a:xfrm>
            <a:off x="176625" y="856600"/>
            <a:ext cx="3303900" cy="38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150">
                <a:solidFill>
                  <a:srgbClr val="F3F3F3"/>
                </a:solidFill>
                <a:latin typeface="Verdana"/>
                <a:ea typeface="Verdana"/>
                <a:cs typeface="Verdana"/>
                <a:sym typeface="Verdana"/>
              </a:rPr>
              <a:t>On the above </a:t>
            </a:r>
            <a:r>
              <a:rPr lang="en-GB" sz="2150">
                <a:solidFill>
                  <a:srgbClr val="F3F3F3"/>
                </a:solidFill>
                <a:latin typeface="Verdana"/>
                <a:ea typeface="Verdana"/>
                <a:cs typeface="Verdana"/>
                <a:sym typeface="Verdana"/>
              </a:rPr>
              <a:t>panel</a:t>
            </a:r>
            <a:r>
              <a:rPr lang="en-GB" sz="2150">
                <a:solidFill>
                  <a:srgbClr val="F3F3F3"/>
                </a:solidFill>
                <a:latin typeface="Verdana"/>
                <a:ea typeface="Verdana"/>
                <a:cs typeface="Verdana"/>
                <a:sym typeface="Verdana"/>
              </a:rPr>
              <a:t> you can see a button on Quiz Sheet row with Seat Number of Students.</a:t>
            </a:r>
            <a:endParaRPr sz="21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2150">
                <a:solidFill>
                  <a:srgbClr val="F3F3F3"/>
                </a:solidFill>
                <a:latin typeface="Verdana"/>
                <a:ea typeface="Verdana"/>
                <a:cs typeface="Verdana"/>
                <a:sym typeface="Verdana"/>
              </a:rPr>
              <a:t>If we click those, so that will display the Score Sheet of each of the Students who have given the test, like this.</a:t>
            </a:r>
            <a:endParaRPr sz="2150">
              <a:solidFill>
                <a:srgbClr val="F3F3F3"/>
              </a:solidFill>
              <a:latin typeface="Verdana"/>
              <a:ea typeface="Verdana"/>
              <a:cs typeface="Verdana"/>
              <a:sym typeface="Verdana"/>
            </a:endParaRPr>
          </a:p>
        </p:txBody>
      </p:sp>
      <p:pic>
        <p:nvPicPr>
          <p:cNvPr id="283" name="Google Shape;283;p45"/>
          <p:cNvPicPr preferRelativeResize="0"/>
          <p:nvPr/>
        </p:nvPicPr>
        <p:blipFill>
          <a:blip r:embed="rId3">
            <a:alphaModFix/>
          </a:blip>
          <a:stretch>
            <a:fillRect/>
          </a:stretch>
        </p:blipFill>
        <p:spPr>
          <a:xfrm>
            <a:off x="3572100" y="1128038"/>
            <a:ext cx="5421700" cy="3282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nvSpPr>
        <p:spPr>
          <a:xfrm>
            <a:off x="2334750" y="68075"/>
            <a:ext cx="44745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14) Download Button</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289" name="Google Shape;289;p46"/>
          <p:cNvSpPr txBox="1"/>
          <p:nvPr/>
        </p:nvSpPr>
        <p:spPr>
          <a:xfrm>
            <a:off x="357550" y="1039825"/>
            <a:ext cx="27993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by clicking on the Download  button on Result a new panel will appear that will save the overall table data into .csv(Excel) format.</a:t>
            </a:r>
            <a:endParaRPr sz="2350"/>
          </a:p>
        </p:txBody>
      </p:sp>
      <p:pic>
        <p:nvPicPr>
          <p:cNvPr id="290" name="Google Shape;290;p46"/>
          <p:cNvPicPr preferRelativeResize="0"/>
          <p:nvPr/>
        </p:nvPicPr>
        <p:blipFill>
          <a:blip r:embed="rId3">
            <a:alphaModFix/>
          </a:blip>
          <a:stretch>
            <a:fillRect/>
          </a:stretch>
        </p:blipFill>
        <p:spPr>
          <a:xfrm>
            <a:off x="3879250" y="1169424"/>
            <a:ext cx="4417131" cy="2974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ctrTitle"/>
          </p:nvPr>
        </p:nvSpPr>
        <p:spPr>
          <a:xfrm>
            <a:off x="311700" y="126450"/>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Result in Excel</a:t>
            </a:r>
            <a:endParaRPr/>
          </a:p>
        </p:txBody>
      </p:sp>
      <p:sp>
        <p:nvSpPr>
          <p:cNvPr id="296" name="Google Shape;296;p47"/>
          <p:cNvSpPr txBox="1"/>
          <p:nvPr>
            <p:ph idx="1" type="subTitle"/>
          </p:nvPr>
        </p:nvSpPr>
        <p:spPr>
          <a:xfrm>
            <a:off x="216025" y="1362425"/>
            <a:ext cx="3323400" cy="34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Then the csv file will save to the destination you want and after opening the file, it will look like this</a:t>
            </a:r>
            <a:endParaRPr/>
          </a:p>
        </p:txBody>
      </p:sp>
      <p:pic>
        <p:nvPicPr>
          <p:cNvPr id="297" name="Google Shape;297;p47"/>
          <p:cNvPicPr preferRelativeResize="0"/>
          <p:nvPr/>
        </p:nvPicPr>
        <p:blipFill>
          <a:blip r:embed="rId3">
            <a:alphaModFix/>
          </a:blip>
          <a:stretch>
            <a:fillRect/>
          </a:stretch>
        </p:blipFill>
        <p:spPr>
          <a:xfrm>
            <a:off x="3693900" y="1111725"/>
            <a:ext cx="5208899" cy="34452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Presentation</a:t>
            </a:r>
            <a:endParaRPr sz="9600"/>
          </a:p>
        </p:txBody>
      </p:sp>
      <p:sp>
        <p:nvSpPr>
          <p:cNvPr id="303" name="Google Shape;303;p48"/>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Student</a:t>
            </a:r>
            <a:r>
              <a:rPr lang="en-GB"/>
              <a:t>’s Prespective</a:t>
            </a:r>
            <a:endParaRPr>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600"/>
                                        <p:tgtEl>
                                          <p:spTgt spid="3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600"/>
                                        <p:tgtEl>
                                          <p:spTgt spid="3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nvSpPr>
        <p:spPr>
          <a:xfrm>
            <a:off x="2712800" y="205325"/>
            <a:ext cx="32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9" name="Google Shape;309;p49"/>
          <p:cNvSpPr txBox="1"/>
          <p:nvPr>
            <p:ph type="ctrTitle"/>
          </p:nvPr>
        </p:nvSpPr>
        <p:spPr>
          <a:xfrm>
            <a:off x="2464350" y="99450"/>
            <a:ext cx="4215300" cy="143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10"/>
              <a:t>  15) Student’s login</a:t>
            </a:r>
            <a:endParaRPr sz="2810"/>
          </a:p>
          <a:p>
            <a:pPr indent="0" lvl="0" marL="0" rtl="0" algn="l">
              <a:spcBef>
                <a:spcPts val="0"/>
              </a:spcBef>
              <a:spcAft>
                <a:spcPts val="0"/>
              </a:spcAft>
              <a:buSzPts val="990"/>
              <a:buNone/>
            </a:pPr>
            <a:r>
              <a:t/>
            </a:r>
            <a:endParaRPr sz="2900"/>
          </a:p>
          <a:p>
            <a:pPr indent="0" lvl="0" marL="0" rtl="0" algn="l">
              <a:spcBef>
                <a:spcPts val="0"/>
              </a:spcBef>
              <a:spcAft>
                <a:spcPts val="0"/>
              </a:spcAft>
              <a:buSzPts val="990"/>
              <a:buNone/>
            </a:pPr>
            <a:r>
              <a:t/>
            </a:r>
            <a:endParaRPr sz="2900"/>
          </a:p>
        </p:txBody>
      </p:sp>
      <p:sp>
        <p:nvSpPr>
          <p:cNvPr id="310" name="Google Shape;310;p49"/>
          <p:cNvSpPr txBox="1"/>
          <p:nvPr/>
        </p:nvSpPr>
        <p:spPr>
          <a:xfrm>
            <a:off x="535250" y="1099550"/>
            <a:ext cx="28332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W</a:t>
            </a:r>
            <a:r>
              <a:rPr lang="en-GB" sz="2350">
                <a:solidFill>
                  <a:srgbClr val="F3F3F3"/>
                </a:solidFill>
                <a:latin typeface="Verdana"/>
                <a:ea typeface="Verdana"/>
                <a:cs typeface="Verdana"/>
                <a:sym typeface="Verdana"/>
              </a:rPr>
              <a:t>hen you click on the student button in the home page, this screen will open, and ask the seat number of the student for joining the quiz.</a:t>
            </a:r>
            <a:endParaRPr sz="2350"/>
          </a:p>
        </p:txBody>
      </p:sp>
      <p:pic>
        <p:nvPicPr>
          <p:cNvPr id="311" name="Google Shape;311;p49"/>
          <p:cNvPicPr preferRelativeResize="0"/>
          <p:nvPr/>
        </p:nvPicPr>
        <p:blipFill rotWithShape="1">
          <a:blip r:embed="rId3">
            <a:alphaModFix/>
          </a:blip>
          <a:srcRect b="0" l="0" r="0" t="0"/>
          <a:stretch/>
        </p:blipFill>
        <p:spPr>
          <a:xfrm>
            <a:off x="3579700" y="1099550"/>
            <a:ext cx="4777525" cy="3306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nvSpPr>
        <p:spPr>
          <a:xfrm>
            <a:off x="2110875" y="68125"/>
            <a:ext cx="4338600" cy="1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en-GB" sz="2810">
                <a:solidFill>
                  <a:schemeClr val="lt1"/>
                </a:solidFill>
                <a:latin typeface="Verdana"/>
                <a:ea typeface="Verdana"/>
                <a:cs typeface="Verdana"/>
                <a:sym typeface="Verdana"/>
              </a:rPr>
              <a:t>        16) Quiz screen</a:t>
            </a:r>
            <a:endParaRPr sz="281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990"/>
              <a:buFont typeface="Arial"/>
              <a:buNone/>
            </a:pPr>
            <a:r>
              <a:t/>
            </a:r>
            <a:endParaRPr sz="29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990"/>
              <a:buFont typeface="Arial"/>
              <a:buNone/>
            </a:pPr>
            <a:r>
              <a:t/>
            </a:r>
            <a:endParaRPr sz="2900">
              <a:solidFill>
                <a:schemeClr val="lt1"/>
              </a:solidFill>
              <a:latin typeface="Verdana"/>
              <a:ea typeface="Verdana"/>
              <a:cs typeface="Verdana"/>
              <a:sym typeface="Verdana"/>
            </a:endParaRPr>
          </a:p>
        </p:txBody>
      </p:sp>
      <p:pic>
        <p:nvPicPr>
          <p:cNvPr id="317" name="Google Shape;317;p50"/>
          <p:cNvPicPr preferRelativeResize="0"/>
          <p:nvPr/>
        </p:nvPicPr>
        <p:blipFill>
          <a:blip r:embed="rId3">
            <a:alphaModFix/>
          </a:blip>
          <a:stretch>
            <a:fillRect/>
          </a:stretch>
        </p:blipFill>
        <p:spPr>
          <a:xfrm>
            <a:off x="2494475" y="1113525"/>
            <a:ext cx="6497124" cy="3478100"/>
          </a:xfrm>
          <a:prstGeom prst="rect">
            <a:avLst/>
          </a:prstGeom>
          <a:noFill/>
          <a:ln>
            <a:noFill/>
          </a:ln>
        </p:spPr>
      </p:pic>
      <p:sp>
        <p:nvSpPr>
          <p:cNvPr id="318" name="Google Shape;318;p50"/>
          <p:cNvSpPr txBox="1"/>
          <p:nvPr/>
        </p:nvSpPr>
        <p:spPr>
          <a:xfrm>
            <a:off x="172025" y="1365400"/>
            <a:ext cx="2007300" cy="27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After </a:t>
            </a:r>
            <a:r>
              <a:rPr lang="en-GB" sz="2350">
                <a:solidFill>
                  <a:srgbClr val="F3F3F3"/>
                </a:solidFill>
                <a:latin typeface="Verdana"/>
                <a:ea typeface="Verdana"/>
                <a:cs typeface="Verdana"/>
                <a:sym typeface="Verdana"/>
              </a:rPr>
              <a:t>click on the join button, this screen will open for giving the quiz. </a:t>
            </a:r>
            <a:r>
              <a:rPr lang="en-GB" sz="2350">
                <a:solidFill>
                  <a:srgbClr val="F3F3F3"/>
                </a:solidFill>
                <a:latin typeface="Verdana"/>
                <a:ea typeface="Verdana"/>
                <a:cs typeface="Verdana"/>
                <a:sym typeface="Verdana"/>
              </a:rPr>
              <a:t> </a:t>
            </a:r>
            <a:endParaRPr sz="235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nvSpPr>
        <p:spPr>
          <a:xfrm>
            <a:off x="2142200" y="78575"/>
            <a:ext cx="4317600" cy="1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810">
                <a:solidFill>
                  <a:schemeClr val="lt1"/>
                </a:solidFill>
                <a:latin typeface="Verdana"/>
                <a:ea typeface="Verdana"/>
                <a:cs typeface="Verdana"/>
                <a:sym typeface="Verdana"/>
              </a:rPr>
              <a:t>       17) Score screen</a:t>
            </a:r>
            <a:endParaRPr sz="281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9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900">
              <a:solidFill>
                <a:schemeClr val="lt1"/>
              </a:solidFill>
              <a:latin typeface="Verdana"/>
              <a:ea typeface="Verdana"/>
              <a:cs typeface="Verdana"/>
              <a:sym typeface="Verdana"/>
            </a:endParaRPr>
          </a:p>
        </p:txBody>
      </p:sp>
      <p:sp>
        <p:nvSpPr>
          <p:cNvPr id="324" name="Google Shape;324;p51"/>
          <p:cNvSpPr txBox="1"/>
          <p:nvPr/>
        </p:nvSpPr>
        <p:spPr>
          <a:xfrm>
            <a:off x="403625" y="1213350"/>
            <a:ext cx="2613600" cy="27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after submitting the quiz, this screen will open, to display the student's score and answer sheet.</a:t>
            </a:r>
            <a:endParaRPr sz="2350"/>
          </a:p>
        </p:txBody>
      </p:sp>
      <p:pic>
        <p:nvPicPr>
          <p:cNvPr id="325" name="Google Shape;325;p51"/>
          <p:cNvPicPr preferRelativeResize="0"/>
          <p:nvPr/>
        </p:nvPicPr>
        <p:blipFill>
          <a:blip r:embed="rId3">
            <a:alphaModFix/>
          </a:blip>
          <a:stretch>
            <a:fillRect/>
          </a:stretch>
        </p:blipFill>
        <p:spPr>
          <a:xfrm>
            <a:off x="3147550" y="1181625"/>
            <a:ext cx="5821974" cy="32418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Prerequisites</a:t>
            </a:r>
            <a:endParaRPr sz="9600"/>
          </a:p>
        </p:txBody>
      </p:sp>
      <p:sp>
        <p:nvSpPr>
          <p:cNvPr id="74" name="Google Shape;74;p16"/>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t>What Steps we </a:t>
            </a:r>
            <a:endParaRPr sz="1950"/>
          </a:p>
          <a:p>
            <a:pPr indent="0" lvl="0" marL="0" rtl="0" algn="l">
              <a:spcBef>
                <a:spcPts val="0"/>
              </a:spcBef>
              <a:spcAft>
                <a:spcPts val="0"/>
              </a:spcAft>
              <a:buNone/>
            </a:pPr>
            <a:r>
              <a:rPr lang="en-GB" sz="1950"/>
              <a:t>followed</a:t>
            </a:r>
            <a:r>
              <a:rPr lang="en-GB" sz="1950"/>
              <a:t> to make this Application</a:t>
            </a:r>
            <a:endParaRPr sz="1950">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600"/>
                                        <p:tgtEl>
                                          <p:spTgt spid="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600"/>
                                        <p:tgtEl>
                                          <p:spTgt spid="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Future</a:t>
            </a:r>
            <a:r>
              <a:rPr lang="en-GB" sz="9600"/>
              <a:t> Plans</a:t>
            </a:r>
            <a:endParaRPr sz="9600"/>
          </a:p>
        </p:txBody>
      </p:sp>
      <p:sp>
        <p:nvSpPr>
          <p:cNvPr id="331" name="Google Shape;331;p52"/>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What modifications we </a:t>
            </a:r>
            <a:endParaRPr/>
          </a:p>
          <a:p>
            <a:pPr indent="0" lvl="0" marL="0" rtl="0" algn="l">
              <a:spcBef>
                <a:spcPts val="0"/>
              </a:spcBef>
              <a:spcAft>
                <a:spcPts val="0"/>
              </a:spcAft>
              <a:buNone/>
            </a:pPr>
            <a:r>
              <a:rPr lang="en-GB"/>
              <a:t>c</a:t>
            </a:r>
            <a:r>
              <a:rPr lang="en-GB"/>
              <a:t>an do in this project in future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600"/>
                                        <p:tgtEl>
                                          <p:spTgt spid="3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600"/>
                                        <p:tgtEl>
                                          <p:spTgt spid="3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ctrTitle"/>
          </p:nvPr>
        </p:nvSpPr>
        <p:spPr>
          <a:xfrm>
            <a:off x="0" y="436475"/>
            <a:ext cx="3370200" cy="79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Online Data</a:t>
            </a:r>
            <a:endParaRPr sz="3200"/>
          </a:p>
        </p:txBody>
      </p:sp>
      <p:sp>
        <p:nvSpPr>
          <p:cNvPr id="337" name="Google Shape;337;p53"/>
          <p:cNvSpPr txBox="1"/>
          <p:nvPr>
            <p:ph idx="1" type="subTitle"/>
          </p:nvPr>
        </p:nvSpPr>
        <p:spPr>
          <a:xfrm>
            <a:off x="407375" y="1229975"/>
            <a:ext cx="4000200" cy="340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As we all know JSON is now the most used database format in Web and Online 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set our Json files online and link that files to our project, so that our data </a:t>
            </a:r>
            <a:r>
              <a:rPr lang="en-GB"/>
              <a:t>will be access to anyone on any place from our Application.</a:t>
            </a:r>
            <a:endParaRPr/>
          </a:p>
        </p:txBody>
      </p:sp>
      <p:sp>
        <p:nvSpPr>
          <p:cNvPr id="338" name="Google Shape;338;p53"/>
          <p:cNvSpPr txBox="1"/>
          <p:nvPr>
            <p:ph type="ctrTitle"/>
          </p:nvPr>
        </p:nvSpPr>
        <p:spPr>
          <a:xfrm>
            <a:off x="4250500" y="495425"/>
            <a:ext cx="45327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Multiple Teachers</a:t>
            </a:r>
            <a:endParaRPr sz="3200"/>
          </a:p>
        </p:txBody>
      </p:sp>
      <p:sp>
        <p:nvSpPr>
          <p:cNvPr id="339" name="Google Shape;339;p53"/>
          <p:cNvSpPr txBox="1"/>
          <p:nvPr>
            <p:ph idx="1" type="subTitle"/>
          </p:nvPr>
        </p:nvSpPr>
        <p:spPr>
          <a:xfrm>
            <a:off x="4709400" y="1171025"/>
            <a:ext cx="4000200" cy="34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 we do some minor modifications in our backend and Json files then our Application can be able to take Multiple Quiz from Multiple Teachers at a time.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ctrTitle"/>
          </p:nvPr>
        </p:nvSpPr>
        <p:spPr>
          <a:xfrm>
            <a:off x="-125100" y="495425"/>
            <a:ext cx="3782400" cy="78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Message Box</a:t>
            </a:r>
            <a:endParaRPr sz="3200"/>
          </a:p>
        </p:txBody>
      </p:sp>
      <p:sp>
        <p:nvSpPr>
          <p:cNvPr id="345" name="Google Shape;345;p54"/>
          <p:cNvSpPr txBox="1"/>
          <p:nvPr>
            <p:ph idx="1" type="subTitle"/>
          </p:nvPr>
        </p:nvSpPr>
        <p:spPr>
          <a:xfrm>
            <a:off x="348500" y="1227425"/>
            <a:ext cx="4000200" cy="34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add a simple Message Box between </a:t>
            </a:r>
            <a:r>
              <a:rPr lang="en-GB"/>
              <a:t>teacher</a:t>
            </a:r>
            <a:r>
              <a:rPr lang="en-GB"/>
              <a:t> and a student to communicate with each other.</a:t>
            </a:r>
            <a:endParaRPr/>
          </a:p>
        </p:txBody>
      </p:sp>
      <p:sp>
        <p:nvSpPr>
          <p:cNvPr id="346" name="Google Shape;346;p54"/>
          <p:cNvSpPr txBox="1"/>
          <p:nvPr>
            <p:ph type="ctrTitle"/>
          </p:nvPr>
        </p:nvSpPr>
        <p:spPr>
          <a:xfrm>
            <a:off x="4348700" y="561650"/>
            <a:ext cx="4434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Proper Application</a:t>
            </a:r>
            <a:endParaRPr sz="3200"/>
          </a:p>
        </p:txBody>
      </p:sp>
      <p:sp>
        <p:nvSpPr>
          <p:cNvPr id="347" name="Google Shape;347;p54"/>
          <p:cNvSpPr txBox="1"/>
          <p:nvPr>
            <p:ph idx="1" type="subTitle"/>
          </p:nvPr>
        </p:nvSpPr>
        <p:spPr>
          <a:xfrm>
            <a:off x="4654200" y="1237250"/>
            <a:ext cx="4000200" cy="371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If we will able to do the above mentioned modifications to our Application with perfection and with proper documentation then our Application will be able to Release in market and can be able to be used by a proper Schooling System.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Source Code</a:t>
            </a:r>
            <a:endParaRPr sz="9600"/>
          </a:p>
        </p:txBody>
      </p:sp>
      <p:sp>
        <p:nvSpPr>
          <p:cNvPr id="353" name="Google Shape;353;p55"/>
          <p:cNvSpPr txBox="1"/>
          <p:nvPr>
            <p:ph idx="1" type="subTitle"/>
          </p:nvPr>
        </p:nvSpPr>
        <p:spPr>
          <a:xfrm>
            <a:off x="249850" y="2870900"/>
            <a:ext cx="8520600" cy="9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Where you </a:t>
            </a:r>
            <a:endParaRPr/>
          </a:p>
          <a:p>
            <a:pPr indent="0" lvl="0" marL="0" rtl="0" algn="l">
              <a:spcBef>
                <a:spcPts val="0"/>
              </a:spcBef>
              <a:spcAft>
                <a:spcPts val="0"/>
              </a:spcAft>
              <a:buNone/>
            </a:pPr>
            <a:r>
              <a:rPr lang="en-GB"/>
              <a:t>can find our Source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600"/>
                                        <p:tgtEl>
                                          <p:spTgt spid="3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600"/>
                                        <p:tgtEl>
                                          <p:spTgt spid="3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GitHub</a:t>
            </a:r>
            <a:endParaRPr/>
          </a:p>
        </p:txBody>
      </p:sp>
      <p:sp>
        <p:nvSpPr>
          <p:cNvPr id="359" name="Google Shape;359;p56"/>
          <p:cNvSpPr txBox="1"/>
          <p:nvPr>
            <p:ph idx="1" type="subTitle"/>
          </p:nvPr>
        </p:nvSpPr>
        <p:spPr>
          <a:xfrm>
            <a:off x="129600" y="1101600"/>
            <a:ext cx="5499900" cy="372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We have uploaded our Project on GitHub 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our Project has become Open Source so, you can find our source code from our GitHub Repository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lt1"/>
                </a:solidFill>
              </a:rPr>
              <a:t>Repo </a:t>
            </a:r>
            <a:r>
              <a:rPr lang="en-GB">
                <a:solidFill>
                  <a:schemeClr val="lt1"/>
                </a:solidFill>
              </a:rPr>
              <a:t>Link:</a:t>
            </a:r>
            <a:r>
              <a:rPr lang="en-GB">
                <a:solidFill>
                  <a:srgbClr val="F3F3F3"/>
                </a:solidFill>
              </a:rPr>
              <a:t>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u="sng">
                <a:solidFill>
                  <a:srgbClr val="0B5394"/>
                </a:solidFill>
                <a:hlinkClick r:id="rId3">
                  <a:extLst>
                    <a:ext uri="{A12FA001-AC4F-418D-AE19-62706E023703}">
                      <ahyp:hlinkClr val="tx"/>
                    </a:ext>
                  </a:extLst>
                </a:hlinkClick>
              </a:rPr>
              <a:t>https://github.com/Muzammiljethwa/OOP-in-Java/tree/master/Quizproject</a:t>
            </a:r>
            <a:endParaRPr u="sng">
              <a:solidFill>
                <a:srgbClr val="0B5394"/>
              </a:solidFill>
            </a:endParaRPr>
          </a:p>
          <a:p>
            <a:pPr indent="0" lvl="0" marL="0" rtl="0" algn="l">
              <a:spcBef>
                <a:spcPts val="0"/>
              </a:spcBef>
              <a:spcAft>
                <a:spcPts val="0"/>
              </a:spcAft>
              <a:buNone/>
            </a:pPr>
            <a:r>
              <a:t/>
            </a:r>
            <a:endParaRPr>
              <a:solidFill>
                <a:srgbClr val="EFEFEF"/>
              </a:solidFill>
            </a:endParaRPr>
          </a:p>
          <a:p>
            <a:pPr indent="0" lvl="0" marL="0" rtl="0" algn="l">
              <a:spcBef>
                <a:spcPts val="0"/>
              </a:spcBef>
              <a:spcAft>
                <a:spcPts val="0"/>
              </a:spcAft>
              <a:buNone/>
            </a:pPr>
            <a:r>
              <a:t/>
            </a:r>
            <a:endParaRPr>
              <a:solidFill>
                <a:srgbClr val="F3F3F3"/>
              </a:solidFill>
            </a:endParaRPr>
          </a:p>
        </p:txBody>
      </p:sp>
      <p:pic>
        <p:nvPicPr>
          <p:cNvPr id="360" name="Google Shape;360;p56"/>
          <p:cNvPicPr preferRelativeResize="0"/>
          <p:nvPr/>
        </p:nvPicPr>
        <p:blipFill>
          <a:blip r:embed="rId4">
            <a:alphaModFix/>
          </a:blip>
          <a:stretch>
            <a:fillRect/>
          </a:stretch>
        </p:blipFill>
        <p:spPr>
          <a:xfrm>
            <a:off x="5093375" y="1410225"/>
            <a:ext cx="3857725" cy="21699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Contributions</a:t>
            </a:r>
            <a:endParaRPr/>
          </a:p>
        </p:txBody>
      </p:sp>
      <p:sp>
        <p:nvSpPr>
          <p:cNvPr id="366" name="Google Shape;366;p57"/>
          <p:cNvSpPr txBox="1"/>
          <p:nvPr>
            <p:ph idx="1" type="subTitle"/>
          </p:nvPr>
        </p:nvSpPr>
        <p:spPr>
          <a:xfrm>
            <a:off x="129600" y="1101600"/>
            <a:ext cx="5799600" cy="3720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We are willing have Open Contributions in our Project to make it more efficient and to achieve the goals described above in ‘Future Plans’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Just download Git and run the below given command to clone the repository</a:t>
            </a:r>
            <a:endParaRPr/>
          </a:p>
          <a:p>
            <a:pPr indent="0" lvl="0" marL="0" rtl="0" algn="l">
              <a:spcBef>
                <a:spcPts val="0"/>
              </a:spcBef>
              <a:spcAft>
                <a:spcPts val="0"/>
              </a:spcAft>
              <a:buNone/>
            </a:pPr>
            <a:r>
              <a:t/>
            </a:r>
            <a:endParaRPr/>
          </a:p>
          <a:p>
            <a:pPr indent="-379730" lvl="0" marL="457200" rtl="0" algn="l">
              <a:spcBef>
                <a:spcPts val="0"/>
              </a:spcBef>
              <a:spcAft>
                <a:spcPts val="0"/>
              </a:spcAft>
              <a:buClr>
                <a:schemeClr val="lt1"/>
              </a:buClr>
              <a:buSzPct val="119148"/>
              <a:buChar char="-"/>
            </a:pPr>
            <a:r>
              <a:rPr lang="en-GB">
                <a:solidFill>
                  <a:srgbClr val="0B5394"/>
                </a:solidFill>
              </a:rPr>
              <a:t>git clone https://github.com/Muzammiljethwa/OOP-in-Java.git</a:t>
            </a:r>
            <a:endParaRPr>
              <a:solidFill>
                <a:srgbClr val="0B5394"/>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46808"/>
              <a:buFont typeface="Arial"/>
              <a:buNone/>
            </a:pPr>
            <a:r>
              <a:rPr lang="en-GB"/>
              <a:t>We are awaiting for your Contributions    </a:t>
            </a:r>
            <a:endParaRPr/>
          </a:p>
          <a:p>
            <a:pPr indent="0" lvl="0" marL="0" rtl="0" algn="l">
              <a:spcBef>
                <a:spcPts val="0"/>
              </a:spcBef>
              <a:spcAft>
                <a:spcPts val="0"/>
              </a:spcAft>
              <a:buNone/>
            </a:pPr>
            <a:r>
              <a:t/>
            </a:r>
            <a:endParaRPr>
              <a:solidFill>
                <a:srgbClr val="F3F3F3"/>
              </a:solidFill>
            </a:endParaRPr>
          </a:p>
        </p:txBody>
      </p:sp>
      <p:pic>
        <p:nvPicPr>
          <p:cNvPr descr="Fire on Microsoft Windows 10 May 2019 Update" id="367" name="Google Shape;367;p57"/>
          <p:cNvPicPr preferRelativeResize="0"/>
          <p:nvPr/>
        </p:nvPicPr>
        <p:blipFill>
          <a:blip r:embed="rId3">
            <a:alphaModFix/>
          </a:blip>
          <a:stretch>
            <a:fillRect/>
          </a:stretch>
        </p:blipFill>
        <p:spPr>
          <a:xfrm>
            <a:off x="5256900" y="4052325"/>
            <a:ext cx="337875" cy="337875"/>
          </a:xfrm>
          <a:prstGeom prst="rect">
            <a:avLst/>
          </a:prstGeom>
          <a:noFill/>
          <a:ln>
            <a:noFill/>
          </a:ln>
        </p:spPr>
      </p:pic>
      <p:pic>
        <p:nvPicPr>
          <p:cNvPr id="368" name="Google Shape;368;p57"/>
          <p:cNvPicPr preferRelativeResize="0"/>
          <p:nvPr/>
        </p:nvPicPr>
        <p:blipFill>
          <a:blip r:embed="rId4">
            <a:alphaModFix/>
          </a:blip>
          <a:stretch>
            <a:fillRect/>
          </a:stretch>
        </p:blipFill>
        <p:spPr>
          <a:xfrm>
            <a:off x="5723000" y="1502963"/>
            <a:ext cx="3109300" cy="2331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Main Contributions</a:t>
            </a:r>
            <a:endParaRPr sz="3200"/>
          </a:p>
        </p:txBody>
      </p:sp>
      <p:sp>
        <p:nvSpPr>
          <p:cNvPr id="374" name="Google Shape;374;p58"/>
          <p:cNvSpPr txBox="1"/>
          <p:nvPr>
            <p:ph idx="1" type="subTitle"/>
          </p:nvPr>
        </p:nvSpPr>
        <p:spPr>
          <a:xfrm>
            <a:off x="311700" y="1769438"/>
            <a:ext cx="6455700" cy="14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lt1"/>
                </a:solidFill>
              </a:rPr>
              <a:t>         </a:t>
            </a:r>
            <a:r>
              <a:rPr b="1" lang="en-GB" sz="1800">
                <a:solidFill>
                  <a:schemeClr val="lt1"/>
                </a:solidFill>
              </a:rPr>
              <a:t>Name:</a:t>
            </a:r>
            <a:r>
              <a:rPr lang="en-GB" sz="1800"/>
              <a:t> Muzammil Jethwa</a:t>
            </a:r>
            <a:endParaRPr sz="1800"/>
          </a:p>
          <a:p>
            <a:pPr indent="0" lvl="0" marL="0" rtl="0" algn="l">
              <a:spcBef>
                <a:spcPts val="0"/>
              </a:spcBef>
              <a:spcAft>
                <a:spcPts val="0"/>
              </a:spcAft>
              <a:buNone/>
            </a:pPr>
            <a:r>
              <a:rPr b="1" lang="en-GB" sz="1800">
                <a:solidFill>
                  <a:schemeClr val="lt1"/>
                </a:solidFill>
              </a:rPr>
              <a:t>Seat Number:</a:t>
            </a:r>
            <a:r>
              <a:rPr lang="en-GB" sz="1800"/>
              <a:t> B19102111</a:t>
            </a:r>
            <a:endParaRPr sz="1800">
              <a:solidFill>
                <a:srgbClr val="F3F3F3"/>
              </a:solidFill>
            </a:endParaRPr>
          </a:p>
          <a:p>
            <a:pPr indent="0" lvl="0" marL="0" rtl="0" algn="l">
              <a:spcBef>
                <a:spcPts val="0"/>
              </a:spcBef>
              <a:spcAft>
                <a:spcPts val="0"/>
              </a:spcAft>
              <a:buNone/>
            </a:pPr>
            <a:r>
              <a:rPr b="1" lang="en-GB" sz="1800">
                <a:solidFill>
                  <a:schemeClr val="lt1"/>
                </a:solidFill>
              </a:rPr>
              <a:t>          GitHub: </a:t>
            </a:r>
            <a:r>
              <a:rPr lang="en-GB" sz="1800" u="sng">
                <a:solidFill>
                  <a:srgbClr val="0B5394"/>
                </a:solidFill>
                <a:hlinkClick r:id="rId3">
                  <a:extLst>
                    <a:ext uri="{A12FA001-AC4F-418D-AE19-62706E023703}">
                      <ahyp:hlinkClr val="tx"/>
                    </a:ext>
                  </a:extLst>
                </a:hlinkClick>
              </a:rPr>
              <a:t>https://github.com/Muzammiljethwa/</a:t>
            </a:r>
            <a:endParaRPr b="1" sz="1800">
              <a:solidFill>
                <a:srgbClr val="0B5394"/>
              </a:solidFill>
            </a:endParaRPr>
          </a:p>
          <a:p>
            <a:pPr indent="0" lvl="0" marL="0" rtl="0" algn="l">
              <a:spcBef>
                <a:spcPts val="0"/>
              </a:spcBef>
              <a:spcAft>
                <a:spcPts val="0"/>
              </a:spcAft>
              <a:buNone/>
            </a:pPr>
            <a:r>
              <a:t/>
            </a:r>
            <a:endParaRPr>
              <a:solidFill>
                <a:srgbClr val="F3F3F3"/>
              </a:solidFill>
            </a:endParaRPr>
          </a:p>
        </p:txBody>
      </p:sp>
      <p:sp>
        <p:nvSpPr>
          <p:cNvPr id="375" name="Google Shape;375;p58"/>
          <p:cNvSpPr txBox="1"/>
          <p:nvPr>
            <p:ph type="ctrTitle"/>
          </p:nvPr>
        </p:nvSpPr>
        <p:spPr>
          <a:xfrm>
            <a:off x="407400" y="974325"/>
            <a:ext cx="46308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t>Our Main Contributors are:</a:t>
            </a:r>
            <a:endParaRPr sz="2500"/>
          </a:p>
        </p:txBody>
      </p:sp>
      <p:pic>
        <p:nvPicPr>
          <p:cNvPr id="376" name="Google Shape;376;p58"/>
          <p:cNvPicPr preferRelativeResize="0"/>
          <p:nvPr/>
        </p:nvPicPr>
        <p:blipFill>
          <a:blip r:embed="rId4">
            <a:alphaModFix/>
          </a:blip>
          <a:stretch>
            <a:fillRect/>
          </a:stretch>
        </p:blipFill>
        <p:spPr>
          <a:xfrm>
            <a:off x="7014450" y="1705050"/>
            <a:ext cx="1425900" cy="1425900"/>
          </a:xfrm>
          <a:prstGeom prst="ellipse">
            <a:avLst/>
          </a:prstGeom>
          <a:noFill/>
          <a:ln>
            <a:noFill/>
          </a:ln>
        </p:spPr>
      </p:pic>
      <p:sp>
        <p:nvSpPr>
          <p:cNvPr id="377" name="Google Shape;377;p58"/>
          <p:cNvSpPr txBox="1"/>
          <p:nvPr>
            <p:ph idx="1" type="subTitle"/>
          </p:nvPr>
        </p:nvSpPr>
        <p:spPr>
          <a:xfrm>
            <a:off x="311700" y="3365438"/>
            <a:ext cx="6455700" cy="14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lt1"/>
                </a:solidFill>
              </a:rPr>
              <a:t>         </a:t>
            </a:r>
            <a:r>
              <a:rPr b="1" lang="en-GB" sz="1800">
                <a:solidFill>
                  <a:schemeClr val="lt1"/>
                </a:solidFill>
              </a:rPr>
              <a:t>Name:</a:t>
            </a:r>
            <a:r>
              <a:rPr lang="en-GB" sz="1800"/>
              <a:t> Muhammad Ahmed Amir</a:t>
            </a:r>
            <a:endParaRPr sz="1800"/>
          </a:p>
          <a:p>
            <a:pPr indent="0" lvl="0" marL="0" rtl="0" algn="l">
              <a:spcBef>
                <a:spcPts val="0"/>
              </a:spcBef>
              <a:spcAft>
                <a:spcPts val="0"/>
              </a:spcAft>
              <a:buNone/>
            </a:pPr>
            <a:r>
              <a:rPr b="1" lang="en-GB" sz="1800">
                <a:solidFill>
                  <a:schemeClr val="lt1"/>
                </a:solidFill>
              </a:rPr>
              <a:t>Seat Number:</a:t>
            </a:r>
            <a:r>
              <a:rPr lang="en-GB" sz="1800"/>
              <a:t> B19102063</a:t>
            </a:r>
            <a:endParaRPr sz="1800">
              <a:solidFill>
                <a:srgbClr val="F3F3F3"/>
              </a:solidFill>
            </a:endParaRPr>
          </a:p>
          <a:p>
            <a:pPr indent="0" lvl="0" marL="0" rtl="0" algn="l">
              <a:spcBef>
                <a:spcPts val="0"/>
              </a:spcBef>
              <a:spcAft>
                <a:spcPts val="0"/>
              </a:spcAft>
              <a:buNone/>
            </a:pPr>
            <a:r>
              <a:rPr b="1" lang="en-GB" sz="1800">
                <a:solidFill>
                  <a:schemeClr val="lt1"/>
                </a:solidFill>
              </a:rPr>
              <a:t>          GitHub: </a:t>
            </a:r>
            <a:r>
              <a:rPr lang="en-GB" sz="1800" u="sng">
                <a:solidFill>
                  <a:srgbClr val="0B5394"/>
                </a:solidFill>
                <a:hlinkClick r:id="rId5">
                  <a:extLst>
                    <a:ext uri="{A12FA001-AC4F-418D-AE19-62706E023703}">
                      <ahyp:hlinkClr val="tx"/>
                    </a:ext>
                  </a:extLst>
                </a:hlinkClick>
              </a:rPr>
              <a:t>https://github.com/AhmedAmir1/</a:t>
            </a:r>
            <a:endParaRPr b="1" sz="1800">
              <a:solidFill>
                <a:srgbClr val="0B5394"/>
              </a:solidFill>
            </a:endParaRPr>
          </a:p>
          <a:p>
            <a:pPr indent="0" lvl="0" marL="0" rtl="0" algn="l">
              <a:spcBef>
                <a:spcPts val="0"/>
              </a:spcBef>
              <a:spcAft>
                <a:spcPts val="0"/>
              </a:spcAft>
              <a:buNone/>
            </a:pPr>
            <a:r>
              <a:t/>
            </a:r>
            <a:endParaRPr>
              <a:solidFill>
                <a:srgbClr val="F3F3F3"/>
              </a:solidFill>
            </a:endParaRPr>
          </a:p>
        </p:txBody>
      </p:sp>
      <p:pic>
        <p:nvPicPr>
          <p:cNvPr id="378" name="Google Shape;378;p58"/>
          <p:cNvPicPr preferRelativeResize="0"/>
          <p:nvPr/>
        </p:nvPicPr>
        <p:blipFill rotWithShape="1">
          <a:blip r:embed="rId6">
            <a:alphaModFix/>
          </a:blip>
          <a:srcRect b="0" l="0" r="0" t="0"/>
          <a:stretch/>
        </p:blipFill>
        <p:spPr>
          <a:xfrm>
            <a:off x="7014450" y="3334050"/>
            <a:ext cx="1425900" cy="1425900"/>
          </a:xfrm>
          <a:prstGeom prst="ellipse">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ph type="ctrTitle"/>
          </p:nvPr>
        </p:nvSpPr>
        <p:spPr>
          <a:xfrm>
            <a:off x="43800" y="1074325"/>
            <a:ext cx="91440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Any Question?</a:t>
            </a:r>
            <a:endParaRPr sz="9600"/>
          </a:p>
        </p:txBody>
      </p:sp>
      <p:sp>
        <p:nvSpPr>
          <p:cNvPr id="384" name="Google Shape;384;p59"/>
          <p:cNvSpPr txBox="1"/>
          <p:nvPr>
            <p:ph idx="1" type="subTitle"/>
          </p:nvPr>
        </p:nvSpPr>
        <p:spPr>
          <a:xfrm>
            <a:off x="43800" y="2944475"/>
            <a:ext cx="8520600" cy="9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Ask us anything </a:t>
            </a:r>
            <a:endParaRPr/>
          </a:p>
          <a:p>
            <a:pPr indent="0" lvl="0" marL="0" rtl="0" algn="l">
              <a:spcBef>
                <a:spcPts val="0"/>
              </a:spcBef>
              <a:spcAft>
                <a:spcPts val="0"/>
              </a:spcAft>
              <a:buClr>
                <a:schemeClr val="dk1"/>
              </a:buClr>
              <a:buSzPts val="1100"/>
              <a:buFont typeface="Arial"/>
              <a:buNone/>
            </a:pPr>
            <a:r>
              <a:rPr lang="en-GB"/>
              <a:t>about the whole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600"/>
                                        <p:tgtEl>
                                          <p:spTgt spid="3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600"/>
                                        <p:tgtEl>
                                          <p:spTgt spid="3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0"/>
          <p:cNvSpPr txBox="1"/>
          <p:nvPr>
            <p:ph type="ctrTitle"/>
          </p:nvPr>
        </p:nvSpPr>
        <p:spPr>
          <a:xfrm>
            <a:off x="43800" y="1074325"/>
            <a:ext cx="91440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References</a:t>
            </a:r>
            <a:endParaRPr sz="9600"/>
          </a:p>
        </p:txBody>
      </p:sp>
      <p:sp>
        <p:nvSpPr>
          <p:cNvPr id="390" name="Google Shape;390;p60"/>
          <p:cNvSpPr txBox="1"/>
          <p:nvPr>
            <p:ph idx="1" type="subTitle"/>
          </p:nvPr>
        </p:nvSpPr>
        <p:spPr>
          <a:xfrm>
            <a:off x="168900" y="2937125"/>
            <a:ext cx="8520600" cy="9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From where we</a:t>
            </a:r>
            <a:endParaRPr/>
          </a:p>
          <a:p>
            <a:pPr indent="0" lvl="0" marL="0" rtl="0" algn="l">
              <a:spcBef>
                <a:spcPts val="0"/>
              </a:spcBef>
              <a:spcAft>
                <a:spcPts val="0"/>
              </a:spcAft>
              <a:buClr>
                <a:schemeClr val="dk1"/>
              </a:buClr>
              <a:buSzPts val="1100"/>
              <a:buFont typeface="Arial"/>
              <a:buNone/>
            </a:pPr>
            <a:r>
              <a:rPr lang="en-GB"/>
              <a:t>got help when we stuck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600"/>
                                        <p:tgtEl>
                                          <p:spTgt spid="3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600"/>
                                        <p:tgtEl>
                                          <p:spTgt spid="3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396" name="Google Shape;396;p61"/>
          <p:cNvSpPr txBox="1"/>
          <p:nvPr>
            <p:ph idx="1" type="subTitle"/>
          </p:nvPr>
        </p:nvSpPr>
        <p:spPr>
          <a:xfrm>
            <a:off x="473600" y="982463"/>
            <a:ext cx="4000200" cy="318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We got help from multiple sites, like</a:t>
            </a:r>
            <a:endParaRPr/>
          </a:p>
          <a:p>
            <a:pPr indent="0" lvl="0" marL="0" rtl="0" algn="l">
              <a:spcBef>
                <a:spcPts val="0"/>
              </a:spcBef>
              <a:spcAft>
                <a:spcPts val="0"/>
              </a:spcAft>
              <a:buNone/>
            </a:pPr>
            <a:r>
              <a:t/>
            </a:r>
            <a:endParaRPr/>
          </a:p>
          <a:p>
            <a:pPr indent="-406400" lvl="0" marL="457200" rtl="0" algn="l">
              <a:spcBef>
                <a:spcPts val="0"/>
              </a:spcBef>
              <a:spcAft>
                <a:spcPts val="0"/>
              </a:spcAft>
              <a:buClr>
                <a:schemeClr val="lt1"/>
              </a:buClr>
              <a:buSzPts val="2800"/>
              <a:buChar char="●"/>
            </a:pPr>
            <a:r>
              <a:rPr lang="en-GB"/>
              <a:t>Stack Overflow</a:t>
            </a:r>
            <a:endParaRPr/>
          </a:p>
          <a:p>
            <a:pPr indent="-406400" lvl="0" marL="457200" rtl="0" algn="l">
              <a:spcBef>
                <a:spcPts val="0"/>
              </a:spcBef>
              <a:spcAft>
                <a:spcPts val="0"/>
              </a:spcAft>
              <a:buClr>
                <a:schemeClr val="lt1"/>
              </a:buClr>
              <a:buSzPts val="2800"/>
              <a:buChar char="●"/>
            </a:pPr>
            <a:r>
              <a:rPr lang="en-GB"/>
              <a:t>Youtube</a:t>
            </a:r>
            <a:endParaRPr/>
          </a:p>
          <a:p>
            <a:pPr indent="-406400" lvl="0" marL="457200" rtl="0" algn="l">
              <a:spcBef>
                <a:spcPts val="0"/>
              </a:spcBef>
              <a:spcAft>
                <a:spcPts val="0"/>
              </a:spcAft>
              <a:buClr>
                <a:schemeClr val="lt1"/>
              </a:buClr>
              <a:buSzPts val="2800"/>
              <a:buChar char="●"/>
            </a:pPr>
            <a:r>
              <a:rPr lang="en-GB"/>
              <a:t>Google</a:t>
            </a:r>
            <a:endParaRPr/>
          </a:p>
          <a:p>
            <a:pPr indent="-406400" lvl="0" marL="457200" rtl="0" algn="l">
              <a:spcBef>
                <a:spcPts val="0"/>
              </a:spcBef>
              <a:spcAft>
                <a:spcPts val="0"/>
              </a:spcAft>
              <a:buClr>
                <a:schemeClr val="lt1"/>
              </a:buClr>
              <a:buSzPts val="2800"/>
              <a:buChar char="●"/>
            </a:pPr>
            <a:r>
              <a:rPr lang="en-GB"/>
              <a:t>Java2s</a:t>
            </a:r>
            <a:endParaRPr/>
          </a:p>
          <a:p>
            <a:pPr indent="-406400" lvl="0" marL="457200" rtl="0" algn="l">
              <a:spcBef>
                <a:spcPts val="0"/>
              </a:spcBef>
              <a:spcAft>
                <a:spcPts val="0"/>
              </a:spcAft>
              <a:buClr>
                <a:schemeClr val="lt1"/>
              </a:buClr>
              <a:buSzPts val="2800"/>
              <a:buChar char="●"/>
            </a:pPr>
            <a:r>
              <a:rPr lang="en-GB"/>
              <a:t>Tabnine</a:t>
            </a:r>
            <a:endParaRPr/>
          </a:p>
          <a:p>
            <a:pPr indent="-406400" lvl="0" marL="457200" rtl="0" algn="l">
              <a:spcBef>
                <a:spcPts val="0"/>
              </a:spcBef>
              <a:spcAft>
                <a:spcPts val="0"/>
              </a:spcAft>
              <a:buClr>
                <a:schemeClr val="lt1"/>
              </a:buClr>
              <a:buSzPts val="2800"/>
              <a:buChar char="●"/>
            </a:pPr>
            <a:r>
              <a:rPr lang="en-GB"/>
              <a:t>S</a:t>
            </a:r>
            <a:r>
              <a:rPr lang="en-GB"/>
              <a:t>anfoundry, etc.</a:t>
            </a:r>
            <a:endParaRPr sz="1800"/>
          </a:p>
        </p:txBody>
      </p:sp>
      <p:pic>
        <p:nvPicPr>
          <p:cNvPr id="397" name="Google Shape;397;p61"/>
          <p:cNvPicPr preferRelativeResize="0"/>
          <p:nvPr/>
        </p:nvPicPr>
        <p:blipFill>
          <a:blip r:embed="rId3">
            <a:alphaModFix/>
          </a:blip>
          <a:stretch>
            <a:fillRect/>
          </a:stretch>
        </p:blipFill>
        <p:spPr>
          <a:xfrm>
            <a:off x="4157900" y="2362700"/>
            <a:ext cx="2697252" cy="1517201"/>
          </a:xfrm>
          <a:prstGeom prst="rect">
            <a:avLst/>
          </a:prstGeom>
          <a:noFill/>
          <a:ln>
            <a:noFill/>
          </a:ln>
        </p:spPr>
      </p:pic>
      <p:pic>
        <p:nvPicPr>
          <p:cNvPr id="398" name="Google Shape;398;p61"/>
          <p:cNvPicPr preferRelativeResize="0"/>
          <p:nvPr/>
        </p:nvPicPr>
        <p:blipFill>
          <a:blip r:embed="rId4">
            <a:alphaModFix/>
          </a:blip>
          <a:stretch>
            <a:fillRect/>
          </a:stretch>
        </p:blipFill>
        <p:spPr>
          <a:xfrm>
            <a:off x="7144613" y="3046300"/>
            <a:ext cx="1138900" cy="1138900"/>
          </a:xfrm>
          <a:prstGeom prst="rect">
            <a:avLst/>
          </a:prstGeom>
          <a:noFill/>
          <a:ln>
            <a:noFill/>
          </a:ln>
        </p:spPr>
      </p:pic>
      <p:pic>
        <p:nvPicPr>
          <p:cNvPr id="399" name="Google Shape;399;p61"/>
          <p:cNvPicPr preferRelativeResize="0"/>
          <p:nvPr/>
        </p:nvPicPr>
        <p:blipFill>
          <a:blip r:embed="rId5">
            <a:alphaModFix/>
          </a:blip>
          <a:stretch>
            <a:fillRect/>
          </a:stretch>
        </p:blipFill>
        <p:spPr>
          <a:xfrm>
            <a:off x="5716351" y="1117400"/>
            <a:ext cx="2894075" cy="1928899"/>
          </a:xfrm>
          <a:prstGeom prst="rect">
            <a:avLst/>
          </a:prstGeom>
          <a:noFill/>
          <a:ln>
            <a:noFill/>
          </a:ln>
        </p:spPr>
      </p:pic>
      <p:pic>
        <p:nvPicPr>
          <p:cNvPr id="400" name="Google Shape;400;p61"/>
          <p:cNvPicPr preferRelativeResize="0"/>
          <p:nvPr/>
        </p:nvPicPr>
        <p:blipFill>
          <a:blip r:embed="rId6">
            <a:alphaModFix/>
          </a:blip>
          <a:stretch>
            <a:fillRect/>
          </a:stretch>
        </p:blipFill>
        <p:spPr>
          <a:xfrm>
            <a:off x="4433299" y="1265924"/>
            <a:ext cx="967150" cy="967175"/>
          </a:xfrm>
          <a:prstGeom prst="rect">
            <a:avLst/>
          </a:prstGeom>
          <a:noFill/>
          <a:ln>
            <a:noFill/>
          </a:ln>
        </p:spPr>
      </p:pic>
      <p:sp>
        <p:nvSpPr>
          <p:cNvPr id="401" name="Google Shape;401;p61"/>
          <p:cNvSpPr txBox="1"/>
          <p:nvPr>
            <p:ph idx="1" type="subTitle"/>
          </p:nvPr>
        </p:nvSpPr>
        <p:spPr>
          <a:xfrm>
            <a:off x="666500" y="4293025"/>
            <a:ext cx="3205200" cy="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some links are provided </a:t>
            </a:r>
            <a:endParaRPr sz="1800"/>
          </a:p>
          <a:p>
            <a:pPr indent="0" lvl="0" marL="0" rtl="0" algn="l">
              <a:spcBef>
                <a:spcPts val="0"/>
              </a:spcBef>
              <a:spcAft>
                <a:spcPts val="0"/>
              </a:spcAft>
              <a:buNone/>
            </a:pPr>
            <a:r>
              <a:rPr lang="en-GB" sz="1800"/>
              <a:t>in ‘mainLinks.txt’ file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Programming Language</a:t>
            </a:r>
            <a:endParaRPr sz="3600"/>
          </a:p>
        </p:txBody>
      </p:sp>
      <p:sp>
        <p:nvSpPr>
          <p:cNvPr id="80" name="Google Shape;80;p17"/>
          <p:cNvSpPr txBox="1"/>
          <p:nvPr>
            <p:ph idx="1" type="subTitle"/>
          </p:nvPr>
        </p:nvSpPr>
        <p:spPr>
          <a:xfrm>
            <a:off x="449325" y="1715950"/>
            <a:ext cx="4831800" cy="312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Java is a high-level, class-based, object-oriented programming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we said above we were </a:t>
            </a:r>
            <a:r>
              <a:rPr lang="en-GB"/>
              <a:t>studying concepts of OOP in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there was no choice</a:t>
            </a:r>
            <a:endParaRPr/>
          </a:p>
        </p:txBody>
      </p:sp>
      <p:sp>
        <p:nvSpPr>
          <p:cNvPr id="81" name="Google Shape;81;p17"/>
          <p:cNvSpPr txBox="1"/>
          <p:nvPr>
            <p:ph type="ctrTitle"/>
          </p:nvPr>
        </p:nvSpPr>
        <p:spPr>
          <a:xfrm>
            <a:off x="4493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Java</a:t>
            </a:r>
            <a:endParaRPr/>
          </a:p>
        </p:txBody>
      </p:sp>
      <p:sp>
        <p:nvSpPr>
          <p:cNvPr id="82" name="Google Shape;82;p17"/>
          <p:cNvSpPr/>
          <p:nvPr/>
        </p:nvSpPr>
        <p:spPr>
          <a:xfrm>
            <a:off x="5923450" y="1434850"/>
            <a:ext cx="2222100" cy="2980200"/>
          </a:xfrm>
          <a:prstGeom prst="flowChartAlternateProcess">
            <a:avLst/>
          </a:prstGeom>
          <a:solidFill>
            <a:srgbClr val="A4C2F4">
              <a:alpha val="446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7"/>
          <p:cNvPicPr preferRelativeResize="0"/>
          <p:nvPr/>
        </p:nvPicPr>
        <p:blipFill>
          <a:blip r:embed="rId3">
            <a:alphaModFix/>
          </a:blip>
          <a:stretch>
            <a:fillRect/>
          </a:stretch>
        </p:blipFill>
        <p:spPr>
          <a:xfrm>
            <a:off x="6003250" y="1554638"/>
            <a:ext cx="1974225" cy="26670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ph type="ctrTitle"/>
          </p:nvPr>
        </p:nvSpPr>
        <p:spPr>
          <a:xfrm>
            <a:off x="311700" y="154470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0000"/>
              <a:t>ThankYou!</a:t>
            </a:r>
            <a:endParaRPr sz="10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600"/>
                                        <p:tgtEl>
                                          <p:spTgt spid="4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Jar Files(Libraries)</a:t>
            </a:r>
            <a:endParaRPr sz="3600"/>
          </a:p>
        </p:txBody>
      </p:sp>
      <p:sp>
        <p:nvSpPr>
          <p:cNvPr id="89" name="Google Shape;89;p18"/>
          <p:cNvSpPr txBox="1"/>
          <p:nvPr>
            <p:ph idx="1" type="subTitle"/>
          </p:nvPr>
        </p:nvSpPr>
        <p:spPr>
          <a:xfrm>
            <a:off x="392625" y="1715950"/>
            <a:ext cx="4329600" cy="312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J</a:t>
            </a:r>
            <a:r>
              <a:rPr lang="en-GB"/>
              <a:t>soup is an open-source Java library designed to parse, extract, and manipulate data stored in HTML documents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used Jsoup for Extracting data(MCQs) from different sites and stored it</a:t>
            </a:r>
            <a:endParaRPr/>
          </a:p>
        </p:txBody>
      </p:sp>
      <p:sp>
        <p:nvSpPr>
          <p:cNvPr id="90" name="Google Shape;90;p18"/>
          <p:cNvSpPr txBox="1"/>
          <p:nvPr>
            <p:ph type="ctrTitle"/>
          </p:nvPr>
        </p:nvSpPr>
        <p:spPr>
          <a:xfrm>
            <a:off x="392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JSoup</a:t>
            </a:r>
            <a:endParaRPr/>
          </a:p>
        </p:txBody>
      </p:sp>
      <p:sp>
        <p:nvSpPr>
          <p:cNvPr id="91" name="Google Shape;91;p18"/>
          <p:cNvSpPr txBox="1"/>
          <p:nvPr>
            <p:ph idx="1" type="subTitle"/>
          </p:nvPr>
        </p:nvSpPr>
        <p:spPr>
          <a:xfrm>
            <a:off x="4643625" y="1715950"/>
            <a:ext cx="4329600" cy="312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JSON.simple is a simple Java toolkit for JSON. You can use JSON.simple to encode or decode JSON text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                  or</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simply we can say that we use this for parsing JSON Files</a:t>
            </a:r>
            <a:endParaRPr/>
          </a:p>
          <a:p>
            <a:pPr indent="0" lvl="0" marL="0" rtl="0" algn="l">
              <a:spcBef>
                <a:spcPts val="0"/>
              </a:spcBef>
              <a:spcAft>
                <a:spcPts val="0"/>
              </a:spcAft>
              <a:buNone/>
            </a:pPr>
            <a:r>
              <a:t/>
            </a:r>
            <a:endParaRPr/>
          </a:p>
        </p:txBody>
      </p:sp>
      <p:sp>
        <p:nvSpPr>
          <p:cNvPr id="92" name="Google Shape;92;p18"/>
          <p:cNvSpPr txBox="1"/>
          <p:nvPr>
            <p:ph type="ctrTitle"/>
          </p:nvPr>
        </p:nvSpPr>
        <p:spPr>
          <a:xfrm>
            <a:off x="4643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Json-simple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Jar Files(Libraries)</a:t>
            </a:r>
            <a:endParaRPr sz="3600"/>
          </a:p>
        </p:txBody>
      </p:sp>
      <p:sp>
        <p:nvSpPr>
          <p:cNvPr id="98" name="Google Shape;98;p19"/>
          <p:cNvSpPr txBox="1"/>
          <p:nvPr>
            <p:ph idx="1" type="subTitle"/>
          </p:nvPr>
        </p:nvSpPr>
        <p:spPr>
          <a:xfrm>
            <a:off x="392625" y="1715950"/>
            <a:ext cx="4329600" cy="312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Gson is an open-source Java library(by Google) to serialize and deserialize Java objects to JSON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r>
              <a:rPr b="1" lang="en-GB"/>
              <a:t>or</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GB"/>
              <a:t>simply we can say that we use this for Formatting data in JSON Files</a:t>
            </a:r>
            <a:endParaRPr/>
          </a:p>
        </p:txBody>
      </p:sp>
      <p:sp>
        <p:nvSpPr>
          <p:cNvPr id="99" name="Google Shape;99;p19"/>
          <p:cNvSpPr txBox="1"/>
          <p:nvPr>
            <p:ph type="ctrTitle"/>
          </p:nvPr>
        </p:nvSpPr>
        <p:spPr>
          <a:xfrm>
            <a:off x="392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1429750" y="-81000"/>
            <a:ext cx="5898900" cy="125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File Handling</a:t>
            </a:r>
            <a:endParaRPr sz="3600"/>
          </a:p>
          <a:p>
            <a:pPr indent="0" lvl="0" marL="0" rtl="0" algn="ctr">
              <a:spcBef>
                <a:spcPts val="0"/>
              </a:spcBef>
              <a:spcAft>
                <a:spcPts val="0"/>
              </a:spcAft>
              <a:buNone/>
            </a:pPr>
            <a:r>
              <a:rPr lang="en-GB"/>
              <a:t>(Storing Data)</a:t>
            </a:r>
            <a:endParaRPr/>
          </a:p>
        </p:txBody>
      </p:sp>
      <p:sp>
        <p:nvSpPr>
          <p:cNvPr id="105" name="Google Shape;105;p20"/>
          <p:cNvSpPr txBox="1"/>
          <p:nvPr>
            <p:ph idx="1" type="subTitle"/>
          </p:nvPr>
        </p:nvSpPr>
        <p:spPr>
          <a:xfrm>
            <a:off x="279225" y="1715950"/>
            <a:ext cx="4329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JSON is an open standard file format and data interchange format that uses human-readable text to store and transmit data objects consisting of attribute–value pairs and arrays.</a:t>
            </a:r>
            <a:endParaRPr/>
          </a:p>
        </p:txBody>
      </p:sp>
      <p:sp>
        <p:nvSpPr>
          <p:cNvPr id="106" name="Google Shape;106;p20"/>
          <p:cNvSpPr txBox="1"/>
          <p:nvPr>
            <p:ph type="ctrTitle"/>
          </p:nvPr>
        </p:nvSpPr>
        <p:spPr>
          <a:xfrm>
            <a:off x="2792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JSON</a:t>
            </a:r>
            <a:endParaRPr/>
          </a:p>
        </p:txBody>
      </p:sp>
      <p:sp>
        <p:nvSpPr>
          <p:cNvPr id="107" name="Google Shape;107;p20"/>
          <p:cNvSpPr txBox="1"/>
          <p:nvPr>
            <p:ph idx="1" type="subTitle"/>
          </p:nvPr>
        </p:nvSpPr>
        <p:spPr>
          <a:xfrm>
            <a:off x="4722225" y="1715950"/>
            <a:ext cx="4329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used JSON for Creating, Storing, Updating and Deleting data used in our whole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like a simple offline database on your hard drive.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User Interface</a:t>
            </a:r>
            <a:endParaRPr sz="3600"/>
          </a:p>
        </p:txBody>
      </p:sp>
      <p:sp>
        <p:nvSpPr>
          <p:cNvPr id="113" name="Google Shape;113;p21"/>
          <p:cNvSpPr txBox="1"/>
          <p:nvPr>
            <p:ph idx="1" type="subTitle"/>
          </p:nvPr>
        </p:nvSpPr>
        <p:spPr>
          <a:xfrm>
            <a:off x="392625" y="1715950"/>
            <a:ext cx="4329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Swing is a GUI widget toolkit for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used Swing as our tool to make User Interface(UI) in our whole Project</a:t>
            </a:r>
            <a:endParaRPr/>
          </a:p>
        </p:txBody>
      </p:sp>
      <p:sp>
        <p:nvSpPr>
          <p:cNvPr id="114" name="Google Shape;114;p21"/>
          <p:cNvSpPr txBox="1"/>
          <p:nvPr>
            <p:ph type="ctrTitle"/>
          </p:nvPr>
        </p:nvSpPr>
        <p:spPr>
          <a:xfrm>
            <a:off x="392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Swing</a:t>
            </a:r>
            <a:endParaRPr/>
          </a:p>
        </p:txBody>
      </p:sp>
      <p:sp>
        <p:nvSpPr>
          <p:cNvPr id="115" name="Google Shape;115;p21"/>
          <p:cNvSpPr txBox="1"/>
          <p:nvPr>
            <p:ph idx="1" type="subTitle"/>
          </p:nvPr>
        </p:nvSpPr>
        <p:spPr>
          <a:xfrm>
            <a:off x="4643625" y="1715950"/>
            <a:ext cx="4329600" cy="312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JFrame works like the main window where components like labels, buttons, text-fields are added to create a GUI.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like a drag and drop UI components</a:t>
            </a:r>
            <a:endParaRPr/>
          </a:p>
          <a:p>
            <a:pPr indent="0" lvl="0" marL="0" rtl="0" algn="l">
              <a:spcBef>
                <a:spcPts val="0"/>
              </a:spcBef>
              <a:spcAft>
                <a:spcPts val="0"/>
              </a:spcAft>
              <a:buNone/>
            </a:pPr>
            <a:r>
              <a:t/>
            </a:r>
            <a:endParaRPr/>
          </a:p>
        </p:txBody>
      </p:sp>
      <p:sp>
        <p:nvSpPr>
          <p:cNvPr id="116" name="Google Shape;116;p21"/>
          <p:cNvSpPr txBox="1"/>
          <p:nvPr>
            <p:ph type="ctrTitle"/>
          </p:nvPr>
        </p:nvSpPr>
        <p:spPr>
          <a:xfrm>
            <a:off x="4643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JFrame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