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ciencenet.cn/u/jerrycueb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blog.csdn.net/lys_828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39A7E-DCA0-2402-7DBA-9D2A434E7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FDF52C-CE10-9799-951B-F8CD693EA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849DA-36B4-3CD7-5536-3BCD2AF8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5158D6-9ED4-8791-F8E8-E5FCAC30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DC49F-086A-BF27-37E4-3D9F54F6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7D626-EF1F-A4DB-FF74-692CA892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5344DD-C604-8E92-A0C7-C6BC85DED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E065E-8FEF-512D-8856-EEC17817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8D28E-2E34-B443-C46E-62A4F650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66F81-A229-3BA8-CB97-66D01396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0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24D4AF-415B-891B-1867-0404C165A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4C378A-F569-3854-F0F6-E0322AB7B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A9FDD-ED27-2080-23F9-12EB97EC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6340A-81A9-22DE-DA39-5983E995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8AAC4-D917-F9E5-0FE5-1B84F18F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3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C5B46-A398-353F-F208-A07501B9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37F8FF-B92C-EB8A-069A-E50E979AEA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22" r="16554" b="414"/>
          <a:stretch/>
        </p:blipFill>
        <p:spPr>
          <a:xfrm>
            <a:off x="0" y="1100517"/>
            <a:ext cx="4249930" cy="57543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E0AD491-367E-D37A-E230-86D9CD4F77CB}"/>
              </a:ext>
            </a:extLst>
          </p:cNvPr>
          <p:cNvSpPr/>
          <p:nvPr userDrawn="1"/>
        </p:nvSpPr>
        <p:spPr>
          <a:xfrm>
            <a:off x="0" y="638851"/>
            <a:ext cx="121920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ython</a:t>
            </a:r>
            <a:r>
              <a:rPr lang="zh-CN" altLang="en-US">
                <a:latin typeface="华光粗黑_CNKI" panose="02000500000000000000" pitchFamily="2" charset="-122"/>
                <a:ea typeface="华光粗黑_CNKI" panose="02000500000000000000" pitchFamily="2" charset="-122"/>
              </a:rPr>
              <a:t>科学计量数据可视化</a:t>
            </a:r>
            <a:endParaRPr lang="en-US" dirty="0">
              <a:latin typeface="华光粗黑_CNKI" panose="02000500000000000000" pitchFamily="2" charset="-122"/>
              <a:ea typeface="华光粗黑_CNKI" panose="02000500000000000000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51676B-FE62-3C55-8E5C-68BFC140C986}"/>
              </a:ext>
            </a:extLst>
          </p:cNvPr>
          <p:cNvSpPr/>
          <p:nvPr userDrawn="1"/>
        </p:nvSpPr>
        <p:spPr>
          <a:xfrm>
            <a:off x="0" y="3164"/>
            <a:ext cx="12192000" cy="635686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ea typeface="华光粗黑_CNKI" panose="02000500000000000000" pitchFamily="2" charset="-122"/>
                <a:cs typeface="Times New Roman" panose="02020603050405020304" pitchFamily="18" charset="0"/>
              </a:rPr>
              <a:t>科学计量与知识图谱系列丛书</a:t>
            </a:r>
            <a:endParaRPr lang="en-US" dirty="0">
              <a:solidFill>
                <a:schemeClr val="bg1"/>
              </a:solidFill>
              <a:latin typeface="华光粗黑_CNKI" panose="02000500000000000000" pitchFamily="2" charset="-122"/>
              <a:ea typeface="华光粗黑_CNKI" panose="02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D5EBC2-C44E-E57C-C440-2054CD7903AB}"/>
              </a:ext>
            </a:extLst>
          </p:cNvPr>
          <p:cNvSpPr txBox="1"/>
          <p:nvPr userDrawn="1"/>
        </p:nvSpPr>
        <p:spPr>
          <a:xfrm>
            <a:off x="5496572" y="5067703"/>
            <a:ext cx="5954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主讲人        李显（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xinal828@163.com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1514DC-4BD5-2DBF-EFBB-45C9203F56E4}"/>
              </a:ext>
            </a:extLst>
          </p:cNvPr>
          <p:cNvSpPr txBox="1"/>
          <p:nvPr userDrawn="1"/>
        </p:nvSpPr>
        <p:spPr>
          <a:xfrm>
            <a:off x="4249929" y="5866534"/>
            <a:ext cx="7942069" cy="99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引用格式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李显，李杰编著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.Python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科学计量数据可视化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[M].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北京：首都经济贸易大学出版社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.2023.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李杰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http://blog.sciencenet.cn/u/jerrycueb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李显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https://blog.csdn.net/lys_828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42EF4A5-640B-BF64-CE8F-2022F956917F}"/>
              </a:ext>
            </a:extLst>
          </p:cNvPr>
          <p:cNvCxnSpPr>
            <a:cxnSpLocks/>
          </p:cNvCxnSpPr>
          <p:nvPr userDrawn="1"/>
        </p:nvCxnSpPr>
        <p:spPr>
          <a:xfrm>
            <a:off x="4249930" y="5866534"/>
            <a:ext cx="79420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8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90A4E-C326-4E58-9D3E-06CADF79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C128A-CEFC-EDDC-7275-78B87236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AFD76-0CF2-3451-6833-DBD2CC20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87DB8F-3895-B742-3189-2FD654B288D3}"/>
              </a:ext>
            </a:extLst>
          </p:cNvPr>
          <p:cNvSpPr/>
          <p:nvPr userDrawn="1"/>
        </p:nvSpPr>
        <p:spPr>
          <a:xfrm>
            <a:off x="0" y="6466702"/>
            <a:ext cx="12192000" cy="39129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8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  <a:lin ang="54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B07E66-0548-9C93-6DB1-2C3AA7320527}"/>
              </a:ext>
            </a:extLst>
          </p:cNvPr>
          <p:cNvSpPr/>
          <p:nvPr userDrawn="1"/>
        </p:nvSpPr>
        <p:spPr>
          <a:xfrm>
            <a:off x="0" y="0"/>
            <a:ext cx="12192000" cy="6466702"/>
          </a:xfrm>
          <a:prstGeom prst="rect">
            <a:avLst/>
          </a:prstGeom>
          <a:gradFill>
            <a:gsLst>
              <a:gs pos="0">
                <a:schemeClr val="bg1"/>
              </a:gs>
              <a:gs pos="48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733B1-811F-DFA1-8A9E-276D9C97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88A42-89DC-0242-CF34-0C9B7770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1BCD8-A474-B48C-7846-B09408F0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1F61B-1CA6-67D4-6E27-941E1948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74E61-664D-7F23-8F87-37A0763F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2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A4B5E-EC92-BBF6-6E76-065EF6A8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D7D9E6-9DB6-6068-186B-2350A2013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16811-F16D-0BE5-5240-26ED0AED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14BF0-6EE0-4E05-7048-3AF74F06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7B729-39FC-B9A8-AC9C-B00E041A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5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2B633-01A9-4585-8BE4-65E3265A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1BAE0-106C-4DFE-9DEA-1689EE0C6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535A4E-F32C-8971-0570-0C0535C6B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8AC5E-03F1-7CFB-560A-5E6A4C00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16FB4-7061-D91F-A8C6-23CD9CC3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E2B754-10D6-8EC1-3F3B-A9B32E84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9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C6893-0F5C-B514-9E8B-5FFD35D4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11004-2FC9-376B-66F9-7643E353A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987E68-FB46-D452-31ED-D4102FE4A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0FB95B-783B-C4BA-4596-DAD86D056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D9975E-4DF6-75CD-50CB-A3C8B858D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7D8E16-97D8-8856-A0C4-43A93E02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CEF3D7-E9E9-80BD-304C-49B2ADED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582DFD-3A1A-844B-9A71-90F144AE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2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E87FB-FE7E-64BD-66FA-E0CBFC80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0BB608-C10D-60A3-0ECD-AB9501B5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0DAA29-F42D-208A-65B4-7BB76E46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9C42B7-E0A7-88B3-C8D1-A8F46E39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3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60DC9A-1CF7-720C-E022-7A2348FC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CE07-5B25-0659-9138-E7277BA5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2C9DA3-FFA5-4978-E7B2-30C828C8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3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202E5-17C3-6A4C-480D-D0ECCD50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E71A9-31FC-09B9-A18B-67B3B0739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651835-D348-F7E1-4906-ACEA9338F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F9AC71-0B41-82FE-45FE-F36618C8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04DF11-F0DD-283B-9AA2-79DA3B48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0CDD9-ED63-FF3E-F856-810E3DA5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8B1C-482F-5B25-E6FF-587076AF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692EF0-21EE-D11E-49D0-66F8A9987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837959-4D3C-EBE8-831A-B987141E2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C5A07D-6766-10EF-30A3-894B7CAD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D17293-04A3-0F85-E052-59E653D9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BC5B97-70DF-B13C-7A06-4E3268F0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4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262917-2559-8B7B-8AF9-AB991492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277456-3542-D67C-2A5A-2E30F1069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D760B-E7BA-B5A3-48D4-F6086F96F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F8B3B-54ED-4C5D-8AD7-EEA92521FCB7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98E31-4D39-09BF-DAA3-B51974D78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CCCCB-6562-14F0-F4B7-41F723AB0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8004B-62A0-411E-8E19-F725C07FD3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4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hyperlink" Target="https://www.anaconda.com/products/individual#Downloads" TargetMode="Externa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an.baidu.com/s/1S8UGEriQrg4EoqJL-J4Cnw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0CEC76-5FAF-B8AB-C204-1DC48BFA0088}"/>
              </a:ext>
            </a:extLst>
          </p:cNvPr>
          <p:cNvSpPr txBox="1"/>
          <p:nvPr/>
        </p:nvSpPr>
        <p:spPr>
          <a:xfrm>
            <a:off x="6370320" y="3086072"/>
            <a:ext cx="47167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华光粗黑_CNKI" panose="02000500000000000000" pitchFamily="2" charset="-122"/>
                <a:ea typeface="华光粗黑_CNKI" panose="02000500000000000000" pitchFamily="2" charset="-122"/>
              </a:rPr>
              <a:t>Python软件安装与配置</a:t>
            </a:r>
            <a:endParaRPr lang="en-US" sz="2800">
              <a:latin typeface="华光粗黑_CNKI" panose="02000500000000000000" pitchFamily="2" charset="-122"/>
              <a:ea typeface="华光粗黑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39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E03FDD6-3176-9036-A57F-524790B888B3}"/>
              </a:ext>
            </a:extLst>
          </p:cNvPr>
          <p:cNvSpPr txBox="1"/>
          <p:nvPr/>
        </p:nvSpPr>
        <p:spPr>
          <a:xfrm>
            <a:off x="-106972" y="353419"/>
            <a:ext cx="6097464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Anaconda</a:t>
            </a:r>
            <a:r>
              <a:rPr lang="zh-CN" sz="2400" b="1" kern="1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下载、安装与配置</a:t>
            </a:r>
            <a:endParaRPr lang="en-US" sz="24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534E01-E994-E365-2F76-72C66949ACDD}"/>
              </a:ext>
            </a:extLst>
          </p:cNvPr>
          <p:cNvSpPr txBox="1"/>
          <p:nvPr/>
        </p:nvSpPr>
        <p:spPr>
          <a:xfrm>
            <a:off x="367080" y="886257"/>
            <a:ext cx="6097464" cy="355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Aft>
                <a:spcPts val="6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 Anaconda</a:t>
            </a:r>
            <a:r>
              <a:rPr lang="zh-CN" sz="18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软件下载</a:t>
            </a:r>
            <a:endParaRPr lang="en-US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10E463-7808-169B-D03A-5F2CF0FAB64D}"/>
              </a:ext>
            </a:extLst>
          </p:cNvPr>
          <p:cNvSpPr txBox="1"/>
          <p:nvPr/>
        </p:nvSpPr>
        <p:spPr>
          <a:xfrm>
            <a:off x="367080" y="1241482"/>
            <a:ext cx="11522319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Ana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conda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是一个开源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发行版本的软件，其中包含了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环境，以及安装后自带诸如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numpy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pandas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matplotlib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scipy 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zh-CN" sz="1800" kern="100">
                <a:effectLst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180 </a:t>
            </a:r>
            <a:r>
              <a:rPr 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多个科学计算模块，既可以在同一台计算机上安装不同版本的第三方模块和依赖项，也可以在不同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环境之间进行切换，非常适合初学者使用。以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Windows 64</a:t>
            </a:r>
            <a:r>
              <a:rPr 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位操作系统为例进行演示</a:t>
            </a:r>
            <a:r>
              <a:rPr lang="zh-CN" altLang="en-US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1CD211B5-7CDE-DE9D-2FE2-BF3060AC6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44" y="3549357"/>
            <a:ext cx="3128645" cy="19589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4F281D-3B3F-223D-2044-D121C0E019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9"/>
          <a:stretch/>
        </p:blipFill>
        <p:spPr bwMode="auto">
          <a:xfrm>
            <a:off x="402904" y="3881230"/>
            <a:ext cx="3128644" cy="18443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A9CDFDF-123B-4B95-5DC0-4DCED74AF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98" y="4306662"/>
            <a:ext cx="3176408" cy="9935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42AA817-6E1A-B33B-21FB-2E301E6A72C0}"/>
              </a:ext>
            </a:extLst>
          </p:cNvPr>
          <p:cNvSpPr txBox="1"/>
          <p:nvPr/>
        </p:nvSpPr>
        <p:spPr>
          <a:xfrm>
            <a:off x="199878" y="5772697"/>
            <a:ext cx="4487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本书使用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6"/>
              </a:rPr>
              <a:t>Anaconda</a:t>
            </a:r>
            <a:r>
              <a:rPr lang="zh-CN" sz="1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6"/>
              </a:rPr>
              <a:t>软件安装包</a:t>
            </a:r>
            <a:r>
              <a:rPr lang="zh-CN" altLang="en-US" sz="1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sz="1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提取码：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6666</a:t>
            </a:r>
            <a:endParaRPr 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C9FF6C-8390-BBFC-59C1-259F48E0BBE2}"/>
              </a:ext>
            </a:extLst>
          </p:cNvPr>
          <p:cNvSpPr txBox="1"/>
          <p:nvPr/>
        </p:nvSpPr>
        <p:spPr>
          <a:xfrm>
            <a:off x="414844" y="28564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第一步：软件安装包下载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9E0AA9-0469-5418-4F84-4FB2B7DA81B1}"/>
              </a:ext>
            </a:extLst>
          </p:cNvPr>
          <p:cNvSpPr txBox="1"/>
          <p:nvPr/>
        </p:nvSpPr>
        <p:spPr>
          <a:xfrm>
            <a:off x="4209792" y="2865763"/>
            <a:ext cx="3051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第二步：软件安装包安装</a:t>
            </a:r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219085-F4F4-71D6-78D7-8516A08284C8}"/>
              </a:ext>
            </a:extLst>
          </p:cNvPr>
          <p:cNvSpPr txBox="1"/>
          <p:nvPr/>
        </p:nvSpPr>
        <p:spPr>
          <a:xfrm>
            <a:off x="7523478" y="2851593"/>
            <a:ext cx="4889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第三：使用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Jupyter Notebook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新建文件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文件夹</a:t>
            </a:r>
            <a:endParaRPr 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210FB8A-7253-D8B0-EB74-FDC197B995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92" y="3428999"/>
            <a:ext cx="2534570" cy="19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EA0E35B-0F98-6EBF-8D2C-119902CAB1F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8607" y="3549357"/>
            <a:ext cx="2534570" cy="19720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4928DDF-3B81-7DB2-FD42-FCF161F562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54" y="3707599"/>
            <a:ext cx="259461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C5B3513-8351-DAD4-827A-81ACC50E87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42" y="3863301"/>
            <a:ext cx="2600325" cy="2012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71DDFF4-EA68-7FB7-032A-E146E03431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87" y="3987253"/>
            <a:ext cx="2653030" cy="2044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AB30D80-60DC-5E56-46B9-0E24E3F6F3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762" y="4103015"/>
            <a:ext cx="2628900" cy="2046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D218498-07AC-D795-DFB2-1B8568E7DE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629" y="4231691"/>
            <a:ext cx="265811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B361E7D-B080-73DE-BED1-7841EBA37E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85" y="4366142"/>
            <a:ext cx="2628265" cy="205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 descr="图形用户界面, 文本, 应用程序&#10;&#10;描述已自动生成">
            <a:extLst>
              <a:ext uri="{FF2B5EF4-FFF2-40B4-BE49-F238E27FC236}">
                <a16:creationId xmlns:a16="http://schemas.microsoft.com/office/drawing/2014/main" id="{CE0B13FB-E3B8-D3B1-812E-F400FAAB69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409" y="3363771"/>
            <a:ext cx="2746106" cy="2699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27F6A4E6-D9FA-4C13-15DB-6185717C700C}"/>
              </a:ext>
            </a:extLst>
          </p:cNvPr>
          <p:cNvSpPr/>
          <p:nvPr/>
        </p:nvSpPr>
        <p:spPr>
          <a:xfrm>
            <a:off x="4321203" y="4545368"/>
            <a:ext cx="2450147" cy="754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73D0EC4-DC69-0208-9842-48A4E7B8615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29840"/>
          <a:stretch/>
        </p:blipFill>
        <p:spPr bwMode="auto">
          <a:xfrm>
            <a:off x="7632994" y="3235095"/>
            <a:ext cx="4256405" cy="12465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235C703-5997-DFBB-980A-C7055D21959E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14305" y="3477983"/>
            <a:ext cx="4257040" cy="25533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FE8AA8F-D420-CCBF-B102-5970001D095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610"/>
          <a:stretch/>
        </p:blipFill>
        <p:spPr bwMode="auto">
          <a:xfrm>
            <a:off x="7693382" y="4474298"/>
            <a:ext cx="4262755" cy="1557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D43EB1F-5373-BDEA-D575-22E1F5D68EC0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8988"/>
          <a:stretch/>
        </p:blipFill>
        <p:spPr bwMode="auto">
          <a:xfrm>
            <a:off x="7644816" y="3599961"/>
            <a:ext cx="4359886" cy="8035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DE606F68-83FD-AF3F-B4EC-2CE672883187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433" t="256" b="2168"/>
          <a:stretch/>
        </p:blipFill>
        <p:spPr bwMode="auto">
          <a:xfrm>
            <a:off x="8715943" y="4380402"/>
            <a:ext cx="2504457" cy="2092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7578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89BC57-6A9B-84A9-5E90-C8A810B40D56}"/>
              </a:ext>
            </a:extLst>
          </p:cNvPr>
          <p:cNvSpPr txBox="1"/>
          <p:nvPr/>
        </p:nvSpPr>
        <p:spPr>
          <a:xfrm>
            <a:off x="-106972" y="353419"/>
            <a:ext cx="6097464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Anaconda</a:t>
            </a:r>
            <a:r>
              <a:rPr lang="zh-CN" sz="2400" b="1" kern="1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下载、安装与配置</a:t>
            </a:r>
            <a:endParaRPr lang="en-US" sz="24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F34100-4216-678E-33A1-FEC64F1F5BF0}"/>
              </a:ext>
            </a:extLst>
          </p:cNvPr>
          <p:cNvSpPr txBox="1"/>
          <p:nvPr/>
        </p:nvSpPr>
        <p:spPr>
          <a:xfrm>
            <a:off x="367080" y="886257"/>
            <a:ext cx="6097464" cy="355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Aft>
                <a:spcPts val="600"/>
              </a:spcAft>
            </a:pPr>
            <a:r>
              <a:rPr lang="en-US" sz="18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Jupyter Notebook</a:t>
            </a:r>
            <a:r>
              <a:rPr lang="zh-CN" altLang="en-US" sz="18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应用加载已有文件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文件夹</a:t>
            </a:r>
            <a:endParaRPr lang="en-US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F89D09-DB4B-8C6F-537E-00646015E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0"/>
          <a:stretch/>
        </p:blipFill>
        <p:spPr bwMode="auto">
          <a:xfrm>
            <a:off x="568663" y="3177153"/>
            <a:ext cx="4737735" cy="981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F70640-5D01-AE89-04DA-3FE942A601D2}"/>
              </a:ext>
            </a:extLst>
          </p:cNvPr>
          <p:cNvSpPr txBox="1"/>
          <p:nvPr/>
        </p:nvSpPr>
        <p:spPr>
          <a:xfrm>
            <a:off x="367080" y="1495402"/>
            <a:ext cx="2367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加载已有文件</a:t>
            </a:r>
            <a:endParaRPr lang="en-US" altLang="zh-CN" sz="180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92C25F-0A25-4661-1F78-4E8EB0827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 bwMode="auto">
          <a:xfrm>
            <a:off x="1012247" y="4389553"/>
            <a:ext cx="3686810" cy="11442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38C0C3-54D2-2AB9-A291-CE23550F0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03" y="2918946"/>
            <a:ext cx="3922365" cy="14974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B091B7-B6D5-010C-32AD-32D8F4C006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9" r="-1"/>
          <a:stretch/>
        </p:blipFill>
        <p:spPr bwMode="auto">
          <a:xfrm>
            <a:off x="7838983" y="4507474"/>
            <a:ext cx="2364030" cy="16711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883C82B-1153-BA6D-F8D1-7ABF8B8F9A12}"/>
              </a:ext>
            </a:extLst>
          </p:cNvPr>
          <p:cNvSpPr txBox="1"/>
          <p:nvPr/>
        </p:nvSpPr>
        <p:spPr>
          <a:xfrm>
            <a:off x="293156" y="1856592"/>
            <a:ext cx="5697336" cy="12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Jupyter Notebook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应用打开界面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【New】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按钮旁边，点击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【Upload】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按钮，弹出窗口中选择要加载文件后点击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打开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即可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359673B-CE7B-9CDD-0880-E5FE1FA9B801}"/>
              </a:ext>
            </a:extLst>
          </p:cNvPr>
          <p:cNvCxnSpPr>
            <a:cxnSpLocks/>
          </p:cNvCxnSpPr>
          <p:nvPr/>
        </p:nvCxnSpPr>
        <p:spPr>
          <a:xfrm flipH="1">
            <a:off x="3302493" y="4073926"/>
            <a:ext cx="1091954" cy="812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B15FC9D-75B9-AD40-B6F0-650595D21241}"/>
              </a:ext>
            </a:extLst>
          </p:cNvPr>
          <p:cNvCxnSpPr/>
          <p:nvPr/>
        </p:nvCxnSpPr>
        <p:spPr>
          <a:xfrm>
            <a:off x="3302493" y="4961688"/>
            <a:ext cx="559293" cy="496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CD1E3D8-8B0A-FF9A-72B8-4AC6E18B02E6}"/>
              </a:ext>
            </a:extLst>
          </p:cNvPr>
          <p:cNvSpPr txBox="1"/>
          <p:nvPr/>
        </p:nvSpPr>
        <p:spPr>
          <a:xfrm>
            <a:off x="6464544" y="1487260"/>
            <a:ext cx="5727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加载已有文件夹（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Anaconda Prompt (Anaconda3) </a:t>
            </a:r>
            <a:r>
              <a:rPr lang="zh-CN" alt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80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3CF3D7-FFD1-2CC1-B0AC-A713B2F8FB5E}"/>
              </a:ext>
            </a:extLst>
          </p:cNvPr>
          <p:cNvSpPr txBox="1"/>
          <p:nvPr/>
        </p:nvSpPr>
        <p:spPr>
          <a:xfrm>
            <a:off x="6820269" y="1867509"/>
            <a:ext cx="51912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18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d:</a:t>
            </a:r>
            <a:endParaRPr lang="en-US" altLang="zh-CN" sz="1800" kern="100">
              <a:solidFill>
                <a:srgbClr val="C7254E"/>
              </a:solidFill>
              <a:effectLst/>
              <a:latin typeface="Source Code Pro" panose="020B050903040302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8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cd D:\python</a:t>
            </a:r>
            <a:r>
              <a:rPr lang="zh-CN" sz="18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科学计量可视化</a:t>
            </a:r>
            <a:r>
              <a:rPr lang="en-US" sz="18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r>
              <a:rPr lang="zh-CN" sz="18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核验书稿</a:t>
            </a:r>
            <a:endParaRPr lang="en-US" altLang="zh-CN" sz="1800" kern="100">
              <a:solidFill>
                <a:srgbClr val="C7254E"/>
              </a:solidFill>
              <a:effectLst/>
              <a:latin typeface="Source Code Pro" panose="020B050903040302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8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jupyter notebook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4EC911-E935-C43F-2BBD-DA4E9CFA555E}"/>
              </a:ext>
            </a:extLst>
          </p:cNvPr>
          <p:cNvSpPr txBox="1"/>
          <p:nvPr/>
        </p:nvSpPr>
        <p:spPr>
          <a:xfrm>
            <a:off x="-106972" y="353419"/>
            <a:ext cx="6097464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Anaconda</a:t>
            </a:r>
            <a:r>
              <a:rPr lang="zh-CN" sz="2400" b="1" kern="1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下载、安装与配置</a:t>
            </a:r>
            <a:endParaRPr lang="en-US" sz="24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E94897-29B0-CB5F-32CC-1457480DC31E}"/>
              </a:ext>
            </a:extLst>
          </p:cNvPr>
          <p:cNvSpPr txBox="1"/>
          <p:nvPr/>
        </p:nvSpPr>
        <p:spPr>
          <a:xfrm>
            <a:off x="367080" y="886257"/>
            <a:ext cx="6097464" cy="355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Aft>
                <a:spcPts val="600"/>
              </a:spcAft>
            </a:pPr>
            <a:r>
              <a:rPr lang="en-US" sz="18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1.3 </a:t>
            </a:r>
            <a:r>
              <a:rPr lang="zh-CN" altLang="en-US" sz="18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自带模块的使用</a:t>
            </a:r>
            <a:endParaRPr lang="en-US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0BA0D9-EDAF-1269-3683-69777257A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82" y="1419095"/>
            <a:ext cx="5974540" cy="33142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C1B2CA-23BD-B9B4-73D0-7E8A573E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2" y="5168303"/>
            <a:ext cx="5974540" cy="9118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40351EE-1AC8-F29B-CCF7-E86D013D5114}"/>
              </a:ext>
            </a:extLst>
          </p:cNvPr>
          <p:cNvSpPr txBox="1"/>
          <p:nvPr/>
        </p:nvSpPr>
        <p:spPr>
          <a:xfrm>
            <a:off x="6864859" y="1419095"/>
            <a:ext cx="5022342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第一行是进行模块的导入，使用的语句是</a:t>
            </a:r>
            <a:r>
              <a:rPr lang="en-US" sz="18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模块名称</a:t>
            </a:r>
            <a:r>
              <a:rPr lang="zh-CN" sz="1800" kern="100">
                <a:effectLst/>
                <a:ea typeface="Times New Roman" panose="02020603050405020304" pitchFamily="18" charset="0"/>
              </a:rPr>
              <a:t> </a:t>
            </a:r>
            <a:r>
              <a:rPr lang="en-US" sz="18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别名，起别名是为后续使用时候调用方便。其中</a:t>
            </a:r>
            <a:r>
              <a:rPr lang="en-US" sz="18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matplotlib.pyplot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代表着使用</a:t>
            </a:r>
            <a:r>
              <a:rPr lang="en-US" sz="18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matplotlib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模块中的</a:t>
            </a:r>
            <a:r>
              <a:rPr lang="en-US" sz="18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pyplot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子模块</a:t>
            </a:r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61B96C-9A6F-6C25-FCCC-97D0183DCC93}"/>
              </a:ext>
            </a:extLst>
          </p:cNvPr>
          <p:cNvSpPr txBox="1"/>
          <p:nvPr/>
        </p:nvSpPr>
        <p:spPr>
          <a:xfrm>
            <a:off x="6864859" y="4793503"/>
            <a:ext cx="5146629" cy="1290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也可以直接调用</a:t>
            </a:r>
            <a:r>
              <a:rPr lang="en-US" sz="18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matplotlib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模块，输出当前模块对应的版本号和具体安装的位置。代码中的</a:t>
            </a:r>
            <a:r>
              <a:rPr lang="en-US" sz="18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print()</a:t>
            </a: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方法用来输出系统执行代码后的结果。</a:t>
            </a:r>
            <a:endParaRPr lang="en-US" sz="180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3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39D541-247F-F40D-DE76-A41EDC85F12A}"/>
              </a:ext>
            </a:extLst>
          </p:cNvPr>
          <p:cNvSpPr txBox="1"/>
          <p:nvPr/>
        </p:nvSpPr>
        <p:spPr>
          <a:xfrm>
            <a:off x="-106972" y="380052"/>
            <a:ext cx="6097464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Anaconda</a:t>
            </a:r>
            <a:r>
              <a:rPr lang="zh-CN" sz="2400" b="1" kern="1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下载、安装与配置</a:t>
            </a:r>
            <a:endParaRPr lang="en-US" sz="24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D04078-441B-0B2C-1291-721CF115EFA8}"/>
              </a:ext>
            </a:extLst>
          </p:cNvPr>
          <p:cNvSpPr txBox="1"/>
          <p:nvPr/>
        </p:nvSpPr>
        <p:spPr>
          <a:xfrm>
            <a:off x="367080" y="912890"/>
            <a:ext cx="6097464" cy="355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Aft>
                <a:spcPts val="600"/>
              </a:spcAft>
            </a:pPr>
            <a:r>
              <a:rPr lang="en-US" sz="18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1.3 </a:t>
            </a:r>
            <a:r>
              <a:rPr lang="zh-CN" altLang="en-US" sz="18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第三方模块的安装与检验</a:t>
            </a:r>
            <a:endParaRPr lang="en-US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B5D1B9-8543-56CB-FE13-A84176A74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748"/>
          <a:stretch/>
        </p:blipFill>
        <p:spPr>
          <a:xfrm>
            <a:off x="367079" y="3626673"/>
            <a:ext cx="4143627" cy="9976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B614E6-D3AA-13C0-6C21-D20EF6E624E7}"/>
              </a:ext>
            </a:extLst>
          </p:cNvPr>
          <p:cNvSpPr txBox="1"/>
          <p:nvPr/>
        </p:nvSpPr>
        <p:spPr>
          <a:xfrm>
            <a:off x="550416" y="259768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第一种方式：调用命令行窗口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E702D9-4C12-6ED4-75CB-7958119A7416}"/>
              </a:ext>
            </a:extLst>
          </p:cNvPr>
          <p:cNvSpPr txBox="1"/>
          <p:nvPr/>
        </p:nvSpPr>
        <p:spPr>
          <a:xfrm>
            <a:off x="6202533" y="2603009"/>
            <a:ext cx="373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第二种方式：直接在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Python3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文件中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FDCE10-9ECE-D0B4-A164-F69EBBC6FB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751"/>
          <a:stretch/>
        </p:blipFill>
        <p:spPr>
          <a:xfrm>
            <a:off x="5433983" y="3661048"/>
            <a:ext cx="6314983" cy="634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8057B3-6363-9080-DC43-E4D2A9F18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20" y="5351830"/>
            <a:ext cx="4143627" cy="79790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8E4A426-CA89-6DCB-C518-337FB7579E11}"/>
              </a:ext>
            </a:extLst>
          </p:cNvPr>
          <p:cNvSpPr txBox="1"/>
          <p:nvPr/>
        </p:nvSpPr>
        <p:spPr>
          <a:xfrm>
            <a:off x="2756844" y="1421800"/>
            <a:ext cx="6147786" cy="875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安装指令：</a:t>
            </a:r>
            <a:r>
              <a:rPr lang="en-US" sz="18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pip install &lt;model_name&gt;</a:t>
            </a:r>
            <a:endParaRPr lang="en-US" sz="180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检验指令：</a:t>
            </a:r>
            <a:r>
              <a:rPr lang="en-US" sz="1800" kern="10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 &lt;model_name&gt;</a:t>
            </a:r>
            <a:endParaRPr lang="en-US" sz="180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13A9DC6-2A00-DE3F-8B25-BACE826B5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533" y="5303657"/>
            <a:ext cx="4143627" cy="84608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FF8167E-2B95-CE61-54C2-FFBD504FFF92}"/>
              </a:ext>
            </a:extLst>
          </p:cNvPr>
          <p:cNvSpPr txBox="1"/>
          <p:nvPr/>
        </p:nvSpPr>
        <p:spPr>
          <a:xfrm>
            <a:off x="1924458" y="3264329"/>
            <a:ext cx="907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FDBCD5-640B-E0F7-7D44-98E57664F56A}"/>
              </a:ext>
            </a:extLst>
          </p:cNvPr>
          <p:cNvSpPr txBox="1"/>
          <p:nvPr/>
        </p:nvSpPr>
        <p:spPr>
          <a:xfrm>
            <a:off x="7872497" y="3278246"/>
            <a:ext cx="907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F29E7B-DA7E-6403-BF05-A2B877E0423F}"/>
              </a:ext>
            </a:extLst>
          </p:cNvPr>
          <p:cNvSpPr txBox="1"/>
          <p:nvPr/>
        </p:nvSpPr>
        <p:spPr>
          <a:xfrm>
            <a:off x="1857652" y="4988767"/>
            <a:ext cx="72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检验</a:t>
            </a:r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63300BF-3A00-2C4E-C0E9-99AC6694B1DD}"/>
              </a:ext>
            </a:extLst>
          </p:cNvPr>
          <p:cNvSpPr txBox="1"/>
          <p:nvPr/>
        </p:nvSpPr>
        <p:spPr>
          <a:xfrm>
            <a:off x="7865725" y="4988767"/>
            <a:ext cx="72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0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360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华光粗黑_CNKI</vt:lpstr>
      <vt:lpstr>宋体</vt:lpstr>
      <vt:lpstr>Arial</vt:lpstr>
      <vt:lpstr>Calibri</vt:lpstr>
      <vt:lpstr>Calibri Light</vt:lpstr>
      <vt:lpstr>Source Code Pro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显</dc:creator>
  <cp:lastModifiedBy>李 显</cp:lastModifiedBy>
  <cp:revision>5</cp:revision>
  <dcterms:created xsi:type="dcterms:W3CDTF">2022-12-31T03:44:12Z</dcterms:created>
  <dcterms:modified xsi:type="dcterms:W3CDTF">2023-01-01T02:29:17Z</dcterms:modified>
</cp:coreProperties>
</file>