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17"/>
  </p:notesMasterIdLst>
  <p:sldIdLst>
    <p:sldId id="256" r:id="rId2"/>
    <p:sldId id="261" r:id="rId3"/>
    <p:sldId id="262" r:id="rId4"/>
    <p:sldId id="264" r:id="rId5"/>
    <p:sldId id="266" r:id="rId6"/>
    <p:sldId id="267" r:id="rId7"/>
    <p:sldId id="272" r:id="rId8"/>
    <p:sldId id="273" r:id="rId9"/>
    <p:sldId id="275" r:id="rId10"/>
    <p:sldId id="277" r:id="rId11"/>
    <p:sldId id="278" r:id="rId12"/>
    <p:sldId id="279" r:id="rId13"/>
    <p:sldId id="280" r:id="rId14"/>
    <p:sldId id="281"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5" d="100"/>
          <a:sy n="155" d="100"/>
        </p:scale>
        <p:origin x="49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E861F-BAC5-49A6-8F51-4B02ABDFE8DE}" type="datetimeFigureOut">
              <a:rPr lang="en-US" smtClean="0"/>
              <a:t>1/1/2023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7A25F-1087-4FA0-ADE5-3D640A256785}" type="slidenum">
              <a:rPr lang="en-US" smtClean="0"/>
              <a:t>‹#›</a:t>
            </a:fld>
            <a:endParaRPr lang="en-US"/>
          </a:p>
        </p:txBody>
      </p:sp>
    </p:spTree>
    <p:extLst>
      <p:ext uri="{BB962C8B-B14F-4D97-AF65-F5344CB8AC3E}">
        <p14:creationId xmlns:p14="http://schemas.microsoft.com/office/powerpoint/2010/main" val="2676569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a:p>
            <a:endParaRPr lang="en-US"/>
          </a:p>
        </p:txBody>
      </p:sp>
      <p:sp>
        <p:nvSpPr>
          <p:cNvPr id="4" name="灯片编号占位符 3"/>
          <p:cNvSpPr>
            <a:spLocks noGrp="1"/>
          </p:cNvSpPr>
          <p:nvPr>
            <p:ph type="sldNum" sz="quarter" idx="5"/>
          </p:nvPr>
        </p:nvSpPr>
        <p:spPr/>
        <p:txBody>
          <a:bodyPr/>
          <a:lstStyle/>
          <a:p>
            <a:fld id="{A427A25F-1087-4FA0-ADE5-3D640A256785}" type="slidenum">
              <a:rPr lang="en-US" smtClean="0"/>
              <a:t>2</a:t>
            </a:fld>
            <a:endParaRPr lang="en-US"/>
          </a:p>
        </p:txBody>
      </p:sp>
    </p:spTree>
    <p:extLst>
      <p:ext uri="{BB962C8B-B14F-4D97-AF65-F5344CB8AC3E}">
        <p14:creationId xmlns:p14="http://schemas.microsoft.com/office/powerpoint/2010/main" val="2313119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log.sciencenet.cn/u/jerrycueb" TargetMode="External"/><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hyperlink" Target="https://blog.csdn.net/lys_828"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39A7E-DCA0-2402-7DBA-9D2A434E78D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0BFDF52C-CE10-9799-951B-F8CD693EA7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9E849DA-36B4-3CD7-5536-3BCD2AF868F0}"/>
              </a:ext>
            </a:extLst>
          </p:cNvPr>
          <p:cNvSpPr>
            <a:spLocks noGrp="1"/>
          </p:cNvSpPr>
          <p:nvPr>
            <p:ph type="dt" sz="half" idx="10"/>
          </p:nvPr>
        </p:nvSpPr>
        <p:spPr/>
        <p:txBody>
          <a:bodyPr/>
          <a:lstStyle/>
          <a:p>
            <a:fld id="{851F8B3B-54ED-4C5D-8AD7-EEA92521FCB7}" type="datetimeFigureOut">
              <a:rPr lang="en-US" smtClean="0"/>
              <a:t>1/1/2023</a:t>
            </a:fld>
            <a:endParaRPr lang="en-US" dirty="0"/>
          </a:p>
        </p:txBody>
      </p:sp>
      <p:sp>
        <p:nvSpPr>
          <p:cNvPr id="5" name="页脚占位符 4">
            <a:extLst>
              <a:ext uri="{FF2B5EF4-FFF2-40B4-BE49-F238E27FC236}">
                <a16:creationId xmlns:a16="http://schemas.microsoft.com/office/drawing/2014/main" id="{A55158D6-9ED4-8791-F8E8-E5FCAC302292}"/>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5DEDC49F-086A-BF27-37E4-3D9F54F6D8F0}"/>
              </a:ext>
            </a:extLst>
          </p:cNvPr>
          <p:cNvSpPr>
            <a:spLocks noGrp="1"/>
          </p:cNvSpPr>
          <p:nvPr>
            <p:ph type="sldNum" sz="quarter" idx="12"/>
          </p:nvPr>
        </p:nvSpPr>
        <p:spPr/>
        <p:txBody>
          <a:bodyPr/>
          <a:lstStyle/>
          <a:p>
            <a:fld id="{E288004B-62A0-411E-8E19-F725C07FD3FF}" type="slidenum">
              <a:rPr lang="en-US" smtClean="0"/>
              <a:t>‹#›</a:t>
            </a:fld>
            <a:endParaRPr lang="en-US" dirty="0"/>
          </a:p>
        </p:txBody>
      </p:sp>
    </p:spTree>
    <p:extLst>
      <p:ext uri="{BB962C8B-B14F-4D97-AF65-F5344CB8AC3E}">
        <p14:creationId xmlns:p14="http://schemas.microsoft.com/office/powerpoint/2010/main" val="406161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7D626-EF1F-A4DB-FF74-692CA8921D73}"/>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35344DD-C604-8E92-A0C7-C6BC85DEDC7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D0E065E-8FEF-512D-8856-EEC178179447}"/>
              </a:ext>
            </a:extLst>
          </p:cNvPr>
          <p:cNvSpPr>
            <a:spLocks noGrp="1"/>
          </p:cNvSpPr>
          <p:nvPr>
            <p:ph type="dt" sz="half" idx="10"/>
          </p:nvPr>
        </p:nvSpPr>
        <p:spPr/>
        <p:txBody>
          <a:bodyPr/>
          <a:lstStyle/>
          <a:p>
            <a:fld id="{851F8B3B-54ED-4C5D-8AD7-EEA92521FCB7}" type="datetimeFigureOut">
              <a:rPr lang="en-US" smtClean="0"/>
              <a:t>1/1/2023</a:t>
            </a:fld>
            <a:endParaRPr lang="en-US" dirty="0"/>
          </a:p>
        </p:txBody>
      </p:sp>
      <p:sp>
        <p:nvSpPr>
          <p:cNvPr id="5" name="页脚占位符 4">
            <a:extLst>
              <a:ext uri="{FF2B5EF4-FFF2-40B4-BE49-F238E27FC236}">
                <a16:creationId xmlns:a16="http://schemas.microsoft.com/office/drawing/2014/main" id="{9FC8D28E-2E34-B443-C46E-62A4F650AC05}"/>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86A66F81-A229-3BA8-CB97-66D013967EA8}"/>
              </a:ext>
            </a:extLst>
          </p:cNvPr>
          <p:cNvSpPr>
            <a:spLocks noGrp="1"/>
          </p:cNvSpPr>
          <p:nvPr>
            <p:ph type="sldNum" sz="quarter" idx="12"/>
          </p:nvPr>
        </p:nvSpPr>
        <p:spPr/>
        <p:txBody>
          <a:bodyPr/>
          <a:lstStyle/>
          <a:p>
            <a:fld id="{E288004B-62A0-411E-8E19-F725C07FD3FF}" type="slidenum">
              <a:rPr lang="en-US" smtClean="0"/>
              <a:t>‹#›</a:t>
            </a:fld>
            <a:endParaRPr lang="en-US" dirty="0"/>
          </a:p>
        </p:txBody>
      </p:sp>
    </p:spTree>
    <p:extLst>
      <p:ext uri="{BB962C8B-B14F-4D97-AF65-F5344CB8AC3E}">
        <p14:creationId xmlns:p14="http://schemas.microsoft.com/office/powerpoint/2010/main" val="3946100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24D4AF-415B-891B-1867-0404C165AC1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C4C378A-F569-3854-F0F6-E0322AB7B33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B5EA9FDD-ED27-2080-23F9-12EB97EC775A}"/>
              </a:ext>
            </a:extLst>
          </p:cNvPr>
          <p:cNvSpPr>
            <a:spLocks noGrp="1"/>
          </p:cNvSpPr>
          <p:nvPr>
            <p:ph type="dt" sz="half" idx="10"/>
          </p:nvPr>
        </p:nvSpPr>
        <p:spPr/>
        <p:txBody>
          <a:bodyPr/>
          <a:lstStyle/>
          <a:p>
            <a:fld id="{851F8B3B-54ED-4C5D-8AD7-EEA92521FCB7}" type="datetimeFigureOut">
              <a:rPr lang="en-US" smtClean="0"/>
              <a:t>1/1/2023</a:t>
            </a:fld>
            <a:endParaRPr lang="en-US" dirty="0"/>
          </a:p>
        </p:txBody>
      </p:sp>
      <p:sp>
        <p:nvSpPr>
          <p:cNvPr id="5" name="页脚占位符 4">
            <a:extLst>
              <a:ext uri="{FF2B5EF4-FFF2-40B4-BE49-F238E27FC236}">
                <a16:creationId xmlns:a16="http://schemas.microsoft.com/office/drawing/2014/main" id="{2836340A-81A9-22DE-DA39-5983E9953B3A}"/>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7728AAC4-D917-F9E5-0FE5-1B84F18F51A8}"/>
              </a:ext>
            </a:extLst>
          </p:cNvPr>
          <p:cNvSpPr>
            <a:spLocks noGrp="1"/>
          </p:cNvSpPr>
          <p:nvPr>
            <p:ph type="sldNum" sz="quarter" idx="12"/>
          </p:nvPr>
        </p:nvSpPr>
        <p:spPr/>
        <p:txBody>
          <a:bodyPr/>
          <a:lstStyle/>
          <a:p>
            <a:fld id="{E288004B-62A0-411E-8E19-F725C07FD3FF}" type="slidenum">
              <a:rPr lang="en-US" smtClean="0"/>
              <a:t>‹#›</a:t>
            </a:fld>
            <a:endParaRPr lang="en-US" dirty="0"/>
          </a:p>
        </p:txBody>
      </p:sp>
    </p:spTree>
    <p:extLst>
      <p:ext uri="{BB962C8B-B14F-4D97-AF65-F5344CB8AC3E}">
        <p14:creationId xmlns:p14="http://schemas.microsoft.com/office/powerpoint/2010/main" val="2374339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A9C5B46-A398-353F-F208-A07501B900C9}"/>
              </a:ext>
            </a:extLst>
          </p:cNvPr>
          <p:cNvSpPr>
            <a:spLocks noGrp="1"/>
          </p:cNvSpPr>
          <p:nvPr>
            <p:ph type="dt" sz="half" idx="10"/>
          </p:nvPr>
        </p:nvSpPr>
        <p:spPr/>
        <p:txBody>
          <a:bodyPr/>
          <a:lstStyle/>
          <a:p>
            <a:fld id="{851F8B3B-54ED-4C5D-8AD7-EEA92521FCB7}" type="datetimeFigureOut">
              <a:rPr lang="en-US" smtClean="0"/>
              <a:t>1/1/2023</a:t>
            </a:fld>
            <a:endParaRPr lang="en-US" dirty="0"/>
          </a:p>
        </p:txBody>
      </p:sp>
      <p:pic>
        <p:nvPicPr>
          <p:cNvPr id="8" name="图片 7">
            <a:extLst>
              <a:ext uri="{FF2B5EF4-FFF2-40B4-BE49-F238E27FC236}">
                <a16:creationId xmlns:a16="http://schemas.microsoft.com/office/drawing/2014/main" id="{C737F8FF-B92C-EB8A-069A-E50E979AEA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9122" r="16554" b="414"/>
          <a:stretch/>
        </p:blipFill>
        <p:spPr>
          <a:xfrm>
            <a:off x="0" y="1100517"/>
            <a:ext cx="4249930" cy="5754319"/>
          </a:xfrm>
          <a:prstGeom prst="rect">
            <a:avLst/>
          </a:prstGeom>
        </p:spPr>
      </p:pic>
      <p:sp>
        <p:nvSpPr>
          <p:cNvPr id="10" name="矩形 9">
            <a:extLst>
              <a:ext uri="{FF2B5EF4-FFF2-40B4-BE49-F238E27FC236}">
                <a16:creationId xmlns:a16="http://schemas.microsoft.com/office/drawing/2014/main" id="{6E0AD491-367E-D37A-E230-86D9CD4F77CB}"/>
              </a:ext>
            </a:extLst>
          </p:cNvPr>
          <p:cNvSpPr/>
          <p:nvPr userDrawn="1"/>
        </p:nvSpPr>
        <p:spPr>
          <a:xfrm>
            <a:off x="0" y="638851"/>
            <a:ext cx="1219200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P</a:t>
            </a:r>
            <a:r>
              <a:rPr lang="en-US" altLang="zh-CN" sz="2000" b="1" dirty="0">
                <a:solidFill>
                  <a:schemeClr val="tx1"/>
                </a:solidFill>
                <a:latin typeface="Times New Roman" panose="02020603050405020304" pitchFamily="18" charset="0"/>
                <a:cs typeface="Times New Roman" panose="02020603050405020304" pitchFamily="18" charset="0"/>
              </a:rPr>
              <a:t>ython</a:t>
            </a:r>
            <a:r>
              <a:rPr lang="zh-CN" altLang="en-US">
                <a:latin typeface="华光粗黑_CNKI" panose="02000500000000000000" pitchFamily="2" charset="-122"/>
                <a:ea typeface="华光粗黑_CNKI" panose="02000500000000000000" pitchFamily="2" charset="-122"/>
              </a:rPr>
              <a:t>科学计量数据可视化</a:t>
            </a:r>
            <a:endParaRPr lang="en-US" dirty="0">
              <a:latin typeface="华光粗黑_CNKI" panose="02000500000000000000" pitchFamily="2" charset="-122"/>
              <a:ea typeface="华光粗黑_CNKI" panose="02000500000000000000" pitchFamily="2" charset="-122"/>
            </a:endParaRPr>
          </a:p>
        </p:txBody>
      </p:sp>
      <p:sp>
        <p:nvSpPr>
          <p:cNvPr id="13" name="矩形 12">
            <a:extLst>
              <a:ext uri="{FF2B5EF4-FFF2-40B4-BE49-F238E27FC236}">
                <a16:creationId xmlns:a16="http://schemas.microsoft.com/office/drawing/2014/main" id="{CE51676B-FE62-3C55-8E5C-68BFC140C986}"/>
              </a:ext>
            </a:extLst>
          </p:cNvPr>
          <p:cNvSpPr/>
          <p:nvPr userDrawn="1"/>
        </p:nvSpPr>
        <p:spPr>
          <a:xfrm>
            <a:off x="0" y="3164"/>
            <a:ext cx="12192000" cy="635686"/>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solidFill>
                  <a:schemeClr val="bg1"/>
                </a:solidFill>
                <a:latin typeface="Times New Roman" panose="02020603050405020304" pitchFamily="18" charset="0"/>
                <a:ea typeface="华光粗黑_CNKI" panose="02000500000000000000" pitchFamily="2" charset="-122"/>
                <a:cs typeface="Times New Roman" panose="02020603050405020304" pitchFamily="18" charset="0"/>
              </a:rPr>
              <a:t>科学计量与知识图谱系列丛书</a:t>
            </a:r>
            <a:endParaRPr lang="en-US" dirty="0">
              <a:solidFill>
                <a:schemeClr val="bg1"/>
              </a:solidFill>
              <a:latin typeface="华光粗黑_CNKI" panose="02000500000000000000" pitchFamily="2" charset="-122"/>
              <a:ea typeface="华光粗黑_CNKI" panose="02000500000000000000" pitchFamily="2" charset="-122"/>
            </a:endParaRPr>
          </a:p>
        </p:txBody>
      </p:sp>
      <p:sp>
        <p:nvSpPr>
          <p:cNvPr id="15" name="文本框 14">
            <a:extLst>
              <a:ext uri="{FF2B5EF4-FFF2-40B4-BE49-F238E27FC236}">
                <a16:creationId xmlns:a16="http://schemas.microsoft.com/office/drawing/2014/main" id="{AED5EBC2-C44E-E57C-C440-2054CD7903AB}"/>
              </a:ext>
            </a:extLst>
          </p:cNvPr>
          <p:cNvSpPr txBox="1"/>
          <p:nvPr userDrawn="1"/>
        </p:nvSpPr>
        <p:spPr>
          <a:xfrm>
            <a:off x="5496572" y="5067703"/>
            <a:ext cx="59540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a:latin typeface="宋体" panose="02010600030101010101" pitchFamily="2" charset="-122"/>
                <a:ea typeface="宋体" panose="02010600030101010101" pitchFamily="2" charset="-122"/>
              </a:rPr>
              <a:t>主讲人        李显（</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xinal828@163.com</a:t>
            </a:r>
            <a:r>
              <a:rPr lang="zh-CN" altLang="en-US"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DF1514DC-4BD5-2DBF-EFBB-45C9203F56E4}"/>
              </a:ext>
            </a:extLst>
          </p:cNvPr>
          <p:cNvSpPr txBox="1"/>
          <p:nvPr userDrawn="1"/>
        </p:nvSpPr>
        <p:spPr>
          <a:xfrm>
            <a:off x="4249929" y="5866534"/>
            <a:ext cx="7942069" cy="996107"/>
          </a:xfrm>
          <a:prstGeom prst="rect">
            <a:avLst/>
          </a:prstGeom>
          <a:noFill/>
        </p:spPr>
        <p:txBody>
          <a:bodyPr wrap="square" rtlCol="0">
            <a:spAutoFit/>
          </a:bodyPr>
          <a:lstStyle/>
          <a:p>
            <a:pPr>
              <a:lnSpc>
                <a:spcPct val="120000"/>
              </a:lnSpc>
              <a:spcAft>
                <a:spcPts val="600"/>
              </a:spcAft>
            </a:pPr>
            <a:r>
              <a:rPr lang="zh-CN" altLang="en-US" sz="1400">
                <a:latin typeface="Arial" panose="020B0604020202020204" pitchFamily="34" charset="0"/>
                <a:ea typeface="宋体" panose="02010600030101010101" pitchFamily="2" charset="-122"/>
                <a:cs typeface="Arial" panose="020B0604020202020204" pitchFamily="34" charset="0"/>
              </a:rPr>
              <a:t>引用格式</a:t>
            </a:r>
            <a:r>
              <a:rPr lang="en-US" altLang="zh-CN" sz="1400">
                <a:latin typeface="Arial" panose="020B0604020202020204" pitchFamily="34" charset="0"/>
                <a:ea typeface="宋体" panose="02010600030101010101" pitchFamily="2" charset="-122"/>
                <a:cs typeface="Arial" panose="020B0604020202020204" pitchFamily="34" charset="0"/>
              </a:rPr>
              <a:t>:</a:t>
            </a:r>
            <a:r>
              <a:rPr lang="zh-CN" altLang="en-US" sz="1400">
                <a:latin typeface="Arial" panose="020B0604020202020204" pitchFamily="34" charset="0"/>
                <a:ea typeface="宋体" panose="02010600030101010101" pitchFamily="2" charset="-122"/>
                <a:cs typeface="Arial" panose="020B0604020202020204" pitchFamily="34" charset="0"/>
              </a:rPr>
              <a:t>李显，李杰编著</a:t>
            </a:r>
            <a:r>
              <a:rPr lang="en-US" altLang="zh-CN" sz="1400">
                <a:latin typeface="Arial" panose="020B0604020202020204" pitchFamily="34" charset="0"/>
                <a:ea typeface="宋体" panose="02010600030101010101" pitchFamily="2" charset="-122"/>
                <a:cs typeface="Arial" panose="020B0604020202020204" pitchFamily="34" charset="0"/>
              </a:rPr>
              <a:t>.Python</a:t>
            </a:r>
            <a:r>
              <a:rPr lang="zh-CN" altLang="en-US" sz="1400">
                <a:latin typeface="Arial" panose="020B0604020202020204" pitchFamily="34" charset="0"/>
                <a:ea typeface="宋体" panose="02010600030101010101" pitchFamily="2" charset="-122"/>
                <a:cs typeface="Arial" panose="020B0604020202020204" pitchFamily="34" charset="0"/>
              </a:rPr>
              <a:t>科学计量数据可视化</a:t>
            </a:r>
            <a:r>
              <a:rPr lang="en-US" altLang="zh-CN" sz="1400">
                <a:latin typeface="Arial" panose="020B0604020202020204" pitchFamily="34" charset="0"/>
                <a:ea typeface="宋体" panose="02010600030101010101" pitchFamily="2" charset="-122"/>
                <a:cs typeface="Arial" panose="020B0604020202020204" pitchFamily="34" charset="0"/>
              </a:rPr>
              <a:t>[M].</a:t>
            </a:r>
            <a:r>
              <a:rPr lang="zh-CN" altLang="en-US" sz="1400">
                <a:latin typeface="Arial" panose="020B0604020202020204" pitchFamily="34" charset="0"/>
                <a:ea typeface="宋体" panose="02010600030101010101" pitchFamily="2" charset="-122"/>
                <a:cs typeface="Arial" panose="020B0604020202020204" pitchFamily="34" charset="0"/>
              </a:rPr>
              <a:t>北京：首都经济贸易大学出版社</a:t>
            </a:r>
            <a:r>
              <a:rPr lang="en-US" altLang="zh-CN" sz="1400">
                <a:latin typeface="Arial" panose="020B0604020202020204" pitchFamily="34" charset="0"/>
                <a:ea typeface="宋体" panose="02010600030101010101" pitchFamily="2" charset="-122"/>
                <a:cs typeface="Arial" panose="020B0604020202020204" pitchFamily="34" charset="0"/>
              </a:rPr>
              <a:t>.2023.</a:t>
            </a:r>
          </a:p>
          <a:p>
            <a:pPr>
              <a:lnSpc>
                <a:spcPct val="120000"/>
              </a:lnSpc>
              <a:spcAft>
                <a:spcPts val="600"/>
              </a:spcAft>
            </a:pPr>
            <a:r>
              <a:rPr lang="zh-CN" altLang="en-US" sz="1400">
                <a:latin typeface="Arial" panose="020B0604020202020204" pitchFamily="34" charset="0"/>
                <a:ea typeface="宋体" panose="02010600030101010101" pitchFamily="2" charset="-122"/>
                <a:cs typeface="Arial" panose="020B0604020202020204" pitchFamily="34" charset="0"/>
              </a:rPr>
              <a:t>李杰</a:t>
            </a:r>
            <a:r>
              <a:rPr lang="en-US" altLang="zh-CN" sz="1400">
                <a:latin typeface="Arial" panose="020B0604020202020204" pitchFamily="34" charset="0"/>
                <a:ea typeface="宋体" panose="02010600030101010101" pitchFamily="2" charset="-122"/>
                <a:cs typeface="Arial" panose="020B0604020202020204" pitchFamily="34" charset="0"/>
              </a:rPr>
              <a:t>. </a:t>
            </a:r>
            <a:r>
              <a:rPr lang="en-US" altLang="zh-CN" sz="1400">
                <a:latin typeface="Arial" panose="020B0604020202020204" pitchFamily="34" charset="0"/>
                <a:ea typeface="宋体" panose="02010600030101010101" pitchFamily="2" charset="-122"/>
                <a:cs typeface="Arial" panose="020B0604020202020204" pitchFamily="34" charset="0"/>
                <a:hlinkClick r:id="rId3">
                  <a:extLst>
                    <a:ext uri="{A12FA001-AC4F-418D-AE19-62706E023703}">
                      <ahyp:hlinkClr xmlns:ahyp="http://schemas.microsoft.com/office/drawing/2018/hyperlinkcolor" val="tx"/>
                    </a:ext>
                  </a:extLst>
                </a:hlinkClick>
              </a:rPr>
              <a:t>http://blog.sciencenet.cn/u/jerrycueb</a:t>
            </a:r>
            <a:r>
              <a:rPr lang="en-US" altLang="zh-CN" sz="1400">
                <a:latin typeface="Arial" panose="020B0604020202020204" pitchFamily="34" charset="0"/>
                <a:ea typeface="宋体" panose="02010600030101010101" pitchFamily="2" charset="-122"/>
                <a:cs typeface="Arial" panose="020B0604020202020204" pitchFamily="34" charset="0"/>
              </a:rPr>
              <a:t>.</a:t>
            </a:r>
          </a:p>
          <a:p>
            <a:pPr>
              <a:lnSpc>
                <a:spcPct val="120000"/>
              </a:lnSpc>
              <a:spcAft>
                <a:spcPts val="600"/>
              </a:spcAft>
            </a:pPr>
            <a:r>
              <a:rPr lang="zh-CN" altLang="en-US" sz="1400">
                <a:latin typeface="Arial" panose="020B0604020202020204" pitchFamily="34" charset="0"/>
                <a:ea typeface="宋体" panose="02010600030101010101" pitchFamily="2" charset="-122"/>
                <a:cs typeface="Arial" panose="020B0604020202020204" pitchFamily="34" charset="0"/>
              </a:rPr>
              <a:t>李显</a:t>
            </a:r>
            <a:r>
              <a:rPr lang="en-US" altLang="zh-CN" sz="1400">
                <a:latin typeface="Arial" panose="020B0604020202020204" pitchFamily="34" charset="0"/>
                <a:ea typeface="宋体" panose="02010600030101010101" pitchFamily="2" charset="-122"/>
                <a:cs typeface="Arial" panose="020B0604020202020204" pitchFamily="34" charset="0"/>
              </a:rPr>
              <a:t>. </a:t>
            </a:r>
            <a:r>
              <a:rPr lang="en-US" altLang="zh-CN" sz="1400">
                <a:latin typeface="Arial" panose="020B0604020202020204" pitchFamily="34" charset="0"/>
                <a:ea typeface="宋体" panose="02010600030101010101" pitchFamily="2" charset="-122"/>
                <a:cs typeface="Arial" panose="020B0604020202020204" pitchFamily="34" charset="0"/>
                <a:hlinkClick r:id="rId4">
                  <a:extLst>
                    <a:ext uri="{A12FA001-AC4F-418D-AE19-62706E023703}">
                      <ahyp:hlinkClr xmlns:ahyp="http://schemas.microsoft.com/office/drawing/2018/hyperlinkcolor" val="tx"/>
                    </a:ext>
                  </a:extLst>
                </a:hlinkClick>
              </a:rPr>
              <a:t>https://blog.csdn.net/lys_828</a:t>
            </a:r>
            <a:r>
              <a:rPr lang="en-US" altLang="zh-CN" sz="1400">
                <a:latin typeface="Arial" panose="020B0604020202020204" pitchFamily="34" charset="0"/>
                <a:ea typeface="宋体" panose="02010600030101010101" pitchFamily="2" charset="-122"/>
                <a:cs typeface="Arial" panose="020B0604020202020204" pitchFamily="34" charset="0"/>
              </a:rPr>
              <a:t>.</a:t>
            </a:r>
          </a:p>
        </p:txBody>
      </p:sp>
      <p:cxnSp>
        <p:nvCxnSpPr>
          <p:cNvPr id="7" name="直接连接符 6">
            <a:extLst>
              <a:ext uri="{FF2B5EF4-FFF2-40B4-BE49-F238E27FC236}">
                <a16:creationId xmlns:a16="http://schemas.microsoft.com/office/drawing/2014/main" id="{942EF4A5-640B-BF64-CE8F-2022F956917F}"/>
              </a:ext>
            </a:extLst>
          </p:cNvPr>
          <p:cNvCxnSpPr>
            <a:cxnSpLocks/>
          </p:cNvCxnSpPr>
          <p:nvPr userDrawn="1"/>
        </p:nvCxnSpPr>
        <p:spPr>
          <a:xfrm>
            <a:off x="4249930" y="5866534"/>
            <a:ext cx="794207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54181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3C90A4E-C326-4E58-9D3E-06CADF7922B5}"/>
              </a:ext>
            </a:extLst>
          </p:cNvPr>
          <p:cNvSpPr>
            <a:spLocks noGrp="1"/>
          </p:cNvSpPr>
          <p:nvPr>
            <p:ph type="dt" sz="half" idx="10"/>
          </p:nvPr>
        </p:nvSpPr>
        <p:spPr/>
        <p:txBody>
          <a:bodyPr/>
          <a:lstStyle/>
          <a:p>
            <a:fld id="{851F8B3B-54ED-4C5D-8AD7-EEA92521FCB7}" type="datetimeFigureOut">
              <a:rPr lang="en-US" smtClean="0"/>
              <a:t>1/1/2023</a:t>
            </a:fld>
            <a:endParaRPr lang="en-US"/>
          </a:p>
        </p:txBody>
      </p:sp>
      <p:sp>
        <p:nvSpPr>
          <p:cNvPr id="5" name="页脚占位符 4">
            <a:extLst>
              <a:ext uri="{FF2B5EF4-FFF2-40B4-BE49-F238E27FC236}">
                <a16:creationId xmlns:a16="http://schemas.microsoft.com/office/drawing/2014/main" id="{C6EC128A-CEFC-EDDC-7275-78B872365D5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EAFD76-0CF2-3451-6833-DBD2CC200D60}"/>
              </a:ext>
            </a:extLst>
          </p:cNvPr>
          <p:cNvSpPr>
            <a:spLocks noGrp="1"/>
          </p:cNvSpPr>
          <p:nvPr>
            <p:ph type="sldNum" sz="quarter" idx="12"/>
          </p:nvPr>
        </p:nvSpPr>
        <p:spPr/>
        <p:txBody>
          <a:bodyPr/>
          <a:lstStyle/>
          <a:p>
            <a:fld id="{E288004B-62A0-411E-8E19-F725C07FD3FF}" type="slidenum">
              <a:rPr lang="en-US" smtClean="0"/>
              <a:t>‹#›</a:t>
            </a:fld>
            <a:endParaRPr lang="en-US"/>
          </a:p>
        </p:txBody>
      </p:sp>
      <p:sp>
        <p:nvSpPr>
          <p:cNvPr id="2" name="矩形 1">
            <a:extLst>
              <a:ext uri="{FF2B5EF4-FFF2-40B4-BE49-F238E27FC236}">
                <a16:creationId xmlns:a16="http://schemas.microsoft.com/office/drawing/2014/main" id="{0C87DB8F-3895-B742-3189-2FD654B288D3}"/>
              </a:ext>
            </a:extLst>
          </p:cNvPr>
          <p:cNvSpPr/>
          <p:nvPr userDrawn="1"/>
        </p:nvSpPr>
        <p:spPr>
          <a:xfrm>
            <a:off x="0" y="6466702"/>
            <a:ext cx="12192000" cy="391297"/>
          </a:xfrm>
          <a:prstGeom prst="rect">
            <a:avLst/>
          </a:prstGeom>
          <a:gradFill flip="none" rotWithShape="1">
            <a:gsLst>
              <a:gs pos="0">
                <a:schemeClr val="bg1">
                  <a:lumMod val="50000"/>
                </a:schemeClr>
              </a:gs>
              <a:gs pos="48000">
                <a:schemeClr val="tx1">
                  <a:lumMod val="85000"/>
                  <a:lumOff val="15000"/>
                </a:schemeClr>
              </a:gs>
              <a:gs pos="100000">
                <a:schemeClr val="tx1"/>
              </a:gs>
            </a:gsLst>
            <a:lin ang="54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E5B07E66-0548-9C93-6DB1-2C3AA7320527}"/>
              </a:ext>
            </a:extLst>
          </p:cNvPr>
          <p:cNvSpPr/>
          <p:nvPr userDrawn="1"/>
        </p:nvSpPr>
        <p:spPr>
          <a:xfrm>
            <a:off x="0" y="0"/>
            <a:ext cx="12192000" cy="6466702"/>
          </a:xfrm>
          <a:prstGeom prst="rect">
            <a:avLst/>
          </a:prstGeom>
          <a:gradFill>
            <a:gsLst>
              <a:gs pos="0">
                <a:schemeClr val="bg1"/>
              </a:gs>
              <a:gs pos="48000">
                <a:schemeClr val="bg1">
                  <a:lumMod val="95000"/>
                </a:schemeClr>
              </a:gs>
              <a:gs pos="100000">
                <a:schemeClr val="bg1">
                  <a:lumMod val="85000"/>
                </a:schemeClr>
              </a:gs>
            </a:gsLst>
            <a:lin ang="5400000" scaled="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94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733B1-811F-DFA1-8A9E-276D9C97BE0F}"/>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61188A42-89DC-0242-CF34-0C9B777021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EC1BCD8-A474-B48C-7846-B09408F0918D}"/>
              </a:ext>
            </a:extLst>
          </p:cNvPr>
          <p:cNvSpPr>
            <a:spLocks noGrp="1"/>
          </p:cNvSpPr>
          <p:nvPr>
            <p:ph type="dt" sz="half" idx="10"/>
          </p:nvPr>
        </p:nvSpPr>
        <p:spPr/>
        <p:txBody>
          <a:bodyPr/>
          <a:lstStyle/>
          <a:p>
            <a:fld id="{851F8B3B-54ED-4C5D-8AD7-EEA92521FCB7}" type="datetimeFigureOut">
              <a:rPr lang="en-US" smtClean="0"/>
              <a:t>1/1/2023</a:t>
            </a:fld>
            <a:endParaRPr lang="en-US" dirty="0"/>
          </a:p>
        </p:txBody>
      </p:sp>
      <p:sp>
        <p:nvSpPr>
          <p:cNvPr id="5" name="页脚占位符 4">
            <a:extLst>
              <a:ext uri="{FF2B5EF4-FFF2-40B4-BE49-F238E27FC236}">
                <a16:creationId xmlns:a16="http://schemas.microsoft.com/office/drawing/2014/main" id="{A1C1F61B-1CA6-67D4-6E27-941E1948CEAC}"/>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BC574E61-664D-7F23-8F87-37A0763F9C18}"/>
              </a:ext>
            </a:extLst>
          </p:cNvPr>
          <p:cNvSpPr>
            <a:spLocks noGrp="1"/>
          </p:cNvSpPr>
          <p:nvPr>
            <p:ph type="sldNum" sz="quarter" idx="12"/>
          </p:nvPr>
        </p:nvSpPr>
        <p:spPr/>
        <p:txBody>
          <a:bodyPr/>
          <a:lstStyle/>
          <a:p>
            <a:fld id="{E288004B-62A0-411E-8E19-F725C07FD3FF}" type="slidenum">
              <a:rPr lang="en-US" smtClean="0"/>
              <a:t>‹#›</a:t>
            </a:fld>
            <a:endParaRPr lang="en-US" dirty="0"/>
          </a:p>
        </p:txBody>
      </p:sp>
    </p:spTree>
    <p:extLst>
      <p:ext uri="{BB962C8B-B14F-4D97-AF65-F5344CB8AC3E}">
        <p14:creationId xmlns:p14="http://schemas.microsoft.com/office/powerpoint/2010/main" val="713121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A4B5E-EC92-BBF6-6E76-065EF6A8342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84D7D9E6-9DB6-6068-186B-2350A20133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7F16811-F16D-0BE5-5240-26ED0AED4D2C}"/>
              </a:ext>
            </a:extLst>
          </p:cNvPr>
          <p:cNvSpPr>
            <a:spLocks noGrp="1"/>
          </p:cNvSpPr>
          <p:nvPr>
            <p:ph type="dt" sz="half" idx="10"/>
          </p:nvPr>
        </p:nvSpPr>
        <p:spPr/>
        <p:txBody>
          <a:bodyPr/>
          <a:lstStyle/>
          <a:p>
            <a:fld id="{851F8B3B-54ED-4C5D-8AD7-EEA92521FCB7}" type="datetimeFigureOut">
              <a:rPr lang="en-US" smtClean="0"/>
              <a:t>1/1/2023</a:t>
            </a:fld>
            <a:endParaRPr lang="en-US" dirty="0"/>
          </a:p>
        </p:txBody>
      </p:sp>
      <p:sp>
        <p:nvSpPr>
          <p:cNvPr id="5" name="页脚占位符 4">
            <a:extLst>
              <a:ext uri="{FF2B5EF4-FFF2-40B4-BE49-F238E27FC236}">
                <a16:creationId xmlns:a16="http://schemas.microsoft.com/office/drawing/2014/main" id="{29D14BF0-6EE0-4E05-7048-3AF74F06EA69}"/>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71E7B729-39FC-B9A8-AC9C-B00E041A3796}"/>
              </a:ext>
            </a:extLst>
          </p:cNvPr>
          <p:cNvSpPr>
            <a:spLocks noGrp="1"/>
          </p:cNvSpPr>
          <p:nvPr>
            <p:ph type="sldNum" sz="quarter" idx="12"/>
          </p:nvPr>
        </p:nvSpPr>
        <p:spPr/>
        <p:txBody>
          <a:bodyPr/>
          <a:lstStyle/>
          <a:p>
            <a:fld id="{E288004B-62A0-411E-8E19-F725C07FD3FF}" type="slidenum">
              <a:rPr lang="en-US" smtClean="0"/>
              <a:t>‹#›</a:t>
            </a:fld>
            <a:endParaRPr lang="en-US" dirty="0"/>
          </a:p>
        </p:txBody>
      </p:sp>
    </p:spTree>
    <p:extLst>
      <p:ext uri="{BB962C8B-B14F-4D97-AF65-F5344CB8AC3E}">
        <p14:creationId xmlns:p14="http://schemas.microsoft.com/office/powerpoint/2010/main" val="224175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2B633-01A9-4585-8BE4-65E3265A9E9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D11BAE0-106C-4DFE-9DEA-1689EE0C6B2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11535A4E-F32C-8971-0570-0C0535C6BCD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77D8AC5E-03F1-7CFB-560A-5E6A4C0068F5}"/>
              </a:ext>
            </a:extLst>
          </p:cNvPr>
          <p:cNvSpPr>
            <a:spLocks noGrp="1"/>
          </p:cNvSpPr>
          <p:nvPr>
            <p:ph type="dt" sz="half" idx="10"/>
          </p:nvPr>
        </p:nvSpPr>
        <p:spPr/>
        <p:txBody>
          <a:bodyPr/>
          <a:lstStyle/>
          <a:p>
            <a:fld id="{851F8B3B-54ED-4C5D-8AD7-EEA92521FCB7}" type="datetimeFigureOut">
              <a:rPr lang="en-US" smtClean="0"/>
              <a:t>1/1/2023</a:t>
            </a:fld>
            <a:endParaRPr lang="en-US" dirty="0"/>
          </a:p>
        </p:txBody>
      </p:sp>
      <p:sp>
        <p:nvSpPr>
          <p:cNvPr id="6" name="页脚占位符 5">
            <a:extLst>
              <a:ext uri="{FF2B5EF4-FFF2-40B4-BE49-F238E27FC236}">
                <a16:creationId xmlns:a16="http://schemas.microsoft.com/office/drawing/2014/main" id="{45A16FB4-7061-D91F-A8C6-23CD9CC32C1B}"/>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41E2B754-10D6-8EC1-3F3B-A9B32E8416D9}"/>
              </a:ext>
            </a:extLst>
          </p:cNvPr>
          <p:cNvSpPr>
            <a:spLocks noGrp="1"/>
          </p:cNvSpPr>
          <p:nvPr>
            <p:ph type="sldNum" sz="quarter" idx="12"/>
          </p:nvPr>
        </p:nvSpPr>
        <p:spPr/>
        <p:txBody>
          <a:bodyPr/>
          <a:lstStyle/>
          <a:p>
            <a:fld id="{E288004B-62A0-411E-8E19-F725C07FD3FF}" type="slidenum">
              <a:rPr lang="en-US" smtClean="0"/>
              <a:t>‹#›</a:t>
            </a:fld>
            <a:endParaRPr lang="en-US" dirty="0"/>
          </a:p>
        </p:txBody>
      </p:sp>
    </p:spTree>
    <p:extLst>
      <p:ext uri="{BB962C8B-B14F-4D97-AF65-F5344CB8AC3E}">
        <p14:creationId xmlns:p14="http://schemas.microsoft.com/office/powerpoint/2010/main" val="227679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C6893-0F5C-B514-9E8B-5FFD35D41B0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8C11004-2FC9-376B-66F9-7643E353A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5987E68-FB46-D452-31ED-D4102FE4AC2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A70FB95B-783B-C4BA-4596-DAD86D0566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BD9975E-4DF6-75CD-50CB-A3C8B858DC6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C27D8E16-97D8-8856-A0C4-43A93E021B50}"/>
              </a:ext>
            </a:extLst>
          </p:cNvPr>
          <p:cNvSpPr>
            <a:spLocks noGrp="1"/>
          </p:cNvSpPr>
          <p:nvPr>
            <p:ph type="dt" sz="half" idx="10"/>
          </p:nvPr>
        </p:nvSpPr>
        <p:spPr/>
        <p:txBody>
          <a:bodyPr/>
          <a:lstStyle/>
          <a:p>
            <a:fld id="{851F8B3B-54ED-4C5D-8AD7-EEA92521FCB7}" type="datetimeFigureOut">
              <a:rPr lang="en-US" smtClean="0"/>
              <a:t>1/1/2023</a:t>
            </a:fld>
            <a:endParaRPr lang="en-US" dirty="0"/>
          </a:p>
        </p:txBody>
      </p:sp>
      <p:sp>
        <p:nvSpPr>
          <p:cNvPr id="8" name="页脚占位符 7">
            <a:extLst>
              <a:ext uri="{FF2B5EF4-FFF2-40B4-BE49-F238E27FC236}">
                <a16:creationId xmlns:a16="http://schemas.microsoft.com/office/drawing/2014/main" id="{20CEF3D7-E9E9-80BD-304C-49B2ADEDA383}"/>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1F582DFD-3A1A-844B-9A71-90F144AE507C}"/>
              </a:ext>
            </a:extLst>
          </p:cNvPr>
          <p:cNvSpPr>
            <a:spLocks noGrp="1"/>
          </p:cNvSpPr>
          <p:nvPr>
            <p:ph type="sldNum" sz="quarter" idx="12"/>
          </p:nvPr>
        </p:nvSpPr>
        <p:spPr/>
        <p:txBody>
          <a:bodyPr/>
          <a:lstStyle/>
          <a:p>
            <a:fld id="{E288004B-62A0-411E-8E19-F725C07FD3FF}" type="slidenum">
              <a:rPr lang="en-US" smtClean="0"/>
              <a:t>‹#›</a:t>
            </a:fld>
            <a:endParaRPr lang="en-US" dirty="0"/>
          </a:p>
        </p:txBody>
      </p:sp>
    </p:spTree>
    <p:extLst>
      <p:ext uri="{BB962C8B-B14F-4D97-AF65-F5344CB8AC3E}">
        <p14:creationId xmlns:p14="http://schemas.microsoft.com/office/powerpoint/2010/main" val="370142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8E87FB-FE7E-64BD-66FA-E0CBFC803044}"/>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2A0BB608-C10D-60A3-0ECD-AB9501B52691}"/>
              </a:ext>
            </a:extLst>
          </p:cNvPr>
          <p:cNvSpPr>
            <a:spLocks noGrp="1"/>
          </p:cNvSpPr>
          <p:nvPr>
            <p:ph type="dt" sz="half" idx="10"/>
          </p:nvPr>
        </p:nvSpPr>
        <p:spPr/>
        <p:txBody>
          <a:bodyPr/>
          <a:lstStyle/>
          <a:p>
            <a:fld id="{851F8B3B-54ED-4C5D-8AD7-EEA92521FCB7}" type="datetimeFigureOut">
              <a:rPr lang="en-US" smtClean="0"/>
              <a:t>1/1/2023</a:t>
            </a:fld>
            <a:endParaRPr lang="en-US" dirty="0"/>
          </a:p>
        </p:txBody>
      </p:sp>
      <p:sp>
        <p:nvSpPr>
          <p:cNvPr id="4" name="页脚占位符 3">
            <a:extLst>
              <a:ext uri="{FF2B5EF4-FFF2-40B4-BE49-F238E27FC236}">
                <a16:creationId xmlns:a16="http://schemas.microsoft.com/office/drawing/2014/main" id="{BF0DAA29-F42D-208A-65B4-7BB76E463ADD}"/>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9E9C42B7-E0A7-88B3-C8D1-A8F46E39296C}"/>
              </a:ext>
            </a:extLst>
          </p:cNvPr>
          <p:cNvSpPr>
            <a:spLocks noGrp="1"/>
          </p:cNvSpPr>
          <p:nvPr>
            <p:ph type="sldNum" sz="quarter" idx="12"/>
          </p:nvPr>
        </p:nvSpPr>
        <p:spPr/>
        <p:txBody>
          <a:bodyPr/>
          <a:lstStyle/>
          <a:p>
            <a:fld id="{E288004B-62A0-411E-8E19-F725C07FD3FF}" type="slidenum">
              <a:rPr lang="en-US" smtClean="0"/>
              <a:t>‹#›</a:t>
            </a:fld>
            <a:endParaRPr lang="en-US" dirty="0"/>
          </a:p>
        </p:txBody>
      </p:sp>
    </p:spTree>
    <p:extLst>
      <p:ext uri="{BB962C8B-B14F-4D97-AF65-F5344CB8AC3E}">
        <p14:creationId xmlns:p14="http://schemas.microsoft.com/office/powerpoint/2010/main" val="408283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360DC9A-1CF7-720C-E022-7A2348FC9D82}"/>
              </a:ext>
            </a:extLst>
          </p:cNvPr>
          <p:cNvSpPr>
            <a:spLocks noGrp="1"/>
          </p:cNvSpPr>
          <p:nvPr>
            <p:ph type="dt" sz="half" idx="10"/>
          </p:nvPr>
        </p:nvSpPr>
        <p:spPr/>
        <p:txBody>
          <a:bodyPr/>
          <a:lstStyle/>
          <a:p>
            <a:fld id="{851F8B3B-54ED-4C5D-8AD7-EEA92521FCB7}" type="datetimeFigureOut">
              <a:rPr lang="en-US" smtClean="0"/>
              <a:t>1/1/2023</a:t>
            </a:fld>
            <a:endParaRPr lang="en-US" dirty="0"/>
          </a:p>
        </p:txBody>
      </p:sp>
      <p:sp>
        <p:nvSpPr>
          <p:cNvPr id="3" name="页脚占位符 2">
            <a:extLst>
              <a:ext uri="{FF2B5EF4-FFF2-40B4-BE49-F238E27FC236}">
                <a16:creationId xmlns:a16="http://schemas.microsoft.com/office/drawing/2014/main" id="{59D3CE07-5B25-0659-9138-E7277BA53145}"/>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E02C9DA3-FFA5-4978-E7B2-30C828C80ECE}"/>
              </a:ext>
            </a:extLst>
          </p:cNvPr>
          <p:cNvSpPr>
            <a:spLocks noGrp="1"/>
          </p:cNvSpPr>
          <p:nvPr>
            <p:ph type="sldNum" sz="quarter" idx="12"/>
          </p:nvPr>
        </p:nvSpPr>
        <p:spPr/>
        <p:txBody>
          <a:bodyPr/>
          <a:lstStyle/>
          <a:p>
            <a:fld id="{E288004B-62A0-411E-8E19-F725C07FD3FF}" type="slidenum">
              <a:rPr lang="en-US" smtClean="0"/>
              <a:t>‹#›</a:t>
            </a:fld>
            <a:endParaRPr lang="en-US" dirty="0"/>
          </a:p>
        </p:txBody>
      </p:sp>
    </p:spTree>
    <p:extLst>
      <p:ext uri="{BB962C8B-B14F-4D97-AF65-F5344CB8AC3E}">
        <p14:creationId xmlns:p14="http://schemas.microsoft.com/office/powerpoint/2010/main" val="142493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A202E5-17C3-6A4C-480D-D0ECCD5035C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08E71A9-31FC-09B9-A18B-67B3B07395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49651835-D348-F7E1-4906-ACEA9338F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F9AC71-0B41-82FE-45FE-F36618C8042D}"/>
              </a:ext>
            </a:extLst>
          </p:cNvPr>
          <p:cNvSpPr>
            <a:spLocks noGrp="1"/>
          </p:cNvSpPr>
          <p:nvPr>
            <p:ph type="dt" sz="half" idx="10"/>
          </p:nvPr>
        </p:nvSpPr>
        <p:spPr/>
        <p:txBody>
          <a:bodyPr/>
          <a:lstStyle/>
          <a:p>
            <a:fld id="{851F8B3B-54ED-4C5D-8AD7-EEA92521FCB7}" type="datetimeFigureOut">
              <a:rPr lang="en-US" smtClean="0"/>
              <a:t>1/1/2023</a:t>
            </a:fld>
            <a:endParaRPr lang="en-US" dirty="0"/>
          </a:p>
        </p:txBody>
      </p:sp>
      <p:sp>
        <p:nvSpPr>
          <p:cNvPr id="6" name="页脚占位符 5">
            <a:extLst>
              <a:ext uri="{FF2B5EF4-FFF2-40B4-BE49-F238E27FC236}">
                <a16:creationId xmlns:a16="http://schemas.microsoft.com/office/drawing/2014/main" id="{BB04DF11-F0DD-283B-9AA2-79DA3B480E87}"/>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B360CDD9-ED63-FF3E-F856-810E3DA5D946}"/>
              </a:ext>
            </a:extLst>
          </p:cNvPr>
          <p:cNvSpPr>
            <a:spLocks noGrp="1"/>
          </p:cNvSpPr>
          <p:nvPr>
            <p:ph type="sldNum" sz="quarter" idx="12"/>
          </p:nvPr>
        </p:nvSpPr>
        <p:spPr/>
        <p:txBody>
          <a:bodyPr/>
          <a:lstStyle/>
          <a:p>
            <a:fld id="{E288004B-62A0-411E-8E19-F725C07FD3FF}" type="slidenum">
              <a:rPr lang="en-US" smtClean="0"/>
              <a:t>‹#›</a:t>
            </a:fld>
            <a:endParaRPr lang="en-US" dirty="0"/>
          </a:p>
        </p:txBody>
      </p:sp>
    </p:spTree>
    <p:extLst>
      <p:ext uri="{BB962C8B-B14F-4D97-AF65-F5344CB8AC3E}">
        <p14:creationId xmlns:p14="http://schemas.microsoft.com/office/powerpoint/2010/main" val="36115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68B1C-482F-5B25-E6FF-587076AF96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6C692EF0-21EE-D11E-49D0-66F8A9987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文本占位符 3">
            <a:extLst>
              <a:ext uri="{FF2B5EF4-FFF2-40B4-BE49-F238E27FC236}">
                <a16:creationId xmlns:a16="http://schemas.microsoft.com/office/drawing/2014/main" id="{1B837959-4D3C-EBE8-831A-B987141E2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C5A07D-6766-10EF-30A3-894B7CAD909D}"/>
              </a:ext>
            </a:extLst>
          </p:cNvPr>
          <p:cNvSpPr>
            <a:spLocks noGrp="1"/>
          </p:cNvSpPr>
          <p:nvPr>
            <p:ph type="dt" sz="half" idx="10"/>
          </p:nvPr>
        </p:nvSpPr>
        <p:spPr/>
        <p:txBody>
          <a:bodyPr/>
          <a:lstStyle/>
          <a:p>
            <a:fld id="{851F8B3B-54ED-4C5D-8AD7-EEA92521FCB7}" type="datetimeFigureOut">
              <a:rPr lang="en-US" smtClean="0"/>
              <a:t>1/1/2023</a:t>
            </a:fld>
            <a:endParaRPr lang="en-US" dirty="0"/>
          </a:p>
        </p:txBody>
      </p:sp>
      <p:sp>
        <p:nvSpPr>
          <p:cNvPr id="6" name="页脚占位符 5">
            <a:extLst>
              <a:ext uri="{FF2B5EF4-FFF2-40B4-BE49-F238E27FC236}">
                <a16:creationId xmlns:a16="http://schemas.microsoft.com/office/drawing/2014/main" id="{F4D17293-04A3-0F85-E052-59E653D98EE5}"/>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8CBC5B97-70DF-B13C-7A06-4E3268F05049}"/>
              </a:ext>
            </a:extLst>
          </p:cNvPr>
          <p:cNvSpPr>
            <a:spLocks noGrp="1"/>
          </p:cNvSpPr>
          <p:nvPr>
            <p:ph type="sldNum" sz="quarter" idx="12"/>
          </p:nvPr>
        </p:nvSpPr>
        <p:spPr/>
        <p:txBody>
          <a:bodyPr/>
          <a:lstStyle/>
          <a:p>
            <a:fld id="{E288004B-62A0-411E-8E19-F725C07FD3FF}" type="slidenum">
              <a:rPr lang="en-US" smtClean="0"/>
              <a:t>‹#›</a:t>
            </a:fld>
            <a:endParaRPr lang="en-US" dirty="0"/>
          </a:p>
        </p:txBody>
      </p:sp>
    </p:spTree>
    <p:extLst>
      <p:ext uri="{BB962C8B-B14F-4D97-AF65-F5344CB8AC3E}">
        <p14:creationId xmlns:p14="http://schemas.microsoft.com/office/powerpoint/2010/main" val="293914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E262917-2559-8B7B-8AF9-AB9914923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C277456-3542-D67C-2A5A-2E30F1069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BDD760B-E7BA-B5A3-48D4-F6086F96FA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F8B3B-54ED-4C5D-8AD7-EEA92521FCB7}" type="datetimeFigureOut">
              <a:rPr lang="en-US" smtClean="0"/>
              <a:t>1/1/2023</a:t>
            </a:fld>
            <a:endParaRPr lang="en-US" dirty="0"/>
          </a:p>
        </p:txBody>
      </p:sp>
      <p:sp>
        <p:nvSpPr>
          <p:cNvPr id="5" name="页脚占位符 4">
            <a:extLst>
              <a:ext uri="{FF2B5EF4-FFF2-40B4-BE49-F238E27FC236}">
                <a16:creationId xmlns:a16="http://schemas.microsoft.com/office/drawing/2014/main" id="{39298E31-4D39-09BF-DAA3-B51974D78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E71CCCCB-6562-14F0-F4B7-41F723AB05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8004B-62A0-411E-8E19-F725C07FD3FF}" type="slidenum">
              <a:rPr lang="en-US" smtClean="0"/>
              <a:t>‹#›</a:t>
            </a:fld>
            <a:endParaRPr lang="en-US" dirty="0"/>
          </a:p>
        </p:txBody>
      </p:sp>
    </p:spTree>
    <p:extLst>
      <p:ext uri="{BB962C8B-B14F-4D97-AF65-F5344CB8AC3E}">
        <p14:creationId xmlns:p14="http://schemas.microsoft.com/office/powerpoint/2010/main" val="428484944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0CEC76-5FAF-B8AB-C204-1DC48BFA0088}"/>
              </a:ext>
            </a:extLst>
          </p:cNvPr>
          <p:cNvSpPr txBox="1"/>
          <p:nvPr/>
        </p:nvSpPr>
        <p:spPr>
          <a:xfrm>
            <a:off x="7082497" y="2905780"/>
            <a:ext cx="4716780" cy="523220"/>
          </a:xfrm>
          <a:prstGeom prst="rect">
            <a:avLst/>
          </a:prstGeom>
          <a:noFill/>
        </p:spPr>
        <p:txBody>
          <a:bodyPr wrap="square">
            <a:spAutoFit/>
          </a:bodyPr>
          <a:lstStyle/>
          <a:p>
            <a:r>
              <a:rPr lang="en-US" sz="2800">
                <a:latin typeface="华光粗黑_CNKI" panose="02000500000000000000" pitchFamily="2" charset="-122"/>
                <a:ea typeface="华光粗黑_CNKI" panose="02000500000000000000" pitchFamily="2" charset="-122"/>
              </a:rPr>
              <a:t>Python</a:t>
            </a:r>
            <a:r>
              <a:rPr lang="zh-CN" altLang="en-US" sz="2800">
                <a:latin typeface="华光粗黑_CNKI" panose="02000500000000000000" pitchFamily="2" charset="-122"/>
                <a:ea typeface="华光粗黑_CNKI" panose="02000500000000000000" pitchFamily="2" charset="-122"/>
              </a:rPr>
              <a:t>基础</a:t>
            </a:r>
            <a:endParaRPr lang="en-US" sz="2800">
              <a:latin typeface="华光粗黑_CNKI" panose="02000500000000000000" pitchFamily="2" charset="-122"/>
              <a:ea typeface="华光粗黑_CNKI" panose="02000500000000000000" pitchFamily="2" charset="-122"/>
            </a:endParaRPr>
          </a:p>
        </p:txBody>
      </p:sp>
    </p:spTree>
    <p:extLst>
      <p:ext uri="{BB962C8B-B14F-4D97-AF65-F5344CB8AC3E}">
        <p14:creationId xmlns:p14="http://schemas.microsoft.com/office/powerpoint/2010/main" val="2910391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1478C3-7278-DF9D-DEC0-DD1BD6949F21}"/>
              </a:ext>
            </a:extLst>
          </p:cNvPr>
          <p:cNvSpPr txBox="1"/>
          <p:nvPr/>
        </p:nvSpPr>
        <p:spPr>
          <a:xfrm>
            <a:off x="472587" y="138912"/>
            <a:ext cx="2639890" cy="374461"/>
          </a:xfrm>
          <a:prstGeom prst="rect">
            <a:avLst/>
          </a:prstGeom>
          <a:noFill/>
        </p:spPr>
        <p:txBody>
          <a:bodyPr wrap="square">
            <a:spAutoFit/>
          </a:bodyPr>
          <a:lstStyle/>
          <a:p>
            <a:pPr>
              <a:lnSpc>
                <a:spcPts val="2200"/>
              </a:lnSpc>
              <a:spcBef>
                <a:spcPts val="600"/>
              </a:spcBef>
              <a:spcAft>
                <a:spcPts val="600"/>
              </a:spcAft>
            </a:pPr>
            <a:r>
              <a:rPr 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Python</a:t>
            </a:r>
            <a:r>
              <a:rPr lang="zh-CN" alt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基础</a:t>
            </a:r>
            <a:endParaRPr lang="en-US" altLang="zh-CN"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4F2987F3-7979-F4BA-0DE0-FF075B3AA55E}"/>
              </a:ext>
            </a:extLst>
          </p:cNvPr>
          <p:cNvSpPr txBox="1"/>
          <p:nvPr/>
        </p:nvSpPr>
        <p:spPr>
          <a:xfrm>
            <a:off x="472586" y="622488"/>
            <a:ext cx="4152167" cy="374461"/>
          </a:xfrm>
          <a:prstGeom prst="rect">
            <a:avLst/>
          </a:prstGeom>
          <a:noFill/>
        </p:spPr>
        <p:txBody>
          <a:bodyPr wrap="square">
            <a:spAutoFit/>
          </a:bodyPr>
          <a:lstStyle/>
          <a:p>
            <a:pPr>
              <a:lnSpc>
                <a:spcPts val="2200"/>
              </a:lnSpc>
              <a:spcBef>
                <a:spcPts val="600"/>
              </a:spcBef>
              <a:spcAft>
                <a:spcPts val="600"/>
              </a:spcAft>
            </a:pP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2.3 </a:t>
            </a:r>
            <a:r>
              <a:rPr lang="zh-CN" altLang="en-US" sz="2000" b="1" kern="100">
                <a:effectLst/>
                <a:latin typeface="宋体" panose="02010600030101010101" pitchFamily="2" charset="-122"/>
                <a:ea typeface="宋体" panose="02010600030101010101" pitchFamily="2" charset="-122"/>
                <a:cs typeface="Times New Roman" panose="02020603050405020304" pitchFamily="18" charset="0"/>
              </a:rPr>
              <a:t>基础数据类型</a:t>
            </a: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a:effectLst/>
                <a:latin typeface="宋体" panose="02010600030101010101" pitchFamily="2" charset="-122"/>
                <a:ea typeface="宋体" panose="02010600030101010101" pitchFamily="2" charset="-122"/>
                <a:cs typeface="Times New Roman" panose="02020603050405020304" pitchFamily="18" charset="0"/>
              </a:rPr>
              <a:t>字典和集合</a:t>
            </a:r>
            <a:endParaRPr lang="en-US" sz="2000" b="1"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32350946-CC71-70AE-FE96-1E6D74B41A28}"/>
              </a:ext>
            </a:extLst>
          </p:cNvPr>
          <p:cNvSpPr txBox="1"/>
          <p:nvPr/>
        </p:nvSpPr>
        <p:spPr>
          <a:xfrm>
            <a:off x="674988" y="1163277"/>
            <a:ext cx="11034524" cy="870751"/>
          </a:xfrm>
          <a:prstGeom prst="rect">
            <a:avLst/>
          </a:prstGeom>
          <a:noFill/>
        </p:spPr>
        <p:txBody>
          <a:bodyPr wrap="square">
            <a:spAutoFit/>
          </a:bodyPr>
          <a:lstStyle/>
          <a:p>
            <a:pPr indent="266700" algn="just">
              <a:lnSpc>
                <a:spcPct val="150000"/>
              </a:lnSpc>
            </a:pP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字典数据类型的结构样式是存在一个花括号</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，里面的元素构成是通过键值对一一对应，冒号前面为字典的键，后面为字典的值，当多个元素存在时候，中间使用英文逗号隔开。</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B026507F-A735-EBB1-A49B-30A0CDB6EC3E}"/>
              </a:ext>
            </a:extLst>
          </p:cNvPr>
          <p:cNvSpPr txBox="1"/>
          <p:nvPr/>
        </p:nvSpPr>
        <p:spPr>
          <a:xfrm>
            <a:off x="522013" y="2035846"/>
            <a:ext cx="11236926" cy="875881"/>
          </a:xfrm>
          <a:prstGeom prst="rect">
            <a:avLst/>
          </a:prstGeom>
          <a:noFill/>
        </p:spPr>
        <p:txBody>
          <a:bodyPr wrap="square">
            <a:spAutoFit/>
          </a:bodyPr>
          <a:lstStyle/>
          <a:p>
            <a:pPr indent="457200">
              <a:lnSpc>
                <a:spcPct val="150000"/>
              </a:lnSpc>
            </a:pPr>
            <a:r>
              <a:rPr lang="zh-CN" alt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字典是无序的序列。</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获取字典中详细的信息，使用</a:t>
            </a:r>
            <a:r>
              <a:rPr lang="en-US" sz="18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d.items()</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方法；获取所有的键，使用</a:t>
            </a:r>
            <a:r>
              <a:rPr lang="en-US" sz="18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d.keys()</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方法；获取所有的值，使用</a:t>
            </a:r>
            <a:r>
              <a:rPr lang="en-US" sz="18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d.values()</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方法</a:t>
            </a:r>
            <a:r>
              <a:rPr lang="zh-CN" altLang="en-US"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p>
        </p:txBody>
      </p:sp>
      <p:pic>
        <p:nvPicPr>
          <p:cNvPr id="8" name="图片 7">
            <a:extLst>
              <a:ext uri="{FF2B5EF4-FFF2-40B4-BE49-F238E27FC236}">
                <a16:creationId xmlns:a16="http://schemas.microsoft.com/office/drawing/2014/main" id="{521833F9-F5E2-9AFE-9120-9DC2EB830C86}"/>
              </a:ext>
            </a:extLst>
          </p:cNvPr>
          <p:cNvPicPr>
            <a:picLocks noChangeAspect="1"/>
          </p:cNvPicPr>
          <p:nvPr/>
        </p:nvPicPr>
        <p:blipFill>
          <a:blip r:embed="rId2"/>
          <a:stretch>
            <a:fillRect/>
          </a:stretch>
        </p:blipFill>
        <p:spPr>
          <a:xfrm>
            <a:off x="1746094" y="2911727"/>
            <a:ext cx="3171895" cy="1965878"/>
          </a:xfrm>
          <a:prstGeom prst="rect">
            <a:avLst/>
          </a:prstGeom>
        </p:spPr>
      </p:pic>
      <p:pic>
        <p:nvPicPr>
          <p:cNvPr id="9" name="图片 8">
            <a:extLst>
              <a:ext uri="{FF2B5EF4-FFF2-40B4-BE49-F238E27FC236}">
                <a16:creationId xmlns:a16="http://schemas.microsoft.com/office/drawing/2014/main" id="{6788DBB0-022B-B0DF-8868-CA511D8D6FD9}"/>
              </a:ext>
            </a:extLst>
          </p:cNvPr>
          <p:cNvPicPr>
            <a:picLocks noChangeAspect="1"/>
          </p:cNvPicPr>
          <p:nvPr/>
        </p:nvPicPr>
        <p:blipFill>
          <a:blip r:embed="rId3"/>
          <a:stretch>
            <a:fillRect/>
          </a:stretch>
        </p:blipFill>
        <p:spPr>
          <a:xfrm>
            <a:off x="6428963" y="2911727"/>
            <a:ext cx="3594361" cy="1819466"/>
          </a:xfrm>
          <a:prstGeom prst="rect">
            <a:avLst/>
          </a:prstGeom>
        </p:spPr>
      </p:pic>
      <p:sp>
        <p:nvSpPr>
          <p:cNvPr id="11" name="文本框 10">
            <a:extLst>
              <a:ext uri="{FF2B5EF4-FFF2-40B4-BE49-F238E27FC236}">
                <a16:creationId xmlns:a16="http://schemas.microsoft.com/office/drawing/2014/main" id="{5AF3A3B0-596D-92D5-84A0-47A736B07EFE}"/>
              </a:ext>
            </a:extLst>
          </p:cNvPr>
          <p:cNvSpPr txBox="1"/>
          <p:nvPr/>
        </p:nvSpPr>
        <p:spPr>
          <a:xfrm>
            <a:off x="1022872" y="4928782"/>
            <a:ext cx="10651465" cy="369332"/>
          </a:xfrm>
          <a:prstGeom prst="rect">
            <a:avLst/>
          </a:prstGeom>
          <a:noFill/>
        </p:spPr>
        <p:txBody>
          <a:bodyPr wrap="square">
            <a:spAutoFit/>
          </a:bodyPr>
          <a:lstStyle/>
          <a:p>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集合</a:t>
            </a:r>
            <a:r>
              <a:rPr lang="zh-CN" alt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也是一种无序的数据序列，也是由</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花括号</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zh-CN" altLang="en-US"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构成，其最重要的功能是对集合中的元素进行去重操作。</a:t>
            </a:r>
            <a:endParaRPr lang="en-US"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5EB16719-5CF5-F19C-03DE-E514036B0080}"/>
              </a:ext>
            </a:extLst>
          </p:cNvPr>
          <p:cNvPicPr>
            <a:picLocks noChangeAspect="1"/>
          </p:cNvPicPr>
          <p:nvPr/>
        </p:nvPicPr>
        <p:blipFill>
          <a:blip r:embed="rId4"/>
          <a:stretch>
            <a:fillRect/>
          </a:stretch>
        </p:blipFill>
        <p:spPr>
          <a:xfrm>
            <a:off x="3971567" y="5349291"/>
            <a:ext cx="3609239" cy="1075322"/>
          </a:xfrm>
          <a:prstGeom prst="rect">
            <a:avLst/>
          </a:prstGeom>
        </p:spPr>
      </p:pic>
    </p:spTree>
    <p:extLst>
      <p:ext uri="{BB962C8B-B14F-4D97-AF65-F5344CB8AC3E}">
        <p14:creationId xmlns:p14="http://schemas.microsoft.com/office/powerpoint/2010/main" val="192147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1478C3-7278-DF9D-DEC0-DD1BD6949F21}"/>
              </a:ext>
            </a:extLst>
          </p:cNvPr>
          <p:cNvSpPr txBox="1"/>
          <p:nvPr/>
        </p:nvSpPr>
        <p:spPr>
          <a:xfrm>
            <a:off x="472587" y="138912"/>
            <a:ext cx="2639890" cy="374461"/>
          </a:xfrm>
          <a:prstGeom prst="rect">
            <a:avLst/>
          </a:prstGeom>
          <a:noFill/>
        </p:spPr>
        <p:txBody>
          <a:bodyPr wrap="square">
            <a:spAutoFit/>
          </a:bodyPr>
          <a:lstStyle/>
          <a:p>
            <a:pPr>
              <a:lnSpc>
                <a:spcPts val="2200"/>
              </a:lnSpc>
              <a:spcBef>
                <a:spcPts val="600"/>
              </a:spcBef>
              <a:spcAft>
                <a:spcPts val="600"/>
              </a:spcAft>
            </a:pPr>
            <a:r>
              <a:rPr 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Python</a:t>
            </a:r>
            <a:r>
              <a:rPr lang="zh-CN" alt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基础</a:t>
            </a:r>
            <a:endParaRPr lang="en-US" altLang="zh-CN"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4F2987F3-7979-F4BA-0DE0-FF075B3AA55E}"/>
              </a:ext>
            </a:extLst>
          </p:cNvPr>
          <p:cNvSpPr txBox="1"/>
          <p:nvPr/>
        </p:nvSpPr>
        <p:spPr>
          <a:xfrm>
            <a:off x="472586" y="622488"/>
            <a:ext cx="4152167" cy="374461"/>
          </a:xfrm>
          <a:prstGeom prst="rect">
            <a:avLst/>
          </a:prstGeom>
          <a:noFill/>
        </p:spPr>
        <p:txBody>
          <a:bodyPr wrap="square">
            <a:spAutoFit/>
          </a:bodyPr>
          <a:lstStyle/>
          <a:p>
            <a:pPr>
              <a:lnSpc>
                <a:spcPts val="2200"/>
              </a:lnSpc>
              <a:spcBef>
                <a:spcPts val="600"/>
              </a:spcBef>
              <a:spcAft>
                <a:spcPts val="600"/>
              </a:spcAft>
            </a:pP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2.4 </a:t>
            </a:r>
            <a:r>
              <a:rPr lang="zh-CN" altLang="en-US" sz="2000" b="1" kern="100">
                <a:effectLst/>
                <a:latin typeface="宋体" panose="02010600030101010101" pitchFamily="2" charset="-122"/>
                <a:ea typeface="宋体" panose="02010600030101010101" pitchFamily="2" charset="-122"/>
                <a:cs typeface="Times New Roman" panose="02020603050405020304" pitchFamily="18" charset="0"/>
              </a:rPr>
              <a:t>条件判断</a:t>
            </a:r>
            <a:endParaRPr lang="en-US" sz="2000" b="1"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D10CCE17-CE78-09E7-D6D1-2B34B37707B4}"/>
              </a:ext>
            </a:extLst>
          </p:cNvPr>
          <p:cNvSpPr txBox="1"/>
          <p:nvPr/>
        </p:nvSpPr>
        <p:spPr>
          <a:xfrm>
            <a:off x="328404" y="1263814"/>
            <a:ext cx="2167067" cy="355225"/>
          </a:xfrm>
          <a:prstGeom prst="rect">
            <a:avLst/>
          </a:prstGeom>
          <a:noFill/>
        </p:spPr>
        <p:txBody>
          <a:bodyPr wrap="square">
            <a:spAutoFit/>
          </a:bodyPr>
          <a:lstStyle/>
          <a:p>
            <a:pPr>
              <a:lnSpc>
                <a:spcPts val="2200"/>
              </a:lnSpc>
              <a:spcAft>
                <a:spcPts val="600"/>
              </a:spcAft>
            </a:pP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单分支判断</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574B615F-BBBF-CD76-A1E2-EAC49C829ACC}"/>
              </a:ext>
            </a:extLst>
          </p:cNvPr>
          <p:cNvSpPr txBox="1"/>
          <p:nvPr/>
        </p:nvSpPr>
        <p:spPr>
          <a:xfrm>
            <a:off x="3112477" y="1263814"/>
            <a:ext cx="2062035" cy="369332"/>
          </a:xfrm>
          <a:prstGeom prst="rect">
            <a:avLst/>
          </a:prstGeom>
          <a:noFill/>
        </p:spPr>
        <p:txBody>
          <a:bodyPr wrap="square">
            <a:spAutoFit/>
          </a:bodyPr>
          <a:lstStyle/>
          <a:p>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二分支判断</a:t>
            </a:r>
            <a:endParaRPr lang="en-US"/>
          </a:p>
        </p:txBody>
      </p:sp>
      <p:sp>
        <p:nvSpPr>
          <p:cNvPr id="9" name="文本框 8">
            <a:extLst>
              <a:ext uri="{FF2B5EF4-FFF2-40B4-BE49-F238E27FC236}">
                <a16:creationId xmlns:a16="http://schemas.microsoft.com/office/drawing/2014/main" id="{9AA5DF8C-AFF1-209E-7C10-A3AA178785A4}"/>
              </a:ext>
            </a:extLst>
          </p:cNvPr>
          <p:cNvSpPr txBox="1"/>
          <p:nvPr/>
        </p:nvSpPr>
        <p:spPr>
          <a:xfrm>
            <a:off x="6408523" y="1263814"/>
            <a:ext cx="2062035" cy="369332"/>
          </a:xfrm>
          <a:prstGeom prst="rect">
            <a:avLst/>
          </a:prstGeom>
          <a:noFill/>
        </p:spPr>
        <p:txBody>
          <a:bodyPr wrap="square">
            <a:spAutoFit/>
          </a:bodyPr>
          <a:lstStyle/>
          <a:p>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多分支判断</a:t>
            </a:r>
            <a:endParaRPr lang="en-US"/>
          </a:p>
        </p:txBody>
      </p:sp>
      <p:sp>
        <p:nvSpPr>
          <p:cNvPr id="11" name="文本框 10">
            <a:extLst>
              <a:ext uri="{FF2B5EF4-FFF2-40B4-BE49-F238E27FC236}">
                <a16:creationId xmlns:a16="http://schemas.microsoft.com/office/drawing/2014/main" id="{60DB986D-D0F1-F617-9BC0-D49A91738FBA}"/>
              </a:ext>
            </a:extLst>
          </p:cNvPr>
          <p:cNvSpPr txBox="1"/>
          <p:nvPr/>
        </p:nvSpPr>
        <p:spPr>
          <a:xfrm>
            <a:off x="9515218" y="1263814"/>
            <a:ext cx="1914269" cy="369332"/>
          </a:xfrm>
          <a:prstGeom prst="rect">
            <a:avLst/>
          </a:prstGeom>
          <a:noFill/>
        </p:spPr>
        <p:txBody>
          <a:bodyPr wrap="square">
            <a:spAutoFit/>
          </a:bodyPr>
          <a:lstStyle/>
          <a:p>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三元判断</a:t>
            </a:r>
            <a:endParaRPr lang="en-US"/>
          </a:p>
        </p:txBody>
      </p:sp>
      <p:pic>
        <p:nvPicPr>
          <p:cNvPr id="12" name="图片 11">
            <a:extLst>
              <a:ext uri="{FF2B5EF4-FFF2-40B4-BE49-F238E27FC236}">
                <a16:creationId xmlns:a16="http://schemas.microsoft.com/office/drawing/2014/main" id="{3965B2B0-2BA0-68BC-D596-24AF6F19C5EE}"/>
              </a:ext>
            </a:extLst>
          </p:cNvPr>
          <p:cNvPicPr>
            <a:picLocks noChangeAspect="1"/>
          </p:cNvPicPr>
          <p:nvPr/>
        </p:nvPicPr>
        <p:blipFill rotWithShape="1">
          <a:blip r:embed="rId2"/>
          <a:srcRect r="58191"/>
          <a:stretch/>
        </p:blipFill>
        <p:spPr>
          <a:xfrm>
            <a:off x="443446" y="1976618"/>
            <a:ext cx="1936982" cy="902970"/>
          </a:xfrm>
          <a:prstGeom prst="rect">
            <a:avLst/>
          </a:prstGeom>
        </p:spPr>
      </p:pic>
      <p:sp>
        <p:nvSpPr>
          <p:cNvPr id="14" name="文本框 13">
            <a:extLst>
              <a:ext uri="{FF2B5EF4-FFF2-40B4-BE49-F238E27FC236}">
                <a16:creationId xmlns:a16="http://schemas.microsoft.com/office/drawing/2014/main" id="{F780B2B9-5215-956A-C13D-64DE476C0445}"/>
              </a:ext>
            </a:extLst>
          </p:cNvPr>
          <p:cNvSpPr txBox="1"/>
          <p:nvPr/>
        </p:nvSpPr>
        <p:spPr>
          <a:xfrm>
            <a:off x="328404" y="3189755"/>
            <a:ext cx="2306079" cy="2953373"/>
          </a:xfrm>
          <a:prstGeom prst="rect">
            <a:avLst/>
          </a:prstGeom>
          <a:noFill/>
        </p:spPr>
        <p:txBody>
          <a:bodyPr wrap="square">
            <a:spAutoFit/>
          </a:bodyPr>
          <a:lstStyle/>
          <a:p>
            <a:pPr indent="457200">
              <a:lnSpc>
                <a:spcPct val="150000"/>
              </a:lnSpc>
            </a:pPr>
            <a:r>
              <a:rPr lang="zh-CN" sz="1800" kern="100">
                <a:effectLst/>
                <a:latin typeface="Arial" panose="020B0604020202020204" pitchFamily="34" charset="0"/>
                <a:ea typeface="宋体" panose="02010600030101010101" pitchFamily="2" charset="-122"/>
                <a:cs typeface="Arial" panose="020B0604020202020204" pitchFamily="34" charset="0"/>
              </a:rPr>
              <a:t>单分支</a:t>
            </a:r>
            <a:r>
              <a:rPr lang="en-US" kern="100">
                <a:solidFill>
                  <a:srgbClr val="C7254E"/>
                </a:solidFill>
                <a:latin typeface="Source Code Pro" panose="020B0509030403020204" pitchFamily="49" charset="0"/>
                <a:ea typeface="宋体" panose="02010600030101010101" pitchFamily="2" charset="-122"/>
              </a:rPr>
              <a:t>if</a:t>
            </a:r>
            <a:r>
              <a:rPr lang="zh-CN" sz="1800" kern="100">
                <a:effectLst/>
                <a:latin typeface="Arial" panose="020B0604020202020204" pitchFamily="34" charset="0"/>
                <a:ea typeface="宋体" panose="02010600030101010101" pitchFamily="2" charset="-122"/>
                <a:cs typeface="Arial" panose="020B0604020202020204" pitchFamily="34" charset="0"/>
              </a:rPr>
              <a:t>语句是最基本的条件判断结构。结构中核心的是判断条件和冒号后的语句块，注意英文冒号，冒号后需换行且有缩进</a:t>
            </a:r>
            <a:endParaRPr lang="en-US"/>
          </a:p>
        </p:txBody>
      </p:sp>
      <p:pic>
        <p:nvPicPr>
          <p:cNvPr id="15" name="图片 14">
            <a:extLst>
              <a:ext uri="{FF2B5EF4-FFF2-40B4-BE49-F238E27FC236}">
                <a16:creationId xmlns:a16="http://schemas.microsoft.com/office/drawing/2014/main" id="{ABBB2B10-A6C2-6425-7B52-5D88EBB0D187}"/>
              </a:ext>
            </a:extLst>
          </p:cNvPr>
          <p:cNvPicPr>
            <a:picLocks noChangeAspect="1"/>
          </p:cNvPicPr>
          <p:nvPr/>
        </p:nvPicPr>
        <p:blipFill rotWithShape="1">
          <a:blip r:embed="rId3"/>
          <a:srcRect r="59683"/>
          <a:stretch/>
        </p:blipFill>
        <p:spPr>
          <a:xfrm>
            <a:off x="3456855" y="1900011"/>
            <a:ext cx="1373278" cy="1102737"/>
          </a:xfrm>
          <a:prstGeom prst="rect">
            <a:avLst/>
          </a:prstGeom>
        </p:spPr>
      </p:pic>
      <p:sp>
        <p:nvSpPr>
          <p:cNvPr id="17" name="文本框 16">
            <a:extLst>
              <a:ext uri="{FF2B5EF4-FFF2-40B4-BE49-F238E27FC236}">
                <a16:creationId xmlns:a16="http://schemas.microsoft.com/office/drawing/2014/main" id="{4337689B-2A03-0409-6638-535ED64AEC79}"/>
              </a:ext>
            </a:extLst>
          </p:cNvPr>
          <p:cNvSpPr txBox="1"/>
          <p:nvPr/>
        </p:nvSpPr>
        <p:spPr>
          <a:xfrm>
            <a:off x="2923916" y="3197644"/>
            <a:ext cx="2648981" cy="2953373"/>
          </a:xfrm>
          <a:prstGeom prst="rect">
            <a:avLst/>
          </a:prstGeom>
          <a:noFill/>
        </p:spPr>
        <p:txBody>
          <a:bodyPr wrap="square">
            <a:spAutoFit/>
          </a:bodyPr>
          <a:lstStyle/>
          <a:p>
            <a:pPr indent="457200">
              <a:lnSpc>
                <a:spcPct val="150000"/>
              </a:lnSpc>
            </a:pPr>
            <a:r>
              <a:rPr lang="zh-CN" sz="1800" kern="100">
                <a:effectLst/>
                <a:latin typeface="Arial" panose="020B0604020202020204" pitchFamily="34" charset="0"/>
                <a:ea typeface="宋体" panose="02010600030101010101" pitchFamily="2" charset="-122"/>
                <a:cs typeface="Arial" panose="020B0604020202020204" pitchFamily="34" charset="0"/>
              </a:rPr>
              <a:t>除直接使用</a:t>
            </a:r>
            <a:r>
              <a:rPr lang="en-US" kern="100">
                <a:solidFill>
                  <a:srgbClr val="C7254E"/>
                </a:solidFill>
                <a:latin typeface="Source Code Pro" panose="020B0509030403020204" pitchFamily="49" charset="0"/>
                <a:ea typeface="宋体" panose="02010600030101010101" pitchFamily="2" charset="-122"/>
              </a:rPr>
              <a:t>True/1</a:t>
            </a:r>
            <a:r>
              <a:rPr lang="zh-CN" sz="1800" kern="100">
                <a:effectLst/>
                <a:latin typeface="Arial" panose="020B0604020202020204" pitchFamily="34" charset="0"/>
                <a:ea typeface="宋体" panose="02010600030101010101" pitchFamily="2" charset="-122"/>
                <a:cs typeface="Arial" panose="020B0604020202020204" pitchFamily="34" charset="0"/>
              </a:rPr>
              <a:t>和</a:t>
            </a:r>
            <a:r>
              <a:rPr lang="en-US" kern="100">
                <a:solidFill>
                  <a:srgbClr val="C7254E"/>
                </a:solidFill>
                <a:latin typeface="Source Code Pro" panose="020B0509030403020204" pitchFamily="49" charset="0"/>
                <a:ea typeface="宋体" panose="02010600030101010101" pitchFamily="2" charset="-122"/>
              </a:rPr>
              <a:t>False/0</a:t>
            </a:r>
            <a:r>
              <a:rPr lang="zh-CN" sz="1800" kern="100">
                <a:effectLst/>
                <a:latin typeface="Arial" panose="020B0604020202020204" pitchFamily="34" charset="0"/>
                <a:ea typeface="宋体" panose="02010600030101010101" pitchFamily="2" charset="-122"/>
                <a:cs typeface="Arial" panose="020B0604020202020204" pitchFamily="34" charset="0"/>
              </a:rPr>
              <a:t>表示判断条件外，</a:t>
            </a:r>
            <a:r>
              <a:rPr lang="en-US" kern="100">
                <a:solidFill>
                  <a:srgbClr val="C7254E"/>
                </a:solidFill>
                <a:latin typeface="Source Code Pro" panose="020B0509030403020204" pitchFamily="49" charset="0"/>
                <a:ea typeface="宋体" panose="02010600030101010101" pitchFamily="2" charset="-122"/>
              </a:rPr>
              <a:t>if</a:t>
            </a:r>
            <a:r>
              <a:rPr lang="zh-CN" sz="1800" kern="100">
                <a:effectLst/>
                <a:latin typeface="Arial" panose="020B0604020202020204" pitchFamily="34" charset="0"/>
                <a:ea typeface="宋体" panose="02010600030101010101" pitchFamily="2" charset="-122"/>
                <a:cs typeface="Arial" panose="020B0604020202020204" pitchFamily="34" charset="0"/>
              </a:rPr>
              <a:t>后也可以使用语句。二分支结构，对于</a:t>
            </a:r>
            <a:r>
              <a:rPr lang="en-US" kern="100">
                <a:solidFill>
                  <a:srgbClr val="C7254E"/>
                </a:solidFill>
                <a:latin typeface="Source Code Pro" panose="020B0509030403020204" pitchFamily="49" charset="0"/>
                <a:ea typeface="宋体" panose="02010600030101010101" pitchFamily="2" charset="-122"/>
              </a:rPr>
              <a:t>if</a:t>
            </a:r>
            <a:r>
              <a:rPr lang="zh-CN" sz="1800" kern="100">
                <a:effectLst/>
                <a:latin typeface="Arial" panose="020B0604020202020204" pitchFamily="34" charset="0"/>
                <a:ea typeface="宋体" panose="02010600030101010101" pitchFamily="2" charset="-122"/>
                <a:cs typeface="Arial" panose="020B0604020202020204" pitchFamily="34" charset="0"/>
              </a:rPr>
              <a:t>判断不满足的情况，会转到</a:t>
            </a:r>
            <a:r>
              <a:rPr lang="en-US" kern="100">
                <a:solidFill>
                  <a:srgbClr val="C7254E"/>
                </a:solidFill>
                <a:latin typeface="Source Code Pro" panose="020B0509030403020204" pitchFamily="49" charset="0"/>
                <a:ea typeface="宋体" panose="02010600030101010101" pitchFamily="2" charset="-122"/>
              </a:rPr>
              <a:t>else</a:t>
            </a:r>
            <a:r>
              <a:rPr lang="zh-CN" sz="1800" kern="100">
                <a:effectLst/>
                <a:latin typeface="Arial" panose="020B0604020202020204" pitchFamily="34" charset="0"/>
                <a:ea typeface="宋体" panose="02010600030101010101" pitchFamily="2" charset="-122"/>
                <a:cs typeface="Arial" panose="020B0604020202020204" pitchFamily="34" charset="0"/>
              </a:rPr>
              <a:t>后的语句执行</a:t>
            </a:r>
            <a:endParaRPr lang="en-US"/>
          </a:p>
        </p:txBody>
      </p:sp>
      <p:pic>
        <p:nvPicPr>
          <p:cNvPr id="18" name="图片 17">
            <a:extLst>
              <a:ext uri="{FF2B5EF4-FFF2-40B4-BE49-F238E27FC236}">
                <a16:creationId xmlns:a16="http://schemas.microsoft.com/office/drawing/2014/main" id="{68D4A55C-1807-9B80-B44F-45D8E7091E26}"/>
              </a:ext>
            </a:extLst>
          </p:cNvPr>
          <p:cNvPicPr>
            <a:picLocks noChangeAspect="1"/>
          </p:cNvPicPr>
          <p:nvPr/>
        </p:nvPicPr>
        <p:blipFill rotWithShape="1">
          <a:blip r:embed="rId4"/>
          <a:srcRect r="52988"/>
          <a:stretch/>
        </p:blipFill>
        <p:spPr>
          <a:xfrm>
            <a:off x="6646355" y="1819910"/>
            <a:ext cx="1619732" cy="1182838"/>
          </a:xfrm>
          <a:prstGeom prst="rect">
            <a:avLst/>
          </a:prstGeom>
        </p:spPr>
      </p:pic>
      <p:sp>
        <p:nvSpPr>
          <p:cNvPr id="20" name="文本框 19">
            <a:extLst>
              <a:ext uri="{FF2B5EF4-FFF2-40B4-BE49-F238E27FC236}">
                <a16:creationId xmlns:a16="http://schemas.microsoft.com/office/drawing/2014/main" id="{D79E33BD-9328-B110-0F49-9FB2A687789D}"/>
              </a:ext>
            </a:extLst>
          </p:cNvPr>
          <p:cNvSpPr txBox="1"/>
          <p:nvPr/>
        </p:nvSpPr>
        <p:spPr>
          <a:xfrm>
            <a:off x="6103211" y="3189512"/>
            <a:ext cx="2497092" cy="2537874"/>
          </a:xfrm>
          <a:prstGeom prst="rect">
            <a:avLst/>
          </a:prstGeom>
          <a:noFill/>
        </p:spPr>
        <p:txBody>
          <a:bodyPr wrap="square">
            <a:spAutoFit/>
          </a:bodyPr>
          <a:lstStyle/>
          <a:p>
            <a:pPr indent="457200">
              <a:lnSpc>
                <a:spcPct val="150000"/>
              </a:lnSpc>
            </a:pP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多分支语句的使用是在一种情况无法满足的时需要进行多次判断时，</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而且往后的判断都是基于上一次的判断条件。</a:t>
            </a:r>
            <a:endParaRPr lang="en-US"/>
          </a:p>
        </p:txBody>
      </p:sp>
      <p:sp>
        <p:nvSpPr>
          <p:cNvPr id="22" name="文本框 21">
            <a:extLst>
              <a:ext uri="{FF2B5EF4-FFF2-40B4-BE49-F238E27FC236}">
                <a16:creationId xmlns:a16="http://schemas.microsoft.com/office/drawing/2014/main" id="{CB10A059-E662-FE2C-28DE-0057540F5472}"/>
              </a:ext>
            </a:extLst>
          </p:cNvPr>
          <p:cNvSpPr txBox="1"/>
          <p:nvPr/>
        </p:nvSpPr>
        <p:spPr>
          <a:xfrm>
            <a:off x="8868427" y="3189512"/>
            <a:ext cx="3323573" cy="3358420"/>
          </a:xfrm>
          <a:prstGeom prst="rect">
            <a:avLst/>
          </a:prstGeom>
          <a:noFill/>
        </p:spPr>
        <p:txBody>
          <a:bodyPr wrap="square">
            <a:spAutoFit/>
          </a:bodyPr>
          <a:lstStyle/>
          <a:p>
            <a:pPr indent="457200">
              <a:lnSpc>
                <a:spcPct val="150000"/>
              </a:lnSpc>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具体的结构是</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if</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左边是满足第一个条件判断的输出结果，</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if</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后面</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else</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前面的是判断条件，</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else</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后是判断条件不满足时的输出。逻辑顺序上，先看</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if</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判断，如果判断后的条件为真（</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True</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或者</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1</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），输出</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'python'</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，否则输出</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else</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后的结果</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'rust'</a:t>
            </a:r>
            <a:endParaRPr lang="en-US"/>
          </a:p>
        </p:txBody>
      </p:sp>
      <p:pic>
        <p:nvPicPr>
          <p:cNvPr id="23" name="图片 22">
            <a:extLst>
              <a:ext uri="{FF2B5EF4-FFF2-40B4-BE49-F238E27FC236}">
                <a16:creationId xmlns:a16="http://schemas.microsoft.com/office/drawing/2014/main" id="{6BADBE93-90ED-ADF0-B8B8-73DE060CB012}"/>
              </a:ext>
            </a:extLst>
          </p:cNvPr>
          <p:cNvPicPr>
            <a:picLocks noChangeAspect="1"/>
          </p:cNvPicPr>
          <p:nvPr/>
        </p:nvPicPr>
        <p:blipFill rotWithShape="1">
          <a:blip r:embed="rId5"/>
          <a:srcRect r="41460"/>
          <a:stretch/>
        </p:blipFill>
        <p:spPr>
          <a:xfrm>
            <a:off x="9098435" y="1976618"/>
            <a:ext cx="2747834" cy="762635"/>
          </a:xfrm>
          <a:prstGeom prst="rect">
            <a:avLst/>
          </a:prstGeom>
        </p:spPr>
      </p:pic>
    </p:spTree>
    <p:extLst>
      <p:ext uri="{BB962C8B-B14F-4D97-AF65-F5344CB8AC3E}">
        <p14:creationId xmlns:p14="http://schemas.microsoft.com/office/powerpoint/2010/main" val="71022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1478C3-7278-DF9D-DEC0-DD1BD6949F21}"/>
              </a:ext>
            </a:extLst>
          </p:cNvPr>
          <p:cNvSpPr txBox="1"/>
          <p:nvPr/>
        </p:nvSpPr>
        <p:spPr>
          <a:xfrm>
            <a:off x="472587" y="138912"/>
            <a:ext cx="2639890" cy="374461"/>
          </a:xfrm>
          <a:prstGeom prst="rect">
            <a:avLst/>
          </a:prstGeom>
          <a:noFill/>
        </p:spPr>
        <p:txBody>
          <a:bodyPr wrap="square">
            <a:spAutoFit/>
          </a:bodyPr>
          <a:lstStyle/>
          <a:p>
            <a:pPr>
              <a:lnSpc>
                <a:spcPts val="2200"/>
              </a:lnSpc>
              <a:spcBef>
                <a:spcPts val="600"/>
              </a:spcBef>
              <a:spcAft>
                <a:spcPts val="600"/>
              </a:spcAft>
            </a:pPr>
            <a:r>
              <a:rPr 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Python</a:t>
            </a:r>
            <a:r>
              <a:rPr lang="zh-CN" alt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基础</a:t>
            </a:r>
            <a:endParaRPr lang="en-US" altLang="zh-CN"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4F2987F3-7979-F4BA-0DE0-FF075B3AA55E}"/>
              </a:ext>
            </a:extLst>
          </p:cNvPr>
          <p:cNvSpPr txBox="1"/>
          <p:nvPr/>
        </p:nvSpPr>
        <p:spPr>
          <a:xfrm>
            <a:off x="472586" y="622488"/>
            <a:ext cx="4152167" cy="374461"/>
          </a:xfrm>
          <a:prstGeom prst="rect">
            <a:avLst/>
          </a:prstGeom>
          <a:noFill/>
        </p:spPr>
        <p:txBody>
          <a:bodyPr wrap="square">
            <a:spAutoFit/>
          </a:bodyPr>
          <a:lstStyle/>
          <a:p>
            <a:pPr>
              <a:lnSpc>
                <a:spcPts val="2200"/>
              </a:lnSpc>
              <a:spcBef>
                <a:spcPts val="600"/>
              </a:spcBef>
              <a:spcAft>
                <a:spcPts val="600"/>
              </a:spcAft>
            </a:pP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2.5 </a:t>
            </a:r>
            <a:r>
              <a:rPr lang="zh-CN" altLang="en-US" sz="2000" b="1" kern="100">
                <a:effectLst/>
                <a:latin typeface="宋体" panose="02010600030101010101" pitchFamily="2" charset="-122"/>
                <a:ea typeface="宋体" panose="02010600030101010101" pitchFamily="2" charset="-122"/>
                <a:cs typeface="Times New Roman" panose="02020603050405020304" pitchFamily="18" charset="0"/>
              </a:rPr>
              <a:t>循环</a:t>
            </a:r>
            <a:endParaRPr lang="en-US" sz="2000" b="1"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9A0D477A-D185-B2CA-76AA-29C8E7A1C80D}"/>
              </a:ext>
            </a:extLst>
          </p:cNvPr>
          <p:cNvSpPr txBox="1"/>
          <p:nvPr/>
        </p:nvSpPr>
        <p:spPr>
          <a:xfrm>
            <a:off x="330375" y="1075427"/>
            <a:ext cx="6097044" cy="369332"/>
          </a:xfrm>
          <a:prstGeom prst="rect">
            <a:avLst/>
          </a:prstGeom>
          <a:noFill/>
        </p:spPr>
        <p:txBody>
          <a:bodyPr wrap="square">
            <a:spAutoFit/>
          </a:bodyPr>
          <a:lstStyle/>
          <a:p>
            <a:r>
              <a:rPr lang="zh-CN" altLang="en-US" sz="1800" kern="100">
                <a:effectLst/>
                <a:latin typeface="Times New Roman" panose="02020603050405020304" pitchFamily="18" charset="0"/>
                <a:ea typeface="宋体" panose="02010600030101010101" pitchFamily="2" charset="-122"/>
              </a:rPr>
              <a:t>（</a:t>
            </a:r>
            <a:r>
              <a:rPr lang="en-US" altLang="zh-CN" sz="1800" kern="100">
                <a:effectLst/>
                <a:latin typeface="Times New Roman" panose="02020603050405020304" pitchFamily="18" charset="0"/>
                <a:ea typeface="宋体" panose="02010600030101010101" pitchFamily="2" charset="-122"/>
              </a:rPr>
              <a:t>1</a:t>
            </a:r>
            <a:r>
              <a:rPr lang="zh-CN" altLang="en-US" sz="1800" kern="100">
                <a:effectLst/>
                <a:latin typeface="Times New Roman" panose="02020603050405020304" pitchFamily="18" charset="0"/>
                <a:ea typeface="宋体" panose="02010600030101010101" pitchFamily="2" charset="-122"/>
              </a:rPr>
              <a:t>）</a:t>
            </a:r>
            <a:r>
              <a:rPr lang="en-US" sz="1800" kern="100">
                <a:effectLst/>
                <a:latin typeface="Times New Roman" panose="02020603050405020304" pitchFamily="18" charset="0"/>
                <a:ea typeface="宋体" panose="02010600030101010101" pitchFamily="2" charset="-122"/>
              </a:rPr>
              <a:t>for</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循环与推导式</a:t>
            </a:r>
            <a:endParaRPr lang="en-US"/>
          </a:p>
        </p:txBody>
      </p:sp>
      <p:sp>
        <p:nvSpPr>
          <p:cNvPr id="7" name="文本框 6">
            <a:extLst>
              <a:ext uri="{FF2B5EF4-FFF2-40B4-BE49-F238E27FC236}">
                <a16:creationId xmlns:a16="http://schemas.microsoft.com/office/drawing/2014/main" id="{71E732E4-69BD-B03D-9BCB-A87BB2B955EE}"/>
              </a:ext>
            </a:extLst>
          </p:cNvPr>
          <p:cNvSpPr txBox="1"/>
          <p:nvPr/>
        </p:nvSpPr>
        <p:spPr>
          <a:xfrm>
            <a:off x="6173765" y="1075427"/>
            <a:ext cx="1880470" cy="355225"/>
          </a:xfrm>
          <a:prstGeom prst="rect">
            <a:avLst/>
          </a:prstGeom>
          <a:noFill/>
        </p:spPr>
        <p:txBody>
          <a:bodyPr wrap="square">
            <a:spAutoFit/>
          </a:bodyPr>
          <a:lstStyle/>
          <a:p>
            <a:pPr>
              <a:lnSpc>
                <a:spcPts val="2200"/>
              </a:lnSpc>
              <a:spcAft>
                <a:spcPts val="600"/>
              </a:spcAft>
            </a:pP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while</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循环</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657A6D68-1C30-CCA8-C23F-735FB2D2D446}"/>
              </a:ext>
            </a:extLst>
          </p:cNvPr>
          <p:cNvSpPr txBox="1"/>
          <p:nvPr/>
        </p:nvSpPr>
        <p:spPr>
          <a:xfrm>
            <a:off x="330375" y="1287774"/>
            <a:ext cx="5589480" cy="875881"/>
          </a:xfrm>
          <a:prstGeom prst="rect">
            <a:avLst/>
          </a:prstGeom>
          <a:noFill/>
        </p:spPr>
        <p:txBody>
          <a:bodyPr wrap="square">
            <a:spAutoFit/>
          </a:bodyPr>
          <a:lstStyle/>
          <a:p>
            <a:pPr indent="457200">
              <a:lnSpc>
                <a:spcPct val="150000"/>
              </a:lnSpc>
            </a:pP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for</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循环也称遍历循环，是将变量中的元素一个个都查找一遍</a:t>
            </a:r>
            <a:r>
              <a:rPr lang="zh-CN" alt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p>
        </p:txBody>
      </p:sp>
      <p:pic>
        <p:nvPicPr>
          <p:cNvPr id="10" name="图片 9">
            <a:extLst>
              <a:ext uri="{FF2B5EF4-FFF2-40B4-BE49-F238E27FC236}">
                <a16:creationId xmlns:a16="http://schemas.microsoft.com/office/drawing/2014/main" id="{8F89E0FA-F9BE-BB04-4128-99A791E8803A}"/>
              </a:ext>
            </a:extLst>
          </p:cNvPr>
          <p:cNvPicPr>
            <a:picLocks noChangeAspect="1"/>
          </p:cNvPicPr>
          <p:nvPr/>
        </p:nvPicPr>
        <p:blipFill>
          <a:blip r:embed="rId2"/>
          <a:stretch>
            <a:fillRect/>
          </a:stretch>
        </p:blipFill>
        <p:spPr>
          <a:xfrm>
            <a:off x="871197" y="2146341"/>
            <a:ext cx="4201197" cy="916459"/>
          </a:xfrm>
          <a:prstGeom prst="rect">
            <a:avLst/>
          </a:prstGeom>
        </p:spPr>
      </p:pic>
      <p:sp>
        <p:nvSpPr>
          <p:cNvPr id="12" name="文本框 11">
            <a:extLst>
              <a:ext uri="{FF2B5EF4-FFF2-40B4-BE49-F238E27FC236}">
                <a16:creationId xmlns:a16="http://schemas.microsoft.com/office/drawing/2014/main" id="{C1A3B717-0D7F-29A4-2029-4C37C17E675B}"/>
              </a:ext>
            </a:extLst>
          </p:cNvPr>
          <p:cNvSpPr txBox="1"/>
          <p:nvPr/>
        </p:nvSpPr>
        <p:spPr>
          <a:xfrm>
            <a:off x="330375" y="2991059"/>
            <a:ext cx="5589480" cy="875881"/>
          </a:xfrm>
          <a:prstGeom prst="rect">
            <a:avLst/>
          </a:prstGeom>
          <a:noFill/>
        </p:spPr>
        <p:txBody>
          <a:bodyPr wrap="square">
            <a:spAutoFit/>
          </a:bodyPr>
          <a:lstStyle/>
          <a:p>
            <a:pPr indent="457200">
              <a:lnSpc>
                <a:spcPct val="150000"/>
              </a:lnSpc>
            </a:pP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类似前面条件判断的三元判断，</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for</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循环也可进行简化，具体的过程被称作列表推导</a:t>
            </a:r>
            <a:endParaRPr lang="en-US"/>
          </a:p>
        </p:txBody>
      </p:sp>
      <p:pic>
        <p:nvPicPr>
          <p:cNvPr id="13" name="图片 12">
            <a:extLst>
              <a:ext uri="{FF2B5EF4-FFF2-40B4-BE49-F238E27FC236}">
                <a16:creationId xmlns:a16="http://schemas.microsoft.com/office/drawing/2014/main" id="{1DD882C7-9816-D7C7-B57E-71504D8C4F22}"/>
              </a:ext>
            </a:extLst>
          </p:cNvPr>
          <p:cNvPicPr>
            <a:picLocks noChangeAspect="1"/>
          </p:cNvPicPr>
          <p:nvPr/>
        </p:nvPicPr>
        <p:blipFill>
          <a:blip r:embed="rId3"/>
          <a:stretch>
            <a:fillRect/>
          </a:stretch>
        </p:blipFill>
        <p:spPr>
          <a:xfrm>
            <a:off x="871197" y="3830491"/>
            <a:ext cx="4192974" cy="804140"/>
          </a:xfrm>
          <a:prstGeom prst="rect">
            <a:avLst/>
          </a:prstGeom>
        </p:spPr>
      </p:pic>
      <p:pic>
        <p:nvPicPr>
          <p:cNvPr id="14" name="图片 13">
            <a:extLst>
              <a:ext uri="{FF2B5EF4-FFF2-40B4-BE49-F238E27FC236}">
                <a16:creationId xmlns:a16="http://schemas.microsoft.com/office/drawing/2014/main" id="{E831FCB4-99CD-76FF-B7CF-52FD30F67CF6}"/>
              </a:ext>
            </a:extLst>
          </p:cNvPr>
          <p:cNvPicPr>
            <a:picLocks noChangeAspect="1"/>
          </p:cNvPicPr>
          <p:nvPr/>
        </p:nvPicPr>
        <p:blipFill>
          <a:blip r:embed="rId4"/>
          <a:stretch>
            <a:fillRect/>
          </a:stretch>
        </p:blipFill>
        <p:spPr>
          <a:xfrm>
            <a:off x="871197" y="5118007"/>
            <a:ext cx="3444978" cy="1317920"/>
          </a:xfrm>
          <a:prstGeom prst="rect">
            <a:avLst/>
          </a:prstGeom>
        </p:spPr>
      </p:pic>
      <p:sp>
        <p:nvSpPr>
          <p:cNvPr id="16" name="文本框 15">
            <a:extLst>
              <a:ext uri="{FF2B5EF4-FFF2-40B4-BE49-F238E27FC236}">
                <a16:creationId xmlns:a16="http://schemas.microsoft.com/office/drawing/2014/main" id="{FD51CE28-3B06-FA74-2AB1-676E1A4549FE}"/>
              </a:ext>
            </a:extLst>
          </p:cNvPr>
          <p:cNvSpPr txBox="1"/>
          <p:nvPr/>
        </p:nvSpPr>
        <p:spPr>
          <a:xfrm>
            <a:off x="796040" y="4748675"/>
            <a:ext cx="4928355" cy="369332"/>
          </a:xfrm>
          <a:prstGeom prst="rect">
            <a:avLst/>
          </a:prstGeom>
          <a:noFill/>
        </p:spPr>
        <p:txBody>
          <a:bodyPr wrap="square">
            <a:spAutoFit/>
          </a:bodyPr>
          <a:lstStyle/>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推导式还可以与集合和字典搭配</a:t>
            </a:r>
            <a:endParaRPr lang="en-US"/>
          </a:p>
        </p:txBody>
      </p:sp>
      <p:sp>
        <p:nvSpPr>
          <p:cNvPr id="18" name="文本框 17">
            <a:extLst>
              <a:ext uri="{FF2B5EF4-FFF2-40B4-BE49-F238E27FC236}">
                <a16:creationId xmlns:a16="http://schemas.microsoft.com/office/drawing/2014/main" id="{0154A346-5A91-FCEB-8ED9-4D376E0D7A8D}"/>
              </a:ext>
            </a:extLst>
          </p:cNvPr>
          <p:cNvSpPr txBox="1"/>
          <p:nvPr/>
        </p:nvSpPr>
        <p:spPr>
          <a:xfrm>
            <a:off x="6018236" y="1287774"/>
            <a:ext cx="6097044" cy="1286250"/>
          </a:xfrm>
          <a:prstGeom prst="rect">
            <a:avLst/>
          </a:prstGeom>
          <a:noFill/>
        </p:spPr>
        <p:txBody>
          <a:bodyPr wrap="square">
            <a:spAutoFit/>
          </a:bodyPr>
          <a:lstStyle/>
          <a:p>
            <a:pPr indent="457200" algn="just">
              <a:lnSpc>
                <a:spcPct val="150000"/>
              </a:lnSpc>
            </a:pP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while</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循环也称作判断循环，当</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while</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后面的内容是真</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True</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或者</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1</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或者判断语句结果是真</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True</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或者</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1</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时，进入循环体，直至判断的条件不满足才会跳出循环。</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9" name="图片 18">
            <a:extLst>
              <a:ext uri="{FF2B5EF4-FFF2-40B4-BE49-F238E27FC236}">
                <a16:creationId xmlns:a16="http://schemas.microsoft.com/office/drawing/2014/main" id="{AFFC9E05-538E-CB72-2B0F-0A01F2940156}"/>
              </a:ext>
            </a:extLst>
          </p:cNvPr>
          <p:cNvPicPr>
            <a:picLocks noChangeAspect="1"/>
          </p:cNvPicPr>
          <p:nvPr/>
        </p:nvPicPr>
        <p:blipFill>
          <a:blip r:embed="rId5"/>
          <a:stretch>
            <a:fillRect/>
          </a:stretch>
        </p:blipFill>
        <p:spPr>
          <a:xfrm>
            <a:off x="7177413" y="2604570"/>
            <a:ext cx="4070959" cy="3805982"/>
          </a:xfrm>
          <a:prstGeom prst="rect">
            <a:avLst/>
          </a:prstGeom>
        </p:spPr>
      </p:pic>
    </p:spTree>
    <p:extLst>
      <p:ext uri="{BB962C8B-B14F-4D97-AF65-F5344CB8AC3E}">
        <p14:creationId xmlns:p14="http://schemas.microsoft.com/office/powerpoint/2010/main" val="1992593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1478C3-7278-DF9D-DEC0-DD1BD6949F21}"/>
              </a:ext>
            </a:extLst>
          </p:cNvPr>
          <p:cNvSpPr txBox="1"/>
          <p:nvPr/>
        </p:nvSpPr>
        <p:spPr>
          <a:xfrm>
            <a:off x="472587" y="138912"/>
            <a:ext cx="2639890" cy="374461"/>
          </a:xfrm>
          <a:prstGeom prst="rect">
            <a:avLst/>
          </a:prstGeom>
          <a:noFill/>
        </p:spPr>
        <p:txBody>
          <a:bodyPr wrap="square">
            <a:spAutoFit/>
          </a:bodyPr>
          <a:lstStyle/>
          <a:p>
            <a:pPr>
              <a:lnSpc>
                <a:spcPts val="2200"/>
              </a:lnSpc>
              <a:spcBef>
                <a:spcPts val="600"/>
              </a:spcBef>
              <a:spcAft>
                <a:spcPts val="600"/>
              </a:spcAft>
            </a:pPr>
            <a:r>
              <a:rPr 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Python</a:t>
            </a:r>
            <a:r>
              <a:rPr lang="zh-CN" alt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基础</a:t>
            </a:r>
            <a:endParaRPr lang="en-US" altLang="zh-CN"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4F2987F3-7979-F4BA-0DE0-FF075B3AA55E}"/>
              </a:ext>
            </a:extLst>
          </p:cNvPr>
          <p:cNvSpPr txBox="1"/>
          <p:nvPr/>
        </p:nvSpPr>
        <p:spPr>
          <a:xfrm>
            <a:off x="472586" y="622488"/>
            <a:ext cx="4152167" cy="374461"/>
          </a:xfrm>
          <a:prstGeom prst="rect">
            <a:avLst/>
          </a:prstGeom>
          <a:noFill/>
        </p:spPr>
        <p:txBody>
          <a:bodyPr wrap="square">
            <a:spAutoFit/>
          </a:bodyPr>
          <a:lstStyle/>
          <a:p>
            <a:pPr>
              <a:lnSpc>
                <a:spcPts val="2200"/>
              </a:lnSpc>
              <a:spcBef>
                <a:spcPts val="600"/>
              </a:spcBef>
              <a:spcAft>
                <a:spcPts val="600"/>
              </a:spcAft>
            </a:pP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2.6 </a:t>
            </a:r>
            <a:r>
              <a:rPr lang="zh-CN" altLang="en-US" sz="2000" b="1" kern="100">
                <a:effectLst/>
                <a:latin typeface="宋体" panose="02010600030101010101" pitchFamily="2" charset="-122"/>
                <a:ea typeface="宋体" panose="02010600030101010101" pitchFamily="2" charset="-122"/>
                <a:cs typeface="Times New Roman" panose="02020603050405020304" pitchFamily="18" charset="0"/>
              </a:rPr>
              <a:t>异常判断</a:t>
            </a:r>
            <a:endParaRPr lang="en-US" sz="2000" b="1" kern="10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465322FD-A5FF-B282-F628-A5DB1C930C10}"/>
              </a:ext>
            </a:extLst>
          </p:cNvPr>
          <p:cNvPicPr>
            <a:picLocks noChangeAspect="1"/>
          </p:cNvPicPr>
          <p:nvPr/>
        </p:nvPicPr>
        <p:blipFill>
          <a:blip r:embed="rId2"/>
          <a:stretch>
            <a:fillRect/>
          </a:stretch>
        </p:blipFill>
        <p:spPr>
          <a:xfrm>
            <a:off x="4311639" y="3145263"/>
            <a:ext cx="6714347" cy="2763597"/>
          </a:xfrm>
          <a:prstGeom prst="rect">
            <a:avLst/>
          </a:prstGeom>
        </p:spPr>
      </p:pic>
      <p:sp>
        <p:nvSpPr>
          <p:cNvPr id="6" name="文本框 5">
            <a:extLst>
              <a:ext uri="{FF2B5EF4-FFF2-40B4-BE49-F238E27FC236}">
                <a16:creationId xmlns:a16="http://schemas.microsoft.com/office/drawing/2014/main" id="{1B25173E-FE41-0ED3-0334-2AEAA2D4CCEA}"/>
              </a:ext>
            </a:extLst>
          </p:cNvPr>
          <p:cNvSpPr txBox="1"/>
          <p:nvPr/>
        </p:nvSpPr>
        <p:spPr>
          <a:xfrm>
            <a:off x="472586" y="1106064"/>
            <a:ext cx="11396079" cy="1706878"/>
          </a:xfrm>
          <a:prstGeom prst="rect">
            <a:avLst/>
          </a:prstGeom>
          <a:noFill/>
        </p:spPr>
        <p:txBody>
          <a:bodyPr wrap="square">
            <a:spAutoFit/>
          </a:bodyPr>
          <a:lstStyle/>
          <a:p>
            <a:pPr indent="457200">
              <a:lnSpc>
                <a:spcPct val="150000"/>
              </a:lnSpc>
            </a:pPr>
            <a:r>
              <a:rPr lang="en-US" sz="1800" kern="100">
                <a:effectLst/>
                <a:latin typeface="Times New Roman" panose="02020603050405020304" pitchFamily="18" charset="0"/>
                <a:ea typeface="宋体" panose="02010600030101010101" pitchFamily="2" charset="-122"/>
              </a:rPr>
              <a:t>Python</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中处理和捕获异常错误的语句为：</a:t>
            </a:r>
            <a:r>
              <a:rPr lang="en-US"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try-except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组合。如果</a:t>
            </a:r>
            <a:r>
              <a:rPr lang="en-US"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try</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中的代码出现异常报错，</a:t>
            </a:r>
            <a:r>
              <a:rPr lang="en-US"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except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会进行捕获，并不会造成程序异常退出</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结合</a:t>
            </a:r>
            <a:r>
              <a:rPr lang="en-US" sz="18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else</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，程序如果没有报错，除会正常执行</a:t>
            </a:r>
            <a:r>
              <a:rPr lang="en-US" kern="100">
                <a:solidFill>
                  <a:srgbClr val="C7254E"/>
                </a:solidFill>
                <a:latin typeface="Source Code Pro" panose="020B0509030403020204" pitchFamily="49" charset="0"/>
                <a:ea typeface="宋体" panose="02010600030101010101" pitchFamily="2" charset="-122"/>
              </a:rPr>
              <a:t>try</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中的语句外，</a:t>
            </a:r>
            <a:r>
              <a:rPr lang="en-US" sz="18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else</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后的代码也会正常执行。</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如果希望程序无论是否异常总是要输出一定的内容或者执行某部分代码，可以再结合最后的</a:t>
            </a:r>
            <a:r>
              <a:rPr lang="en-US" sz="18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finally</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使用。</a:t>
            </a:r>
            <a:endParaRPr lang="en-US"/>
          </a:p>
        </p:txBody>
      </p:sp>
      <p:pic>
        <p:nvPicPr>
          <p:cNvPr id="7" name="图片 6">
            <a:extLst>
              <a:ext uri="{FF2B5EF4-FFF2-40B4-BE49-F238E27FC236}">
                <a16:creationId xmlns:a16="http://schemas.microsoft.com/office/drawing/2014/main" id="{E79B236D-4BB8-A2F0-9D53-4A246CEE4C38}"/>
              </a:ext>
            </a:extLst>
          </p:cNvPr>
          <p:cNvPicPr>
            <a:picLocks noChangeAspect="1"/>
          </p:cNvPicPr>
          <p:nvPr/>
        </p:nvPicPr>
        <p:blipFill rotWithShape="1">
          <a:blip r:embed="rId3"/>
          <a:srcRect r="50355"/>
          <a:stretch/>
        </p:blipFill>
        <p:spPr>
          <a:xfrm>
            <a:off x="1148312" y="3145264"/>
            <a:ext cx="2305402" cy="899795"/>
          </a:xfrm>
          <a:prstGeom prst="rect">
            <a:avLst/>
          </a:prstGeom>
        </p:spPr>
      </p:pic>
      <p:pic>
        <p:nvPicPr>
          <p:cNvPr id="8" name="图片 7">
            <a:extLst>
              <a:ext uri="{FF2B5EF4-FFF2-40B4-BE49-F238E27FC236}">
                <a16:creationId xmlns:a16="http://schemas.microsoft.com/office/drawing/2014/main" id="{BEEE6B73-7631-30D0-CBBD-B6C202767C43}"/>
              </a:ext>
            </a:extLst>
          </p:cNvPr>
          <p:cNvPicPr>
            <a:picLocks noChangeAspect="1"/>
          </p:cNvPicPr>
          <p:nvPr/>
        </p:nvPicPr>
        <p:blipFill rotWithShape="1">
          <a:blip r:embed="rId4"/>
          <a:srcRect r="50355"/>
          <a:stretch/>
        </p:blipFill>
        <p:spPr>
          <a:xfrm>
            <a:off x="1086529" y="4443916"/>
            <a:ext cx="2305402" cy="1464945"/>
          </a:xfrm>
          <a:prstGeom prst="rect">
            <a:avLst/>
          </a:prstGeom>
        </p:spPr>
      </p:pic>
    </p:spTree>
    <p:extLst>
      <p:ext uri="{BB962C8B-B14F-4D97-AF65-F5344CB8AC3E}">
        <p14:creationId xmlns:p14="http://schemas.microsoft.com/office/powerpoint/2010/main" val="1510887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1478C3-7278-DF9D-DEC0-DD1BD6949F21}"/>
              </a:ext>
            </a:extLst>
          </p:cNvPr>
          <p:cNvSpPr txBox="1"/>
          <p:nvPr/>
        </p:nvSpPr>
        <p:spPr>
          <a:xfrm>
            <a:off x="472587" y="138912"/>
            <a:ext cx="2639890" cy="374461"/>
          </a:xfrm>
          <a:prstGeom prst="rect">
            <a:avLst/>
          </a:prstGeom>
          <a:noFill/>
        </p:spPr>
        <p:txBody>
          <a:bodyPr wrap="square">
            <a:spAutoFit/>
          </a:bodyPr>
          <a:lstStyle/>
          <a:p>
            <a:pPr>
              <a:lnSpc>
                <a:spcPts val="2200"/>
              </a:lnSpc>
              <a:spcBef>
                <a:spcPts val="600"/>
              </a:spcBef>
              <a:spcAft>
                <a:spcPts val="600"/>
              </a:spcAft>
            </a:pPr>
            <a:r>
              <a:rPr 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Python</a:t>
            </a:r>
            <a:r>
              <a:rPr lang="zh-CN" alt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基础</a:t>
            </a:r>
            <a:endParaRPr lang="en-US" altLang="zh-CN"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4F2987F3-7979-F4BA-0DE0-FF075B3AA55E}"/>
              </a:ext>
            </a:extLst>
          </p:cNvPr>
          <p:cNvSpPr txBox="1"/>
          <p:nvPr/>
        </p:nvSpPr>
        <p:spPr>
          <a:xfrm>
            <a:off x="472586" y="622488"/>
            <a:ext cx="4152167" cy="374461"/>
          </a:xfrm>
          <a:prstGeom prst="rect">
            <a:avLst/>
          </a:prstGeom>
          <a:noFill/>
        </p:spPr>
        <p:txBody>
          <a:bodyPr wrap="square">
            <a:spAutoFit/>
          </a:bodyPr>
          <a:lstStyle/>
          <a:p>
            <a:pPr>
              <a:lnSpc>
                <a:spcPts val="2200"/>
              </a:lnSpc>
              <a:spcBef>
                <a:spcPts val="600"/>
              </a:spcBef>
              <a:spcAft>
                <a:spcPts val="600"/>
              </a:spcAft>
            </a:pP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2.7 </a:t>
            </a:r>
            <a:r>
              <a:rPr lang="zh-CN" altLang="en-US" sz="2000" b="1" kern="100">
                <a:effectLst/>
                <a:latin typeface="宋体" panose="02010600030101010101" pitchFamily="2" charset="-122"/>
                <a:ea typeface="宋体" panose="02010600030101010101" pitchFamily="2" charset="-122"/>
                <a:cs typeface="Times New Roman" panose="02020603050405020304" pitchFamily="18" charset="0"/>
              </a:rPr>
              <a:t>函数</a:t>
            </a:r>
            <a:endParaRPr lang="en-US" sz="2000" b="1"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B0BE444-0F0F-A323-93E6-6B67905DDEC0}"/>
              </a:ext>
            </a:extLst>
          </p:cNvPr>
          <p:cNvSpPr txBox="1"/>
          <p:nvPr/>
        </p:nvSpPr>
        <p:spPr>
          <a:xfrm>
            <a:off x="810911" y="1217826"/>
            <a:ext cx="10674694" cy="369332"/>
          </a:xfrm>
          <a:prstGeom prst="rect">
            <a:avLst/>
          </a:prstGeom>
          <a:noFill/>
        </p:spPr>
        <p:txBody>
          <a:bodyPr wrap="square">
            <a:spAutoFit/>
          </a:bodyPr>
          <a:lstStyle/>
          <a:p>
            <a:r>
              <a:rPr lang="en-US" sz="1800" kern="100">
                <a:solidFill>
                  <a:srgbClr val="000000"/>
                </a:solidFill>
                <a:effectLst/>
                <a:latin typeface="Times New Roman" panose="02020603050405020304" pitchFamily="18" charset="0"/>
                <a:ea typeface="宋体" panose="02010600030101010101" pitchFamily="2" charset="-122"/>
              </a:rPr>
              <a:t>Python</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软件下载完后</a:t>
            </a:r>
            <a:r>
              <a:rPr lang="zh-CN" alt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会有内置函数，通过</a:t>
            </a:r>
            <a:r>
              <a:rPr lang="en-US" sz="18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print(dir(__builtins__))</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可以了解内置哪些函数</a:t>
            </a:r>
            <a:r>
              <a:rPr lang="en-US" sz="1800" kern="100">
                <a:solidFill>
                  <a:srgbClr val="000000"/>
                </a:solidFill>
                <a:effectLst/>
                <a:latin typeface="Times New Roman" panose="02020603050405020304" pitchFamily="18" charset="0"/>
                <a:ea typeface="宋体" panose="02010600030101010101" pitchFamily="2" charset="-122"/>
              </a:rPr>
              <a:t>/</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p>
        </p:txBody>
      </p:sp>
      <p:sp>
        <p:nvSpPr>
          <p:cNvPr id="8" name="文本框 7">
            <a:extLst>
              <a:ext uri="{FF2B5EF4-FFF2-40B4-BE49-F238E27FC236}">
                <a16:creationId xmlns:a16="http://schemas.microsoft.com/office/drawing/2014/main" id="{C3CC2069-9133-8DFD-73AE-E596AE9D961C}"/>
              </a:ext>
            </a:extLst>
          </p:cNvPr>
          <p:cNvSpPr txBox="1"/>
          <p:nvPr/>
        </p:nvSpPr>
        <p:spPr>
          <a:xfrm>
            <a:off x="810911" y="2244947"/>
            <a:ext cx="7653467" cy="369332"/>
          </a:xfrm>
          <a:prstGeom prst="rect">
            <a:avLst/>
          </a:prstGeom>
          <a:noFill/>
        </p:spPr>
        <p:txBody>
          <a:bodyPr wrap="square">
            <a:spAutoFit/>
          </a:bodyPr>
          <a:lstStyle/>
          <a:p>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除使用内置的函数外，在编辑器中也可以自定义函数，并进行调用</a:t>
            </a:r>
            <a:r>
              <a:rPr lang="zh-CN" altLang="en-US"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p>
        </p:txBody>
      </p:sp>
      <p:pic>
        <p:nvPicPr>
          <p:cNvPr id="9" name="图片 8">
            <a:extLst>
              <a:ext uri="{FF2B5EF4-FFF2-40B4-BE49-F238E27FC236}">
                <a16:creationId xmlns:a16="http://schemas.microsoft.com/office/drawing/2014/main" id="{B98788F6-EFAD-5788-D7B3-4F35DC82C437}"/>
              </a:ext>
            </a:extLst>
          </p:cNvPr>
          <p:cNvPicPr>
            <a:picLocks noChangeAspect="1"/>
          </p:cNvPicPr>
          <p:nvPr/>
        </p:nvPicPr>
        <p:blipFill>
          <a:blip r:embed="rId2"/>
          <a:stretch>
            <a:fillRect/>
          </a:stretch>
        </p:blipFill>
        <p:spPr>
          <a:xfrm>
            <a:off x="2577515" y="1681018"/>
            <a:ext cx="6072215" cy="408423"/>
          </a:xfrm>
          <a:prstGeom prst="rect">
            <a:avLst/>
          </a:prstGeom>
        </p:spPr>
      </p:pic>
      <p:pic>
        <p:nvPicPr>
          <p:cNvPr id="10" name="图片 9">
            <a:extLst>
              <a:ext uri="{FF2B5EF4-FFF2-40B4-BE49-F238E27FC236}">
                <a16:creationId xmlns:a16="http://schemas.microsoft.com/office/drawing/2014/main" id="{134848C9-FBC2-36F3-6111-841D876AA61B}"/>
              </a:ext>
            </a:extLst>
          </p:cNvPr>
          <p:cNvPicPr>
            <a:picLocks noChangeAspect="1"/>
          </p:cNvPicPr>
          <p:nvPr/>
        </p:nvPicPr>
        <p:blipFill>
          <a:blip r:embed="rId3"/>
          <a:stretch>
            <a:fillRect/>
          </a:stretch>
        </p:blipFill>
        <p:spPr>
          <a:xfrm>
            <a:off x="3353992" y="2614279"/>
            <a:ext cx="4643755" cy="1022350"/>
          </a:xfrm>
          <a:prstGeom prst="rect">
            <a:avLst/>
          </a:prstGeom>
        </p:spPr>
      </p:pic>
      <p:sp>
        <p:nvSpPr>
          <p:cNvPr id="12" name="文本框 11">
            <a:extLst>
              <a:ext uri="{FF2B5EF4-FFF2-40B4-BE49-F238E27FC236}">
                <a16:creationId xmlns:a16="http://schemas.microsoft.com/office/drawing/2014/main" id="{0B532EE7-C752-DC17-E981-1991BA130BBB}"/>
              </a:ext>
            </a:extLst>
          </p:cNvPr>
          <p:cNvSpPr txBox="1"/>
          <p:nvPr/>
        </p:nvSpPr>
        <p:spPr>
          <a:xfrm>
            <a:off x="335176" y="3636629"/>
            <a:ext cx="10934186" cy="1291379"/>
          </a:xfrm>
          <a:prstGeom prst="rect">
            <a:avLst/>
          </a:prstGeom>
          <a:noFill/>
        </p:spPr>
        <p:txBody>
          <a:bodyPr wrap="square">
            <a:spAutoFit/>
          </a:bodyPr>
          <a:lstStyle/>
          <a:p>
            <a:pPr indent="457200">
              <a:lnSpc>
                <a:spcPct val="150000"/>
              </a:lnSpc>
            </a:pP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其中第一行代码</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add_func</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是自定义的函数名，括号内的两个参数是函数调用时候需要传递的变量，第一行代码下面可以通过三引号添加自定义函数的功能说明，调用函数说明的方式是</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print(</a:t>
            </a:r>
            <a:r>
              <a:rPr lang="zh-CN"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函数名</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.__doc__)</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，三引号下面是正常的程序代码，最后根据有无需求指定是否存在返回值。</a:t>
            </a:r>
            <a:endParaRPr lang="en-US"/>
          </a:p>
        </p:txBody>
      </p:sp>
      <p:pic>
        <p:nvPicPr>
          <p:cNvPr id="13" name="图片 12">
            <a:extLst>
              <a:ext uri="{FF2B5EF4-FFF2-40B4-BE49-F238E27FC236}">
                <a16:creationId xmlns:a16="http://schemas.microsoft.com/office/drawing/2014/main" id="{432D9FB7-FAFD-8B64-59A5-45C820FBCB7F}"/>
              </a:ext>
            </a:extLst>
          </p:cNvPr>
          <p:cNvPicPr>
            <a:picLocks noChangeAspect="1"/>
          </p:cNvPicPr>
          <p:nvPr/>
        </p:nvPicPr>
        <p:blipFill>
          <a:blip r:embed="rId4"/>
          <a:stretch>
            <a:fillRect/>
          </a:stretch>
        </p:blipFill>
        <p:spPr>
          <a:xfrm>
            <a:off x="3353992" y="5053434"/>
            <a:ext cx="4643755" cy="1173480"/>
          </a:xfrm>
          <a:prstGeom prst="rect">
            <a:avLst/>
          </a:prstGeom>
        </p:spPr>
      </p:pic>
    </p:spTree>
    <p:extLst>
      <p:ext uri="{BB962C8B-B14F-4D97-AF65-F5344CB8AC3E}">
        <p14:creationId xmlns:p14="http://schemas.microsoft.com/office/powerpoint/2010/main" val="4164688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1478C3-7278-DF9D-DEC0-DD1BD6949F21}"/>
              </a:ext>
            </a:extLst>
          </p:cNvPr>
          <p:cNvSpPr txBox="1"/>
          <p:nvPr/>
        </p:nvSpPr>
        <p:spPr>
          <a:xfrm>
            <a:off x="472587" y="138912"/>
            <a:ext cx="2639890" cy="374461"/>
          </a:xfrm>
          <a:prstGeom prst="rect">
            <a:avLst/>
          </a:prstGeom>
          <a:noFill/>
        </p:spPr>
        <p:txBody>
          <a:bodyPr wrap="square">
            <a:spAutoFit/>
          </a:bodyPr>
          <a:lstStyle/>
          <a:p>
            <a:pPr>
              <a:lnSpc>
                <a:spcPts val="2200"/>
              </a:lnSpc>
              <a:spcBef>
                <a:spcPts val="600"/>
              </a:spcBef>
              <a:spcAft>
                <a:spcPts val="600"/>
              </a:spcAft>
            </a:pPr>
            <a:r>
              <a:rPr 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Python</a:t>
            </a:r>
            <a:r>
              <a:rPr lang="zh-CN" alt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基础</a:t>
            </a:r>
            <a:endParaRPr lang="en-US" altLang="zh-CN"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4F2987F3-7979-F4BA-0DE0-FF075B3AA55E}"/>
              </a:ext>
            </a:extLst>
          </p:cNvPr>
          <p:cNvSpPr txBox="1"/>
          <p:nvPr/>
        </p:nvSpPr>
        <p:spPr>
          <a:xfrm>
            <a:off x="472586" y="622488"/>
            <a:ext cx="4152167" cy="374461"/>
          </a:xfrm>
          <a:prstGeom prst="rect">
            <a:avLst/>
          </a:prstGeom>
          <a:noFill/>
        </p:spPr>
        <p:txBody>
          <a:bodyPr wrap="square">
            <a:spAutoFit/>
          </a:bodyPr>
          <a:lstStyle/>
          <a:p>
            <a:pPr>
              <a:lnSpc>
                <a:spcPts val="2200"/>
              </a:lnSpc>
              <a:spcBef>
                <a:spcPts val="600"/>
              </a:spcBef>
              <a:spcAft>
                <a:spcPts val="600"/>
              </a:spcAft>
            </a:pP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2.8 </a:t>
            </a:r>
            <a:r>
              <a:rPr lang="zh-CN" altLang="en-US" sz="2000" b="1" kern="100">
                <a:effectLst/>
                <a:latin typeface="宋体" panose="02010600030101010101" pitchFamily="2" charset="-122"/>
                <a:ea typeface="宋体" panose="02010600030101010101" pitchFamily="2" charset="-122"/>
                <a:cs typeface="Times New Roman" panose="02020603050405020304" pitchFamily="18" charset="0"/>
              </a:rPr>
              <a:t>文件读写</a:t>
            </a:r>
            <a:endParaRPr lang="en-US" sz="2000" b="1"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197C7DA6-640C-5EB0-3F08-036E49A37F17}"/>
              </a:ext>
            </a:extLst>
          </p:cNvPr>
          <p:cNvSpPr txBox="1"/>
          <p:nvPr/>
        </p:nvSpPr>
        <p:spPr>
          <a:xfrm>
            <a:off x="804734" y="1248717"/>
            <a:ext cx="6094970" cy="369332"/>
          </a:xfrm>
          <a:prstGeom prst="rect">
            <a:avLst/>
          </a:prstGeom>
          <a:noFill/>
        </p:spPr>
        <p:txBody>
          <a:bodyPr wrap="square">
            <a:spAutoFit/>
          </a:bodyPr>
          <a:lstStyle/>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利用</a:t>
            </a:r>
            <a:r>
              <a:rPr lang="en-US"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with open</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语句可快速实现对文件的读写操作</a:t>
            </a:r>
            <a:endParaRPr lang="en-US"/>
          </a:p>
        </p:txBody>
      </p:sp>
      <p:sp>
        <p:nvSpPr>
          <p:cNvPr id="7" name="文本框 6">
            <a:extLst>
              <a:ext uri="{FF2B5EF4-FFF2-40B4-BE49-F238E27FC236}">
                <a16:creationId xmlns:a16="http://schemas.microsoft.com/office/drawing/2014/main" id="{85CA89CD-AD15-A73D-D54F-2BD40C671FB3}"/>
              </a:ext>
            </a:extLst>
          </p:cNvPr>
          <p:cNvSpPr txBox="1"/>
          <p:nvPr/>
        </p:nvSpPr>
        <p:spPr>
          <a:xfrm>
            <a:off x="705880" y="1956901"/>
            <a:ext cx="11051573" cy="2537874"/>
          </a:xfrm>
          <a:prstGeom prst="rect">
            <a:avLst/>
          </a:prstGeom>
          <a:noFill/>
        </p:spPr>
        <p:txBody>
          <a:bodyPr wrap="square">
            <a:spAutoFit/>
          </a:bodyPr>
          <a:lstStyle/>
          <a:p>
            <a:pPr indent="457200">
              <a:lnSpc>
                <a:spcPct val="150000"/>
              </a:lnSpc>
            </a:pPr>
            <a:r>
              <a:rPr lang="en-US"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open()</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方法中第一个参数对应文件的名称，第二个参数指定</a:t>
            </a:r>
            <a:r>
              <a:rPr lang="en-US"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w</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表示数据写入，使用</a:t>
            </a:r>
            <a:r>
              <a:rPr lang="en-US"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f.write()</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将数据写入到本地文件中。写入文件时需要将数据转化为字符串数据类型，其中的</a:t>
            </a:r>
            <a:r>
              <a:rPr lang="en-US"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\n</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表示换行。</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endParaRPr lang="en-US" altLang="zh-CN" kern="10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endParaRPr lang="en-US" altLang="zh-CN" kern="10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第二个参数指定为</a:t>
            </a:r>
            <a:r>
              <a:rPr lang="en-US" sz="18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r</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表示数据读入，使用</a:t>
            </a:r>
            <a:r>
              <a:rPr lang="en-US" sz="18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f.read()</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将本地文件的数据读入到</a:t>
            </a:r>
            <a:r>
              <a:rPr lang="en-US" sz="1800" kern="100">
                <a:effectLst/>
                <a:latin typeface="Times New Roman" panose="02020603050405020304" pitchFamily="18" charset="0"/>
                <a:ea typeface="宋体" panose="02010600030101010101" pitchFamily="2" charset="-122"/>
              </a:rPr>
              <a:t>Python</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环境中</a:t>
            </a:r>
            <a:r>
              <a:rPr lang="zh-CN" altLang="en-US" kern="100">
                <a:latin typeface="Times New Roman" panose="02020603050405020304" pitchFamily="18" charset="0"/>
                <a:ea typeface="宋体" panose="02010600030101010101" pitchFamily="2" charset="-122"/>
                <a:cs typeface="Times New Roman" panose="02020603050405020304" pitchFamily="18" charset="0"/>
              </a:rPr>
              <a:t>。</a:t>
            </a:r>
            <a:endParaRPr lang="en-US"/>
          </a:p>
        </p:txBody>
      </p:sp>
      <p:pic>
        <p:nvPicPr>
          <p:cNvPr id="8" name="图片 7">
            <a:extLst>
              <a:ext uri="{FF2B5EF4-FFF2-40B4-BE49-F238E27FC236}">
                <a16:creationId xmlns:a16="http://schemas.microsoft.com/office/drawing/2014/main" id="{7732CC7D-7A2D-3A28-C71F-6318DC442037}"/>
              </a:ext>
            </a:extLst>
          </p:cNvPr>
          <p:cNvPicPr>
            <a:picLocks noChangeAspect="1"/>
          </p:cNvPicPr>
          <p:nvPr/>
        </p:nvPicPr>
        <p:blipFill>
          <a:blip r:embed="rId2"/>
          <a:stretch>
            <a:fillRect/>
          </a:stretch>
        </p:blipFill>
        <p:spPr>
          <a:xfrm>
            <a:off x="1268626" y="2786449"/>
            <a:ext cx="6805561" cy="1044146"/>
          </a:xfrm>
          <a:prstGeom prst="rect">
            <a:avLst/>
          </a:prstGeom>
        </p:spPr>
      </p:pic>
      <p:pic>
        <p:nvPicPr>
          <p:cNvPr id="9" name="图片 8">
            <a:extLst>
              <a:ext uri="{FF2B5EF4-FFF2-40B4-BE49-F238E27FC236}">
                <a16:creationId xmlns:a16="http://schemas.microsoft.com/office/drawing/2014/main" id="{04F74BF5-2377-6F21-6B47-78AA1593DDE2}"/>
              </a:ext>
            </a:extLst>
          </p:cNvPr>
          <p:cNvPicPr>
            <a:picLocks noChangeAspect="1"/>
          </p:cNvPicPr>
          <p:nvPr/>
        </p:nvPicPr>
        <p:blipFill>
          <a:blip r:embed="rId3"/>
          <a:stretch>
            <a:fillRect/>
          </a:stretch>
        </p:blipFill>
        <p:spPr>
          <a:xfrm>
            <a:off x="1268626" y="4601292"/>
            <a:ext cx="6805561" cy="1334498"/>
          </a:xfrm>
          <a:prstGeom prst="rect">
            <a:avLst/>
          </a:prstGeom>
        </p:spPr>
      </p:pic>
    </p:spTree>
    <p:extLst>
      <p:ext uri="{BB962C8B-B14F-4D97-AF65-F5344CB8AC3E}">
        <p14:creationId xmlns:p14="http://schemas.microsoft.com/office/powerpoint/2010/main" val="219566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E1C7D11-A1F0-28EB-718E-4C3083375D42}"/>
              </a:ext>
            </a:extLst>
          </p:cNvPr>
          <p:cNvSpPr txBox="1"/>
          <p:nvPr/>
        </p:nvSpPr>
        <p:spPr>
          <a:xfrm>
            <a:off x="472587" y="138912"/>
            <a:ext cx="2639890" cy="374461"/>
          </a:xfrm>
          <a:prstGeom prst="rect">
            <a:avLst/>
          </a:prstGeom>
          <a:noFill/>
        </p:spPr>
        <p:txBody>
          <a:bodyPr wrap="square">
            <a:spAutoFit/>
          </a:bodyPr>
          <a:lstStyle/>
          <a:p>
            <a:pPr>
              <a:lnSpc>
                <a:spcPts val="2200"/>
              </a:lnSpc>
              <a:spcBef>
                <a:spcPts val="600"/>
              </a:spcBef>
              <a:spcAft>
                <a:spcPts val="600"/>
              </a:spcAft>
            </a:pPr>
            <a:r>
              <a:rPr 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Python</a:t>
            </a:r>
            <a:r>
              <a:rPr lang="zh-CN" alt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基础</a:t>
            </a:r>
            <a:endParaRPr lang="en-US" altLang="zh-CN"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6556081B-34C7-42DB-C7AD-7CD1BF774426}"/>
              </a:ext>
            </a:extLst>
          </p:cNvPr>
          <p:cNvSpPr txBox="1"/>
          <p:nvPr/>
        </p:nvSpPr>
        <p:spPr>
          <a:xfrm>
            <a:off x="2286735" y="1333951"/>
            <a:ext cx="3809265" cy="714298"/>
          </a:xfrm>
          <a:prstGeom prst="rect">
            <a:avLst/>
          </a:prstGeom>
          <a:noFill/>
        </p:spPr>
        <p:txBody>
          <a:bodyPr wrap="square">
            <a:spAutoFit/>
          </a:bodyPr>
          <a:lstStyle/>
          <a:p>
            <a:pPr marL="285750" indent="-285750">
              <a:lnSpc>
                <a:spcPts val="2200"/>
              </a:lnSpc>
              <a:spcAft>
                <a:spcPts val="600"/>
              </a:spcAft>
              <a:buFont typeface="Wingdings" panose="05000000000000000000" pitchFamily="2" charset="2"/>
              <a:buChar char="Ø"/>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整数、浮点数、复数</a:t>
            </a:r>
            <a:endParaRPr lang="en-US" altLang="zh-CN" kern="10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ts val="2200"/>
              </a:lnSpc>
              <a:spcAft>
                <a:spcPts val="600"/>
              </a:spcAft>
              <a:buFont typeface="Wingdings" panose="05000000000000000000" pitchFamily="2" charset="2"/>
              <a:buChar char="Ø"/>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数值运算及其相关的常用</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FA3D1630-FC40-A223-4CB9-909E2A2BFCDE}"/>
              </a:ext>
            </a:extLst>
          </p:cNvPr>
          <p:cNvSpPr txBox="1"/>
          <p:nvPr/>
        </p:nvSpPr>
        <p:spPr>
          <a:xfrm>
            <a:off x="1926249" y="807127"/>
            <a:ext cx="2639890" cy="374461"/>
          </a:xfrm>
          <a:prstGeom prst="rect">
            <a:avLst/>
          </a:prstGeom>
          <a:noFill/>
        </p:spPr>
        <p:txBody>
          <a:bodyPr wrap="square">
            <a:spAutoFit/>
          </a:bodyPr>
          <a:lstStyle/>
          <a:p>
            <a:pPr>
              <a:lnSpc>
                <a:spcPts val="2200"/>
              </a:lnSpc>
              <a:spcBef>
                <a:spcPts val="600"/>
              </a:spcBef>
              <a:spcAft>
                <a:spcPts val="600"/>
              </a:spcAft>
            </a:pP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2.1 </a:t>
            </a:r>
            <a:r>
              <a:rPr lang="zh-CN" sz="2000" b="1" kern="100">
                <a:effectLst/>
                <a:latin typeface="宋体" panose="02010600030101010101" pitchFamily="2" charset="-122"/>
                <a:ea typeface="宋体" panose="02010600030101010101" pitchFamily="2" charset="-122"/>
                <a:cs typeface="Times New Roman" panose="02020603050405020304" pitchFamily="18" charset="0"/>
              </a:rPr>
              <a:t>从数字开始</a:t>
            </a:r>
            <a:endParaRPr lang="en-US" sz="2000" b="1"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6D1CDDF-F858-B756-BE5D-59B5AB096BA3}"/>
              </a:ext>
            </a:extLst>
          </p:cNvPr>
          <p:cNvSpPr txBox="1"/>
          <p:nvPr/>
        </p:nvSpPr>
        <p:spPr>
          <a:xfrm>
            <a:off x="1923319" y="2229304"/>
            <a:ext cx="4046659" cy="374461"/>
          </a:xfrm>
          <a:prstGeom prst="rect">
            <a:avLst/>
          </a:prstGeom>
          <a:noFill/>
        </p:spPr>
        <p:txBody>
          <a:bodyPr wrap="square">
            <a:spAutoFit/>
          </a:bodyPr>
          <a:lstStyle/>
          <a:p>
            <a:pPr>
              <a:lnSpc>
                <a:spcPts val="2200"/>
              </a:lnSpc>
              <a:spcBef>
                <a:spcPts val="600"/>
              </a:spcBef>
              <a:spcAft>
                <a:spcPts val="600"/>
              </a:spcAft>
            </a:pPr>
            <a:r>
              <a:rPr lang="en-US" altLang="zh-CN" sz="2000" b="1" kern="100">
                <a:latin typeface="宋体" panose="02010600030101010101" pitchFamily="2" charset="-122"/>
                <a:ea typeface="宋体" panose="02010600030101010101" pitchFamily="2" charset="-122"/>
                <a:cs typeface="Times New Roman" panose="02020603050405020304" pitchFamily="18" charset="0"/>
              </a:rPr>
              <a:t>2.2 </a:t>
            </a:r>
            <a:r>
              <a:rPr lang="zh-CN" altLang="en-US" sz="2000" b="1" kern="100">
                <a:latin typeface="宋体" panose="02010600030101010101" pitchFamily="2" charset="-122"/>
                <a:ea typeface="宋体" panose="02010600030101010101" pitchFamily="2" charset="-122"/>
                <a:cs typeface="Times New Roman" panose="02020603050405020304" pitchFamily="18" charset="0"/>
              </a:rPr>
              <a:t>变量、语句和表达式</a:t>
            </a:r>
            <a:endParaRPr lang="en-US" sz="2000" b="1" kern="100">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B1EA5A17-7940-CD47-60BE-5ABA57302A56}"/>
              </a:ext>
            </a:extLst>
          </p:cNvPr>
          <p:cNvSpPr txBox="1"/>
          <p:nvPr/>
        </p:nvSpPr>
        <p:spPr>
          <a:xfrm>
            <a:off x="2286735" y="2697380"/>
            <a:ext cx="2894865" cy="923330"/>
          </a:xfrm>
          <a:prstGeom prst="rect">
            <a:avLst/>
          </a:prstGeom>
          <a:noFill/>
        </p:spPr>
        <p:txBody>
          <a:bodyPr wrap="square">
            <a:spAutoFit/>
          </a:bodyPr>
          <a:lstStyle/>
          <a:p>
            <a:pPr marL="285750" indent="-285750">
              <a:buFont typeface="Wingdings" panose="05000000000000000000" pitchFamily="2" charset="2"/>
              <a:buChar char="Ø"/>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变量作用及定义的方法</a:t>
            </a:r>
            <a:endParaRPr lang="en-US" altLang="zh-CN" kern="10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变量命名规则和习惯</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语句与表达式</a:t>
            </a:r>
            <a:endParaRPr lang="en-US"/>
          </a:p>
        </p:txBody>
      </p:sp>
      <p:sp>
        <p:nvSpPr>
          <p:cNvPr id="13" name="文本框 12">
            <a:extLst>
              <a:ext uri="{FF2B5EF4-FFF2-40B4-BE49-F238E27FC236}">
                <a16:creationId xmlns:a16="http://schemas.microsoft.com/office/drawing/2014/main" id="{D3D2F300-83B0-4EBF-C4B8-0323AF621C69}"/>
              </a:ext>
            </a:extLst>
          </p:cNvPr>
          <p:cNvSpPr txBox="1"/>
          <p:nvPr/>
        </p:nvSpPr>
        <p:spPr>
          <a:xfrm>
            <a:off x="1923319" y="3799216"/>
            <a:ext cx="2376121" cy="400110"/>
          </a:xfrm>
          <a:prstGeom prst="rect">
            <a:avLst/>
          </a:prstGeom>
          <a:noFill/>
        </p:spPr>
        <p:txBody>
          <a:bodyPr wrap="square">
            <a:spAutoFit/>
          </a:bodyPr>
          <a:lstStyle/>
          <a:p>
            <a:r>
              <a:rPr lang="en-US" altLang="zh-CN" sz="2000" b="1" kern="100">
                <a:latin typeface="宋体" panose="02010600030101010101" pitchFamily="2" charset="-122"/>
                <a:ea typeface="宋体" panose="02010600030101010101" pitchFamily="2" charset="-122"/>
                <a:cs typeface="Times New Roman" panose="02020603050405020304" pitchFamily="18" charset="0"/>
              </a:rPr>
              <a:t>2.3 </a:t>
            </a:r>
            <a:r>
              <a:rPr lang="zh-CN" altLang="en-US" sz="2000" b="1" kern="100">
                <a:latin typeface="宋体" panose="02010600030101010101" pitchFamily="2" charset="-122"/>
                <a:ea typeface="宋体" panose="02010600030101010101" pitchFamily="2" charset="-122"/>
                <a:cs typeface="Times New Roman" panose="02020603050405020304" pitchFamily="18" charset="0"/>
              </a:rPr>
              <a:t>基础数据类型</a:t>
            </a:r>
            <a:endParaRPr lang="en-US" altLang="zh-CN" sz="2000" b="1" kern="100">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98285E65-D1DC-2FF6-D309-5E76A2782AB0}"/>
              </a:ext>
            </a:extLst>
          </p:cNvPr>
          <p:cNvSpPr txBox="1"/>
          <p:nvPr/>
        </p:nvSpPr>
        <p:spPr>
          <a:xfrm>
            <a:off x="2286735" y="4296547"/>
            <a:ext cx="2165104" cy="1754326"/>
          </a:xfrm>
          <a:prstGeom prst="rect">
            <a:avLst/>
          </a:prstGeom>
          <a:noFill/>
        </p:spPr>
        <p:txBody>
          <a:bodyPr wrap="square">
            <a:spAutoFit/>
          </a:bodyPr>
          <a:lstStyle/>
          <a:p>
            <a:pPr marL="285750" indent="-285750">
              <a:buFont typeface="Wingdings" panose="05000000000000000000" pitchFamily="2" charset="2"/>
              <a:buChar char="Ø"/>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字符串</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列表</a:t>
            </a:r>
            <a:endParaRPr lang="en-US" altLang="zh-CN" kern="10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元祖</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布尔</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字典</a:t>
            </a:r>
            <a:endParaRPr lang="en-US" altLang="zh-CN" kern="10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集合</a:t>
            </a:r>
            <a:endParaRPr lang="en-US"/>
          </a:p>
        </p:txBody>
      </p:sp>
      <p:sp>
        <p:nvSpPr>
          <p:cNvPr id="17" name="文本框 16">
            <a:extLst>
              <a:ext uri="{FF2B5EF4-FFF2-40B4-BE49-F238E27FC236}">
                <a16:creationId xmlns:a16="http://schemas.microsoft.com/office/drawing/2014/main" id="{1C005485-D5CB-F834-1143-5C65980A7577}"/>
              </a:ext>
            </a:extLst>
          </p:cNvPr>
          <p:cNvSpPr txBox="1"/>
          <p:nvPr/>
        </p:nvSpPr>
        <p:spPr>
          <a:xfrm>
            <a:off x="7388836" y="807127"/>
            <a:ext cx="2332159" cy="374461"/>
          </a:xfrm>
          <a:prstGeom prst="rect">
            <a:avLst/>
          </a:prstGeom>
          <a:noFill/>
        </p:spPr>
        <p:txBody>
          <a:bodyPr wrap="square">
            <a:spAutoFit/>
          </a:bodyPr>
          <a:lstStyle/>
          <a:p>
            <a:pPr>
              <a:lnSpc>
                <a:spcPts val="2200"/>
              </a:lnSpc>
              <a:spcBef>
                <a:spcPts val="600"/>
              </a:spcBef>
              <a:spcAft>
                <a:spcPts val="600"/>
              </a:spcAft>
            </a:pPr>
            <a:r>
              <a:rPr lang="en-US" sz="2000" b="1" kern="100">
                <a:latin typeface="宋体" panose="02010600030101010101" pitchFamily="2" charset="-122"/>
                <a:ea typeface="宋体" panose="02010600030101010101" pitchFamily="2" charset="-122"/>
                <a:cs typeface="Times New Roman" panose="02020603050405020304" pitchFamily="18" charset="0"/>
              </a:rPr>
              <a:t>2.4 </a:t>
            </a:r>
            <a:r>
              <a:rPr lang="zh-CN" altLang="en-US" sz="2000" b="1" kern="100">
                <a:latin typeface="宋体" panose="02010600030101010101" pitchFamily="2" charset="-122"/>
                <a:ea typeface="宋体" panose="02010600030101010101" pitchFamily="2" charset="-122"/>
                <a:cs typeface="Times New Roman" panose="02020603050405020304" pitchFamily="18" charset="0"/>
              </a:rPr>
              <a:t>条件判断</a:t>
            </a:r>
            <a:endParaRPr lang="en-US" sz="2000" b="1" kern="100">
              <a:latin typeface="宋体" panose="02010600030101010101" pitchFamily="2" charset="-122"/>
              <a:ea typeface="宋体"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78BD1FE7-CBAA-2DFF-25CF-624F9DD757D5}"/>
              </a:ext>
            </a:extLst>
          </p:cNvPr>
          <p:cNvSpPr txBox="1"/>
          <p:nvPr/>
        </p:nvSpPr>
        <p:spPr>
          <a:xfrm>
            <a:off x="7863620" y="1272653"/>
            <a:ext cx="2156313" cy="1200329"/>
          </a:xfrm>
          <a:prstGeom prst="rect">
            <a:avLst/>
          </a:prstGeom>
          <a:noFill/>
        </p:spPr>
        <p:txBody>
          <a:bodyPr wrap="square">
            <a:spAutoFit/>
          </a:bodyPr>
          <a:lstStyle/>
          <a:p>
            <a:pPr marL="285750" indent="-285750">
              <a:buFont typeface="Wingdings" panose="05000000000000000000" pitchFamily="2" charset="2"/>
              <a:buChar char="Ø"/>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单分支判断</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二分支判断</a:t>
            </a:r>
            <a:endParaRPr lang="en-US" altLang="zh-CN" kern="10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多分支判断</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三元判断</a:t>
            </a:r>
            <a:endParaRPr lang="en-US"/>
          </a:p>
        </p:txBody>
      </p:sp>
      <p:sp>
        <p:nvSpPr>
          <p:cNvPr id="21" name="文本框 20">
            <a:extLst>
              <a:ext uri="{FF2B5EF4-FFF2-40B4-BE49-F238E27FC236}">
                <a16:creationId xmlns:a16="http://schemas.microsoft.com/office/drawing/2014/main" id="{82A40487-4732-5BE6-1553-6EE1DFAC0D95}"/>
              </a:ext>
            </a:extLst>
          </p:cNvPr>
          <p:cNvSpPr txBox="1"/>
          <p:nvPr/>
        </p:nvSpPr>
        <p:spPr>
          <a:xfrm>
            <a:off x="7388836" y="2580275"/>
            <a:ext cx="1778243" cy="374461"/>
          </a:xfrm>
          <a:prstGeom prst="rect">
            <a:avLst/>
          </a:prstGeom>
          <a:noFill/>
        </p:spPr>
        <p:txBody>
          <a:bodyPr wrap="square">
            <a:spAutoFit/>
          </a:bodyPr>
          <a:lstStyle/>
          <a:p>
            <a:pPr>
              <a:lnSpc>
                <a:spcPts val="2200"/>
              </a:lnSpc>
              <a:spcBef>
                <a:spcPts val="600"/>
              </a:spcBef>
              <a:spcAft>
                <a:spcPts val="600"/>
              </a:spcAft>
            </a:pPr>
            <a:r>
              <a:rPr lang="en-US" sz="2000" b="1" kern="100">
                <a:latin typeface="宋体" panose="02010600030101010101" pitchFamily="2" charset="-122"/>
                <a:ea typeface="宋体" panose="02010600030101010101" pitchFamily="2" charset="-122"/>
                <a:cs typeface="Times New Roman" panose="02020603050405020304" pitchFamily="18" charset="0"/>
              </a:rPr>
              <a:t>2.5 </a:t>
            </a:r>
            <a:r>
              <a:rPr lang="zh-CN" altLang="en-US" sz="2000" b="1" kern="100">
                <a:latin typeface="宋体" panose="02010600030101010101" pitchFamily="2" charset="-122"/>
                <a:ea typeface="宋体" panose="02010600030101010101" pitchFamily="2" charset="-122"/>
                <a:cs typeface="Times New Roman" panose="02020603050405020304" pitchFamily="18" charset="0"/>
              </a:rPr>
              <a:t>循环</a:t>
            </a:r>
            <a:endParaRPr lang="en-US" sz="2000" b="1" kern="100">
              <a:latin typeface="宋体" panose="02010600030101010101" pitchFamily="2" charset="-122"/>
              <a:ea typeface="宋体" panose="02010600030101010101" pitchFamily="2" charset="-122"/>
              <a:cs typeface="Times New Roman" panose="02020603050405020304" pitchFamily="18" charset="0"/>
            </a:endParaRPr>
          </a:p>
        </p:txBody>
      </p:sp>
      <p:sp>
        <p:nvSpPr>
          <p:cNvPr id="23" name="文本框 22">
            <a:extLst>
              <a:ext uri="{FF2B5EF4-FFF2-40B4-BE49-F238E27FC236}">
                <a16:creationId xmlns:a16="http://schemas.microsoft.com/office/drawing/2014/main" id="{C60E5904-C5BA-3F2C-2939-87E6DB4B0EEE}"/>
              </a:ext>
            </a:extLst>
          </p:cNvPr>
          <p:cNvSpPr txBox="1"/>
          <p:nvPr/>
        </p:nvSpPr>
        <p:spPr>
          <a:xfrm>
            <a:off x="7863620" y="3103864"/>
            <a:ext cx="2622306" cy="646331"/>
          </a:xfrm>
          <a:prstGeom prst="rect">
            <a:avLst/>
          </a:prstGeom>
          <a:noFill/>
        </p:spPr>
        <p:txBody>
          <a:bodyPr wrap="square">
            <a:spAutoFit/>
          </a:bodyPr>
          <a:lstStyle/>
          <a:p>
            <a:pPr marL="285750" indent="-285750">
              <a:buFont typeface="Wingdings" panose="05000000000000000000" pitchFamily="2" charset="2"/>
              <a:buChar char="Ø"/>
            </a:pPr>
            <a:r>
              <a:rPr lang="en-US" sz="1800" kern="100">
                <a:effectLst/>
                <a:latin typeface="Times New Roman" panose="02020603050405020304" pitchFamily="18" charset="0"/>
                <a:ea typeface="宋体" panose="02010600030101010101" pitchFamily="2" charset="-122"/>
              </a:rPr>
              <a:t>for</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循环与推导式</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sz="1800" kern="100">
                <a:effectLst/>
                <a:latin typeface="Times New Roman" panose="02020603050405020304" pitchFamily="18" charset="0"/>
                <a:ea typeface="宋体" panose="02010600030101010101" pitchFamily="2" charset="-122"/>
              </a:rPr>
              <a:t>while</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循环</a:t>
            </a:r>
            <a:endParaRPr lang="en-US"/>
          </a:p>
        </p:txBody>
      </p:sp>
      <p:sp>
        <p:nvSpPr>
          <p:cNvPr id="25" name="文本框 24">
            <a:extLst>
              <a:ext uri="{FF2B5EF4-FFF2-40B4-BE49-F238E27FC236}">
                <a16:creationId xmlns:a16="http://schemas.microsoft.com/office/drawing/2014/main" id="{813DC71A-2C6F-4A80-A967-9403CAAFAD3C}"/>
              </a:ext>
            </a:extLst>
          </p:cNvPr>
          <p:cNvSpPr txBox="1"/>
          <p:nvPr/>
        </p:nvSpPr>
        <p:spPr>
          <a:xfrm>
            <a:off x="7388836" y="3945235"/>
            <a:ext cx="2762982" cy="374461"/>
          </a:xfrm>
          <a:prstGeom prst="rect">
            <a:avLst/>
          </a:prstGeom>
          <a:noFill/>
        </p:spPr>
        <p:txBody>
          <a:bodyPr wrap="square">
            <a:spAutoFit/>
          </a:bodyPr>
          <a:lstStyle/>
          <a:p>
            <a:pPr>
              <a:lnSpc>
                <a:spcPts val="2200"/>
              </a:lnSpc>
              <a:spcBef>
                <a:spcPts val="600"/>
              </a:spcBef>
              <a:spcAft>
                <a:spcPts val="600"/>
              </a:spcAft>
            </a:pPr>
            <a:r>
              <a:rPr lang="en-US" sz="2000" b="1" kern="100">
                <a:latin typeface="宋体" panose="02010600030101010101" pitchFamily="2" charset="-122"/>
                <a:ea typeface="宋体" panose="02010600030101010101" pitchFamily="2" charset="-122"/>
                <a:cs typeface="Times New Roman" panose="02020603050405020304" pitchFamily="18" charset="0"/>
              </a:rPr>
              <a:t>2.6 </a:t>
            </a:r>
            <a:r>
              <a:rPr lang="zh-CN" altLang="en-US" sz="2000" b="1" kern="100">
                <a:latin typeface="宋体" panose="02010600030101010101" pitchFamily="2" charset="-122"/>
                <a:ea typeface="宋体" panose="02010600030101010101" pitchFamily="2" charset="-122"/>
                <a:cs typeface="Times New Roman" panose="02020603050405020304" pitchFamily="18" charset="0"/>
              </a:rPr>
              <a:t>异常处理</a:t>
            </a:r>
            <a:endParaRPr lang="en-US" sz="2000" b="1" kern="100">
              <a:latin typeface="宋体" panose="02010600030101010101" pitchFamily="2" charset="-122"/>
              <a:ea typeface="宋体" panose="02010600030101010101" pitchFamily="2" charset="-122"/>
              <a:cs typeface="Times New Roman" panose="02020603050405020304" pitchFamily="18" charset="0"/>
            </a:endParaRPr>
          </a:p>
        </p:txBody>
      </p:sp>
      <p:sp>
        <p:nvSpPr>
          <p:cNvPr id="27" name="文本框 26">
            <a:extLst>
              <a:ext uri="{FF2B5EF4-FFF2-40B4-BE49-F238E27FC236}">
                <a16:creationId xmlns:a16="http://schemas.microsoft.com/office/drawing/2014/main" id="{1CA69016-8D11-A000-AD02-9E6992DC1EC1}"/>
              </a:ext>
            </a:extLst>
          </p:cNvPr>
          <p:cNvSpPr txBox="1"/>
          <p:nvPr/>
        </p:nvSpPr>
        <p:spPr>
          <a:xfrm>
            <a:off x="7388836" y="4706630"/>
            <a:ext cx="1532059" cy="374461"/>
          </a:xfrm>
          <a:prstGeom prst="rect">
            <a:avLst/>
          </a:prstGeom>
          <a:noFill/>
        </p:spPr>
        <p:txBody>
          <a:bodyPr wrap="square">
            <a:spAutoFit/>
          </a:bodyPr>
          <a:lstStyle/>
          <a:p>
            <a:pPr>
              <a:lnSpc>
                <a:spcPts val="2200"/>
              </a:lnSpc>
              <a:spcBef>
                <a:spcPts val="600"/>
              </a:spcBef>
              <a:spcAft>
                <a:spcPts val="600"/>
              </a:spcAft>
            </a:pPr>
            <a:r>
              <a:rPr lang="en-US" sz="2000" b="1" kern="100">
                <a:latin typeface="宋体" panose="02010600030101010101" pitchFamily="2" charset="-122"/>
                <a:ea typeface="宋体" panose="02010600030101010101" pitchFamily="2" charset="-122"/>
                <a:cs typeface="Times New Roman" panose="02020603050405020304" pitchFamily="18" charset="0"/>
              </a:rPr>
              <a:t>2.7 </a:t>
            </a:r>
            <a:r>
              <a:rPr lang="zh-CN" altLang="en-US" sz="2000" b="1" kern="100">
                <a:latin typeface="宋体" panose="02010600030101010101" pitchFamily="2" charset="-122"/>
                <a:ea typeface="宋体" panose="02010600030101010101" pitchFamily="2" charset="-122"/>
                <a:cs typeface="Times New Roman" panose="02020603050405020304" pitchFamily="18" charset="0"/>
              </a:rPr>
              <a:t>函数</a:t>
            </a:r>
            <a:endParaRPr lang="en-US" sz="2000" b="1" kern="100">
              <a:latin typeface="宋体" panose="02010600030101010101" pitchFamily="2" charset="-122"/>
              <a:ea typeface="宋体" panose="02010600030101010101" pitchFamily="2" charset="-122"/>
              <a:cs typeface="Times New Roman" panose="02020603050405020304" pitchFamily="18" charset="0"/>
            </a:endParaRPr>
          </a:p>
        </p:txBody>
      </p:sp>
      <p:sp>
        <p:nvSpPr>
          <p:cNvPr id="29" name="文本框 28">
            <a:extLst>
              <a:ext uri="{FF2B5EF4-FFF2-40B4-BE49-F238E27FC236}">
                <a16:creationId xmlns:a16="http://schemas.microsoft.com/office/drawing/2014/main" id="{6A0FB23E-B9E7-B3BD-E430-5CE03890CB22}"/>
              </a:ext>
            </a:extLst>
          </p:cNvPr>
          <p:cNvSpPr txBox="1"/>
          <p:nvPr/>
        </p:nvSpPr>
        <p:spPr>
          <a:xfrm>
            <a:off x="7366855" y="5463362"/>
            <a:ext cx="3615836" cy="374461"/>
          </a:xfrm>
          <a:prstGeom prst="rect">
            <a:avLst/>
          </a:prstGeom>
          <a:noFill/>
        </p:spPr>
        <p:txBody>
          <a:bodyPr wrap="square">
            <a:spAutoFit/>
          </a:bodyPr>
          <a:lstStyle/>
          <a:p>
            <a:pPr>
              <a:lnSpc>
                <a:spcPts val="2200"/>
              </a:lnSpc>
              <a:spcBef>
                <a:spcPts val="600"/>
              </a:spcBef>
              <a:spcAft>
                <a:spcPts val="600"/>
              </a:spcAft>
            </a:pPr>
            <a:r>
              <a:rPr lang="en-US" sz="2000" b="1" kern="100">
                <a:latin typeface="宋体" panose="02010600030101010101" pitchFamily="2" charset="-122"/>
                <a:ea typeface="宋体" panose="02010600030101010101" pitchFamily="2" charset="-122"/>
                <a:cs typeface="Times New Roman" panose="02020603050405020304" pitchFamily="18" charset="0"/>
              </a:rPr>
              <a:t>2.8 </a:t>
            </a:r>
            <a:r>
              <a:rPr lang="zh-CN" altLang="en-US" sz="2000" b="1" kern="100">
                <a:latin typeface="宋体" panose="02010600030101010101" pitchFamily="2" charset="-122"/>
                <a:ea typeface="宋体" panose="02010600030101010101" pitchFamily="2" charset="-122"/>
                <a:cs typeface="Times New Roman" panose="02020603050405020304" pitchFamily="18" charset="0"/>
              </a:rPr>
              <a:t>文件操作</a:t>
            </a:r>
            <a:endParaRPr lang="en-US" sz="2000" b="1" kern="10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8296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1478C3-7278-DF9D-DEC0-DD1BD6949F21}"/>
              </a:ext>
            </a:extLst>
          </p:cNvPr>
          <p:cNvSpPr txBox="1"/>
          <p:nvPr/>
        </p:nvSpPr>
        <p:spPr>
          <a:xfrm>
            <a:off x="472587" y="138912"/>
            <a:ext cx="2639890" cy="374461"/>
          </a:xfrm>
          <a:prstGeom prst="rect">
            <a:avLst/>
          </a:prstGeom>
          <a:noFill/>
        </p:spPr>
        <p:txBody>
          <a:bodyPr wrap="square">
            <a:spAutoFit/>
          </a:bodyPr>
          <a:lstStyle/>
          <a:p>
            <a:pPr>
              <a:lnSpc>
                <a:spcPts val="2200"/>
              </a:lnSpc>
              <a:spcBef>
                <a:spcPts val="600"/>
              </a:spcBef>
              <a:spcAft>
                <a:spcPts val="600"/>
              </a:spcAft>
            </a:pPr>
            <a:r>
              <a:rPr 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Python</a:t>
            </a:r>
            <a:r>
              <a:rPr lang="zh-CN" alt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基础</a:t>
            </a:r>
            <a:endParaRPr lang="en-US" altLang="zh-CN"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4F2987F3-7979-F4BA-0DE0-FF075B3AA55E}"/>
              </a:ext>
            </a:extLst>
          </p:cNvPr>
          <p:cNvSpPr txBox="1"/>
          <p:nvPr/>
        </p:nvSpPr>
        <p:spPr>
          <a:xfrm>
            <a:off x="472587" y="622488"/>
            <a:ext cx="2639890" cy="374461"/>
          </a:xfrm>
          <a:prstGeom prst="rect">
            <a:avLst/>
          </a:prstGeom>
          <a:noFill/>
        </p:spPr>
        <p:txBody>
          <a:bodyPr wrap="square">
            <a:spAutoFit/>
          </a:bodyPr>
          <a:lstStyle/>
          <a:p>
            <a:pPr>
              <a:lnSpc>
                <a:spcPts val="2200"/>
              </a:lnSpc>
              <a:spcBef>
                <a:spcPts val="600"/>
              </a:spcBef>
              <a:spcAft>
                <a:spcPts val="600"/>
              </a:spcAft>
            </a:pP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2.1 </a:t>
            </a:r>
            <a:r>
              <a:rPr lang="zh-CN" sz="2000" b="1" kern="100">
                <a:effectLst/>
                <a:latin typeface="宋体" panose="02010600030101010101" pitchFamily="2" charset="-122"/>
                <a:ea typeface="宋体" panose="02010600030101010101" pitchFamily="2" charset="-122"/>
                <a:cs typeface="Times New Roman" panose="02020603050405020304" pitchFamily="18" charset="0"/>
              </a:rPr>
              <a:t>从数字开始</a:t>
            </a:r>
            <a:endParaRPr lang="en-US" sz="2000" b="1"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D42D33E6-F264-2625-0A39-F54629002EC5}"/>
              </a:ext>
            </a:extLst>
          </p:cNvPr>
          <p:cNvSpPr txBox="1"/>
          <p:nvPr/>
        </p:nvSpPr>
        <p:spPr>
          <a:xfrm>
            <a:off x="578093" y="1101243"/>
            <a:ext cx="11499605" cy="870751"/>
          </a:xfrm>
          <a:prstGeom prst="rect">
            <a:avLst/>
          </a:prstGeom>
          <a:noFill/>
        </p:spPr>
        <p:txBody>
          <a:bodyPr wrap="square">
            <a:spAutoFit/>
          </a:bodyPr>
          <a:lstStyle/>
          <a:p>
            <a:pPr indent="457200">
              <a:lnSpc>
                <a:spcPct val="150000"/>
              </a:lnSpc>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Python</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中有三种数值类型，分别是</a:t>
            </a:r>
            <a:r>
              <a:rPr lang="en-US" sz="1800" kern="100">
                <a:solidFill>
                  <a:srgbClr val="C7254E"/>
                </a:solidFill>
                <a:effectLst/>
                <a:latin typeface="Times New Roman" panose="02020603050405020304" pitchFamily="18" charset="0"/>
                <a:ea typeface="宋体" panose="02010600030101010101" pitchFamily="2" charset="-122"/>
                <a:cs typeface="Times New Roman" panose="02020603050405020304" pitchFamily="18" charset="0"/>
              </a:rPr>
              <a:t>int</a:t>
            </a: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整型</a:t>
            </a: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a:solidFill>
                  <a:srgbClr val="C7254E"/>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浮点型</a:t>
            </a: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和</a:t>
            </a:r>
            <a:r>
              <a:rPr lang="en-US" sz="1800" kern="100">
                <a:solidFill>
                  <a:srgbClr val="C7254E"/>
                </a:solidFill>
                <a:effectLst/>
                <a:latin typeface="Times New Roman" panose="02020603050405020304" pitchFamily="18" charset="0"/>
                <a:ea typeface="宋体" panose="02010600030101010101" pitchFamily="2" charset="-122"/>
                <a:cs typeface="Times New Roman" panose="02020603050405020304" pitchFamily="18" charset="0"/>
              </a:rPr>
              <a:t>complex</a:t>
            </a: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复数</a:t>
            </a: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。示例代码及输出结果如下，代码</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a:t>
            </a:r>
            <a:r>
              <a:rPr lang="en-US" kern="100">
                <a:solidFill>
                  <a:srgbClr val="C7254E"/>
                </a:solidFill>
                <a:effectLst/>
                <a:latin typeface="Times New Roman" panose="02020603050405020304" pitchFamily="18" charset="0"/>
                <a:ea typeface="宋体" panose="02010600030101010101" pitchFamily="2" charset="-122"/>
                <a:cs typeface="Times New Roman" panose="02020603050405020304" pitchFamily="18" charset="0"/>
              </a:rPr>
              <a:t>type()</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方法可以查看数值对应的数据类型，当要输出多个内容时候可以用英文逗号进行分隔。</a:t>
            </a:r>
            <a:endParaRPr lang="en-US">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5CC084D0-C227-8808-84D4-E414351BFDE2}"/>
              </a:ext>
            </a:extLst>
          </p:cNvPr>
          <p:cNvPicPr>
            <a:picLocks noChangeAspect="1"/>
          </p:cNvPicPr>
          <p:nvPr/>
        </p:nvPicPr>
        <p:blipFill>
          <a:blip r:embed="rId2"/>
          <a:stretch>
            <a:fillRect/>
          </a:stretch>
        </p:blipFill>
        <p:spPr>
          <a:xfrm>
            <a:off x="3473890" y="2245959"/>
            <a:ext cx="4593590" cy="1482725"/>
          </a:xfrm>
          <a:prstGeom prst="rect">
            <a:avLst/>
          </a:prstGeom>
        </p:spPr>
      </p:pic>
      <p:sp>
        <p:nvSpPr>
          <p:cNvPr id="10" name="文本框 9">
            <a:extLst>
              <a:ext uri="{FF2B5EF4-FFF2-40B4-BE49-F238E27FC236}">
                <a16:creationId xmlns:a16="http://schemas.microsoft.com/office/drawing/2014/main" id="{B231F19D-E1F7-3FD3-B242-0FAC3F6AF06E}"/>
              </a:ext>
            </a:extLst>
          </p:cNvPr>
          <p:cNvSpPr txBox="1"/>
          <p:nvPr/>
        </p:nvSpPr>
        <p:spPr>
          <a:xfrm>
            <a:off x="305166" y="4002649"/>
            <a:ext cx="11581667" cy="369332"/>
          </a:xfrm>
          <a:prstGeom prst="rect">
            <a:avLst/>
          </a:prstGeom>
          <a:noFill/>
        </p:spPr>
        <p:txBody>
          <a:bodyPr wrap="square">
            <a:spAutoFit/>
          </a:bodyPr>
          <a:lstStyle/>
          <a:p>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数值的加减乘除</a:t>
            </a:r>
            <a:r>
              <a:rPr lang="en-US" sz="1800" kern="100">
                <a:solidFill>
                  <a:srgbClr val="000000"/>
                </a:solidFill>
                <a:effectLst/>
                <a:latin typeface="Times New Roman" panose="02020603050405020304" pitchFamily="18" charset="0"/>
                <a:ea typeface="宋体" panose="02010600030101010101" pitchFamily="2" charset="-122"/>
              </a:rPr>
              <a:t>(</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en-US" sz="1800" kern="100">
                <a:solidFill>
                  <a:srgbClr val="000000"/>
                </a:solidFill>
                <a:effectLst/>
                <a:latin typeface="Times New Roman" panose="02020603050405020304" pitchFamily="18" charset="0"/>
                <a:ea typeface="宋体" panose="02010600030101010101" pitchFamily="2" charset="-122"/>
              </a:rPr>
              <a:t>)</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是最常用的计算功能。</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除法运算的结果是</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float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浮点数类型。</a:t>
            </a:r>
            <a:endParaRPr lang="en-US"/>
          </a:p>
        </p:txBody>
      </p:sp>
      <p:pic>
        <p:nvPicPr>
          <p:cNvPr id="11" name="图片 10">
            <a:extLst>
              <a:ext uri="{FF2B5EF4-FFF2-40B4-BE49-F238E27FC236}">
                <a16:creationId xmlns:a16="http://schemas.microsoft.com/office/drawing/2014/main" id="{68FD2D13-592B-AAA3-95BB-CB5D75108DD6}"/>
              </a:ext>
            </a:extLst>
          </p:cNvPr>
          <p:cNvPicPr>
            <a:picLocks noChangeAspect="1"/>
          </p:cNvPicPr>
          <p:nvPr/>
        </p:nvPicPr>
        <p:blipFill>
          <a:blip r:embed="rId3"/>
          <a:stretch>
            <a:fillRect/>
          </a:stretch>
        </p:blipFill>
        <p:spPr>
          <a:xfrm>
            <a:off x="3459920" y="4476829"/>
            <a:ext cx="4607560" cy="1878965"/>
          </a:xfrm>
          <a:prstGeom prst="rect">
            <a:avLst/>
          </a:prstGeom>
        </p:spPr>
      </p:pic>
    </p:spTree>
    <p:extLst>
      <p:ext uri="{BB962C8B-B14F-4D97-AF65-F5344CB8AC3E}">
        <p14:creationId xmlns:p14="http://schemas.microsoft.com/office/powerpoint/2010/main" val="279318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1478C3-7278-DF9D-DEC0-DD1BD6949F21}"/>
              </a:ext>
            </a:extLst>
          </p:cNvPr>
          <p:cNvSpPr txBox="1"/>
          <p:nvPr/>
        </p:nvSpPr>
        <p:spPr>
          <a:xfrm>
            <a:off x="472587" y="138912"/>
            <a:ext cx="2639890" cy="374461"/>
          </a:xfrm>
          <a:prstGeom prst="rect">
            <a:avLst/>
          </a:prstGeom>
          <a:noFill/>
        </p:spPr>
        <p:txBody>
          <a:bodyPr wrap="square">
            <a:spAutoFit/>
          </a:bodyPr>
          <a:lstStyle/>
          <a:p>
            <a:pPr>
              <a:lnSpc>
                <a:spcPts val="2200"/>
              </a:lnSpc>
              <a:spcBef>
                <a:spcPts val="600"/>
              </a:spcBef>
              <a:spcAft>
                <a:spcPts val="600"/>
              </a:spcAft>
            </a:pPr>
            <a:r>
              <a:rPr 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Python</a:t>
            </a:r>
            <a:r>
              <a:rPr lang="zh-CN" alt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基础</a:t>
            </a:r>
            <a:endParaRPr lang="en-US" altLang="zh-CN"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4F2987F3-7979-F4BA-0DE0-FF075B3AA55E}"/>
              </a:ext>
            </a:extLst>
          </p:cNvPr>
          <p:cNvSpPr txBox="1"/>
          <p:nvPr/>
        </p:nvSpPr>
        <p:spPr>
          <a:xfrm>
            <a:off x="472587" y="622488"/>
            <a:ext cx="2639890" cy="374461"/>
          </a:xfrm>
          <a:prstGeom prst="rect">
            <a:avLst/>
          </a:prstGeom>
          <a:noFill/>
        </p:spPr>
        <p:txBody>
          <a:bodyPr wrap="square">
            <a:spAutoFit/>
          </a:bodyPr>
          <a:lstStyle/>
          <a:p>
            <a:pPr>
              <a:lnSpc>
                <a:spcPts val="2200"/>
              </a:lnSpc>
              <a:spcBef>
                <a:spcPts val="600"/>
              </a:spcBef>
              <a:spcAft>
                <a:spcPts val="600"/>
              </a:spcAft>
            </a:pP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2.1 </a:t>
            </a:r>
            <a:r>
              <a:rPr lang="zh-CN" sz="2000" b="1" kern="100">
                <a:effectLst/>
                <a:latin typeface="宋体" panose="02010600030101010101" pitchFamily="2" charset="-122"/>
                <a:ea typeface="宋体" panose="02010600030101010101" pitchFamily="2" charset="-122"/>
                <a:cs typeface="Times New Roman" panose="02020603050405020304" pitchFamily="18" charset="0"/>
              </a:rPr>
              <a:t>从数字开始</a:t>
            </a:r>
            <a:endParaRPr lang="en-US" sz="2000" b="1"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96F31751-B8AF-A0AC-D635-8FAE1D534291}"/>
              </a:ext>
            </a:extLst>
          </p:cNvPr>
          <p:cNvSpPr txBox="1"/>
          <p:nvPr/>
        </p:nvSpPr>
        <p:spPr>
          <a:xfrm>
            <a:off x="472587" y="1106064"/>
            <a:ext cx="3416320" cy="369332"/>
          </a:xfrm>
          <a:prstGeom prst="rect">
            <a:avLst/>
          </a:prstGeom>
          <a:noFill/>
        </p:spPr>
        <p:txBody>
          <a:bodyPr wrap="none" rtlCol="0">
            <a:spAutoFit/>
          </a:bodyPr>
          <a:lstStyle/>
          <a:p>
            <a:r>
              <a:rPr lang="zh-CN" altLang="en-US">
                <a:latin typeface="宋体" panose="02010600030101010101" pitchFamily="2" charset="-122"/>
                <a:ea typeface="宋体" panose="02010600030101010101" pitchFamily="2" charset="-122"/>
              </a:rPr>
              <a:t>保留计算结果，等待进一步操作</a:t>
            </a:r>
            <a:endParaRPr lang="en-US">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B09E5D14-0067-9B80-5010-A323A95A84F5}"/>
              </a:ext>
            </a:extLst>
          </p:cNvPr>
          <p:cNvPicPr>
            <a:picLocks noChangeAspect="1"/>
          </p:cNvPicPr>
          <p:nvPr/>
        </p:nvPicPr>
        <p:blipFill rotWithShape="1">
          <a:blip r:embed="rId2"/>
          <a:srcRect r="39495"/>
          <a:stretch/>
        </p:blipFill>
        <p:spPr>
          <a:xfrm>
            <a:off x="1171114" y="1657930"/>
            <a:ext cx="2233246" cy="1173812"/>
          </a:xfrm>
          <a:prstGeom prst="rect">
            <a:avLst/>
          </a:prstGeom>
        </p:spPr>
      </p:pic>
      <p:pic>
        <p:nvPicPr>
          <p:cNvPr id="12" name="图片 11">
            <a:extLst>
              <a:ext uri="{FF2B5EF4-FFF2-40B4-BE49-F238E27FC236}">
                <a16:creationId xmlns:a16="http://schemas.microsoft.com/office/drawing/2014/main" id="{856B4570-4480-1BB7-F232-BFB6C9CB01C7}"/>
              </a:ext>
            </a:extLst>
          </p:cNvPr>
          <p:cNvPicPr>
            <a:picLocks noChangeAspect="1"/>
          </p:cNvPicPr>
          <p:nvPr/>
        </p:nvPicPr>
        <p:blipFill rotWithShape="1">
          <a:blip r:embed="rId3"/>
          <a:srcRect r="51644"/>
          <a:stretch/>
        </p:blipFill>
        <p:spPr>
          <a:xfrm>
            <a:off x="4398694" y="1911229"/>
            <a:ext cx="2233246" cy="4067810"/>
          </a:xfrm>
          <a:prstGeom prst="rect">
            <a:avLst/>
          </a:prstGeom>
        </p:spPr>
      </p:pic>
      <p:sp>
        <p:nvSpPr>
          <p:cNvPr id="14" name="文本框 13">
            <a:extLst>
              <a:ext uri="{FF2B5EF4-FFF2-40B4-BE49-F238E27FC236}">
                <a16:creationId xmlns:a16="http://schemas.microsoft.com/office/drawing/2014/main" id="{9023AAB0-0189-83A6-86C7-0A4A3599B252}"/>
              </a:ext>
            </a:extLst>
          </p:cNvPr>
          <p:cNvSpPr txBox="1"/>
          <p:nvPr/>
        </p:nvSpPr>
        <p:spPr>
          <a:xfrm>
            <a:off x="4256943" y="1106064"/>
            <a:ext cx="3286857" cy="646331"/>
          </a:xfrm>
          <a:prstGeom prst="rect">
            <a:avLst/>
          </a:prstGeom>
          <a:noFill/>
        </p:spPr>
        <p:txBody>
          <a:bodyPr wrap="square">
            <a:spAutoFit/>
          </a:bodyPr>
          <a:lstStyle/>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取余</a:t>
            </a:r>
            <a:r>
              <a:rPr lang="en-US" sz="1800" kern="100">
                <a:effectLst/>
                <a:latin typeface="Times New Roman" panose="02020603050405020304" pitchFamily="18" charset="0"/>
                <a:ea typeface="宋体" panose="02010600030101010101" pitchFamily="2" charset="-122"/>
              </a:rPr>
              <a:t>(</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en-US" sz="1800" kern="100">
                <a:effectLst/>
                <a:latin typeface="Times New Roman" panose="02020603050405020304" pitchFamily="18" charset="0"/>
                <a:ea typeface="宋体" panose="02010600030101010101" pitchFamily="2" charset="-122"/>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、取整</a:t>
            </a:r>
            <a:r>
              <a:rPr lang="en-US" sz="1800" kern="100">
                <a:effectLst/>
                <a:latin typeface="Times New Roman" panose="02020603050405020304" pitchFamily="18" charset="0"/>
                <a:ea typeface="宋体" panose="02010600030101010101" pitchFamily="2" charset="-122"/>
              </a:rPr>
              <a:t>(</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en-US" sz="1800" kern="100">
                <a:effectLst/>
                <a:latin typeface="Times New Roman" panose="02020603050405020304" pitchFamily="18" charset="0"/>
                <a:ea typeface="宋体" panose="02010600030101010101" pitchFamily="2" charset="-122"/>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、自增</a:t>
            </a:r>
            <a:r>
              <a:rPr lang="en-US" sz="1800" kern="100">
                <a:effectLst/>
                <a:latin typeface="Times New Roman" panose="02020603050405020304" pitchFamily="18" charset="0"/>
                <a:ea typeface="宋体" panose="02010600030101010101" pitchFamily="2" charset="-122"/>
              </a:rPr>
              <a:t>(</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en-US" sz="1800" kern="100">
                <a:effectLst/>
                <a:latin typeface="Times New Roman" panose="02020603050405020304" pitchFamily="18" charset="0"/>
                <a:ea typeface="宋体" panose="02010600030101010101" pitchFamily="2" charset="-122"/>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自减</a:t>
            </a:r>
            <a:r>
              <a:rPr lang="en-US" sz="1800" kern="100">
                <a:effectLst/>
                <a:latin typeface="Times New Roman" panose="02020603050405020304" pitchFamily="18" charset="0"/>
                <a:ea typeface="宋体" panose="02010600030101010101" pitchFamily="2" charset="-122"/>
              </a:rPr>
              <a:t>(</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en-US" sz="1800" kern="100">
                <a:effectLst/>
                <a:latin typeface="Times New Roman" panose="02020603050405020304" pitchFamily="18" charset="0"/>
                <a:ea typeface="宋体" panose="02010600030101010101" pitchFamily="2" charset="-122"/>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、次方</a:t>
            </a:r>
            <a:r>
              <a:rPr lang="en-US" sz="1800" kern="100">
                <a:effectLst/>
                <a:latin typeface="Times New Roman" panose="02020603050405020304" pitchFamily="18" charset="0"/>
                <a:ea typeface="宋体" panose="02010600030101010101" pitchFamily="2" charset="-122"/>
              </a:rPr>
              <a:t>(</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en-US" sz="1800" kern="100">
                <a:effectLst/>
                <a:latin typeface="Times New Roman" panose="02020603050405020304" pitchFamily="18" charset="0"/>
                <a:ea typeface="宋体" panose="02010600030101010101" pitchFamily="2" charset="-122"/>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等</a:t>
            </a:r>
            <a:endParaRPr lang="en-US"/>
          </a:p>
        </p:txBody>
      </p:sp>
      <p:pic>
        <p:nvPicPr>
          <p:cNvPr id="15" name="图片 14">
            <a:extLst>
              <a:ext uri="{FF2B5EF4-FFF2-40B4-BE49-F238E27FC236}">
                <a16:creationId xmlns:a16="http://schemas.microsoft.com/office/drawing/2014/main" id="{8BAD0FE9-A361-C083-17A4-4EF7D09A1403}"/>
              </a:ext>
            </a:extLst>
          </p:cNvPr>
          <p:cNvPicPr>
            <a:picLocks noChangeAspect="1"/>
          </p:cNvPicPr>
          <p:nvPr/>
        </p:nvPicPr>
        <p:blipFill rotWithShape="1">
          <a:blip r:embed="rId4"/>
          <a:srcRect r="44638"/>
          <a:stretch/>
        </p:blipFill>
        <p:spPr>
          <a:xfrm>
            <a:off x="1031305" y="3493901"/>
            <a:ext cx="2512864" cy="608330"/>
          </a:xfrm>
          <a:prstGeom prst="rect">
            <a:avLst/>
          </a:prstGeom>
        </p:spPr>
      </p:pic>
      <p:sp>
        <p:nvSpPr>
          <p:cNvPr id="17" name="文本框 16">
            <a:extLst>
              <a:ext uri="{FF2B5EF4-FFF2-40B4-BE49-F238E27FC236}">
                <a16:creationId xmlns:a16="http://schemas.microsoft.com/office/drawing/2014/main" id="{A175A721-8C85-99B5-6E42-950AAA9A99FA}"/>
              </a:ext>
            </a:extLst>
          </p:cNvPr>
          <p:cNvSpPr txBox="1"/>
          <p:nvPr/>
        </p:nvSpPr>
        <p:spPr>
          <a:xfrm>
            <a:off x="472587" y="2951666"/>
            <a:ext cx="2233246" cy="369332"/>
          </a:xfrm>
          <a:prstGeom prst="rect">
            <a:avLst/>
          </a:prstGeom>
          <a:noFill/>
        </p:spPr>
        <p:txBody>
          <a:bodyPr wrap="square">
            <a:spAutoFit/>
          </a:bodyPr>
          <a:lstStyle/>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数值运算优先级</a:t>
            </a:r>
            <a:endParaRPr lang="en-US"/>
          </a:p>
        </p:txBody>
      </p:sp>
      <p:pic>
        <p:nvPicPr>
          <p:cNvPr id="18" name="图片 17">
            <a:extLst>
              <a:ext uri="{FF2B5EF4-FFF2-40B4-BE49-F238E27FC236}">
                <a16:creationId xmlns:a16="http://schemas.microsoft.com/office/drawing/2014/main" id="{7D3D6D73-37B0-FA46-3FE7-8002A3C186EB}"/>
              </a:ext>
            </a:extLst>
          </p:cNvPr>
          <p:cNvPicPr>
            <a:picLocks noChangeAspect="1"/>
          </p:cNvPicPr>
          <p:nvPr/>
        </p:nvPicPr>
        <p:blipFill rotWithShape="1">
          <a:blip r:embed="rId5"/>
          <a:srcRect l="-572" t="-1157" r="49112" b="1157"/>
          <a:stretch/>
        </p:blipFill>
        <p:spPr>
          <a:xfrm>
            <a:off x="8284038" y="1487300"/>
            <a:ext cx="2374997" cy="2778760"/>
          </a:xfrm>
          <a:prstGeom prst="rect">
            <a:avLst/>
          </a:prstGeom>
        </p:spPr>
      </p:pic>
      <p:sp>
        <p:nvSpPr>
          <p:cNvPr id="20" name="文本框 19">
            <a:extLst>
              <a:ext uri="{FF2B5EF4-FFF2-40B4-BE49-F238E27FC236}">
                <a16:creationId xmlns:a16="http://schemas.microsoft.com/office/drawing/2014/main" id="{7CF4432A-94DC-83E9-4D94-03FB381F6353}"/>
              </a:ext>
            </a:extLst>
          </p:cNvPr>
          <p:cNvSpPr txBox="1"/>
          <p:nvPr/>
        </p:nvSpPr>
        <p:spPr>
          <a:xfrm>
            <a:off x="8396383" y="1117968"/>
            <a:ext cx="2262652" cy="369332"/>
          </a:xfrm>
          <a:prstGeom prst="rect">
            <a:avLst/>
          </a:prstGeom>
          <a:noFill/>
        </p:spPr>
        <p:txBody>
          <a:bodyPr wrap="square">
            <a:spAutoFit/>
          </a:bodyPr>
          <a:lstStyle/>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复杂的数值计算</a:t>
            </a:r>
            <a:endParaRPr lang="en-US"/>
          </a:p>
        </p:txBody>
      </p:sp>
      <p:pic>
        <p:nvPicPr>
          <p:cNvPr id="21" name="图片 20">
            <a:extLst>
              <a:ext uri="{FF2B5EF4-FFF2-40B4-BE49-F238E27FC236}">
                <a16:creationId xmlns:a16="http://schemas.microsoft.com/office/drawing/2014/main" id="{1C206A78-7CBD-DF1E-B1D3-917390729490}"/>
              </a:ext>
            </a:extLst>
          </p:cNvPr>
          <p:cNvPicPr>
            <a:picLocks noChangeAspect="1"/>
          </p:cNvPicPr>
          <p:nvPr/>
        </p:nvPicPr>
        <p:blipFill>
          <a:blip r:embed="rId6"/>
          <a:stretch>
            <a:fillRect/>
          </a:stretch>
        </p:blipFill>
        <p:spPr>
          <a:xfrm>
            <a:off x="7056503" y="5218980"/>
            <a:ext cx="4942411" cy="646331"/>
          </a:xfrm>
          <a:prstGeom prst="rect">
            <a:avLst/>
          </a:prstGeom>
        </p:spPr>
      </p:pic>
      <p:pic>
        <p:nvPicPr>
          <p:cNvPr id="22" name="图片 21">
            <a:extLst>
              <a:ext uri="{FF2B5EF4-FFF2-40B4-BE49-F238E27FC236}">
                <a16:creationId xmlns:a16="http://schemas.microsoft.com/office/drawing/2014/main" id="{B251313F-6D61-9E88-5556-CCAA71CC335D}"/>
              </a:ext>
            </a:extLst>
          </p:cNvPr>
          <p:cNvPicPr>
            <a:picLocks noChangeAspect="1"/>
          </p:cNvPicPr>
          <p:nvPr/>
        </p:nvPicPr>
        <p:blipFill rotWithShape="1">
          <a:blip r:embed="rId7"/>
          <a:srcRect l="-377" r="42324"/>
          <a:stretch/>
        </p:blipFill>
        <p:spPr>
          <a:xfrm>
            <a:off x="935578" y="4797268"/>
            <a:ext cx="2608591" cy="978811"/>
          </a:xfrm>
          <a:prstGeom prst="rect">
            <a:avLst/>
          </a:prstGeom>
        </p:spPr>
      </p:pic>
      <p:sp>
        <p:nvSpPr>
          <p:cNvPr id="23" name="文本框 22">
            <a:extLst>
              <a:ext uri="{FF2B5EF4-FFF2-40B4-BE49-F238E27FC236}">
                <a16:creationId xmlns:a16="http://schemas.microsoft.com/office/drawing/2014/main" id="{C0FB066B-492C-E857-E574-A3AE94B231CB}"/>
              </a:ext>
            </a:extLst>
          </p:cNvPr>
          <p:cNvSpPr txBox="1"/>
          <p:nvPr/>
        </p:nvSpPr>
        <p:spPr>
          <a:xfrm>
            <a:off x="510361" y="4471000"/>
            <a:ext cx="3033808" cy="369332"/>
          </a:xfrm>
          <a:prstGeom prst="rect">
            <a:avLst/>
          </a:prstGeom>
          <a:noFill/>
        </p:spPr>
        <p:txBody>
          <a:bodyPr wrap="square">
            <a:spAutoFit/>
          </a:bodyPr>
          <a:lstStyle/>
          <a:p>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自然对数与科学计数法</a:t>
            </a:r>
            <a:endParaRPr lang="en-US"/>
          </a:p>
        </p:txBody>
      </p:sp>
      <p:sp>
        <p:nvSpPr>
          <p:cNvPr id="24" name="文本框 23">
            <a:extLst>
              <a:ext uri="{FF2B5EF4-FFF2-40B4-BE49-F238E27FC236}">
                <a16:creationId xmlns:a16="http://schemas.microsoft.com/office/drawing/2014/main" id="{2794D675-B18C-892F-9C51-7C1D364AD03C}"/>
              </a:ext>
            </a:extLst>
          </p:cNvPr>
          <p:cNvSpPr txBox="1"/>
          <p:nvPr/>
        </p:nvSpPr>
        <p:spPr>
          <a:xfrm>
            <a:off x="8642567" y="4826530"/>
            <a:ext cx="2262652" cy="369332"/>
          </a:xfrm>
          <a:prstGeom prst="rect">
            <a:avLst/>
          </a:prstGeom>
          <a:noFill/>
        </p:spPr>
        <p:txBody>
          <a:bodyPr wrap="square">
            <a:spAutoFit/>
          </a:bodyPr>
          <a:lstStyle/>
          <a:p>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模块中方法查看</a:t>
            </a:r>
            <a:endParaRPr lang="en-US"/>
          </a:p>
        </p:txBody>
      </p:sp>
    </p:spTree>
    <p:extLst>
      <p:ext uri="{BB962C8B-B14F-4D97-AF65-F5344CB8AC3E}">
        <p14:creationId xmlns:p14="http://schemas.microsoft.com/office/powerpoint/2010/main" val="46120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1478C3-7278-DF9D-DEC0-DD1BD6949F21}"/>
              </a:ext>
            </a:extLst>
          </p:cNvPr>
          <p:cNvSpPr txBox="1"/>
          <p:nvPr/>
        </p:nvSpPr>
        <p:spPr>
          <a:xfrm>
            <a:off x="472587" y="138912"/>
            <a:ext cx="2639890" cy="374461"/>
          </a:xfrm>
          <a:prstGeom prst="rect">
            <a:avLst/>
          </a:prstGeom>
          <a:noFill/>
        </p:spPr>
        <p:txBody>
          <a:bodyPr wrap="square">
            <a:spAutoFit/>
          </a:bodyPr>
          <a:lstStyle/>
          <a:p>
            <a:pPr>
              <a:lnSpc>
                <a:spcPts val="2200"/>
              </a:lnSpc>
              <a:spcBef>
                <a:spcPts val="600"/>
              </a:spcBef>
              <a:spcAft>
                <a:spcPts val="600"/>
              </a:spcAft>
            </a:pPr>
            <a:r>
              <a:rPr 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Python</a:t>
            </a:r>
            <a:r>
              <a:rPr lang="zh-CN" alt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基础</a:t>
            </a:r>
            <a:endParaRPr lang="en-US" altLang="zh-CN"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4F2987F3-7979-F4BA-0DE0-FF075B3AA55E}"/>
              </a:ext>
            </a:extLst>
          </p:cNvPr>
          <p:cNvSpPr txBox="1"/>
          <p:nvPr/>
        </p:nvSpPr>
        <p:spPr>
          <a:xfrm>
            <a:off x="472587" y="622488"/>
            <a:ext cx="3316898" cy="374461"/>
          </a:xfrm>
          <a:prstGeom prst="rect">
            <a:avLst/>
          </a:prstGeom>
          <a:noFill/>
        </p:spPr>
        <p:txBody>
          <a:bodyPr wrap="square">
            <a:spAutoFit/>
          </a:bodyPr>
          <a:lstStyle/>
          <a:p>
            <a:pPr>
              <a:lnSpc>
                <a:spcPts val="2200"/>
              </a:lnSpc>
              <a:spcBef>
                <a:spcPts val="600"/>
              </a:spcBef>
              <a:spcAft>
                <a:spcPts val="600"/>
              </a:spcAft>
            </a:pP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2.2 </a:t>
            </a:r>
            <a:r>
              <a:rPr lang="zh-CN" altLang="en-US" sz="2000" b="1" kern="100">
                <a:latin typeface="宋体" panose="02010600030101010101" pitchFamily="2" charset="-122"/>
                <a:ea typeface="宋体" panose="02010600030101010101" pitchFamily="2" charset="-122"/>
                <a:cs typeface="Times New Roman" panose="02020603050405020304" pitchFamily="18" charset="0"/>
              </a:rPr>
              <a:t>变量、语句和表达式</a:t>
            </a:r>
            <a:endParaRPr lang="en-US" sz="2000" b="1"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E23D3267-8F35-2F9E-7760-2DCF9DE8F604}"/>
              </a:ext>
            </a:extLst>
          </p:cNvPr>
          <p:cNvSpPr txBox="1"/>
          <p:nvPr/>
        </p:nvSpPr>
        <p:spPr>
          <a:xfrm>
            <a:off x="322751" y="1167032"/>
            <a:ext cx="11546498" cy="875881"/>
          </a:xfrm>
          <a:prstGeom prst="rect">
            <a:avLst/>
          </a:prstGeom>
          <a:noFill/>
        </p:spPr>
        <p:txBody>
          <a:bodyPr wrap="square">
            <a:spAutoFit/>
          </a:bodyPr>
          <a:lstStyle/>
          <a:p>
            <a:pPr indent="457200">
              <a:lnSpc>
                <a:spcPct val="150000"/>
              </a:lnSpc>
            </a:pPr>
            <a:r>
              <a:rPr lang="en-US" sz="1800" kern="100">
                <a:effectLst/>
                <a:latin typeface="Times New Roman" panose="02020603050405020304" pitchFamily="18" charset="0"/>
                <a:ea typeface="宋体" panose="02010600030101010101" pitchFamily="2" charset="-122"/>
              </a:rPr>
              <a:t>Python</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不是强类型语言，不需要声明变量类型。定义变量的原则：“随用随定义”</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变量对应的类型可随着重新赋值的内容发生变化，赋值后代表变量的数据类型被定义</a:t>
            </a:r>
            <a:r>
              <a:rPr lang="zh-CN" alt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p>
        </p:txBody>
      </p:sp>
      <p:pic>
        <p:nvPicPr>
          <p:cNvPr id="6" name="图片 5">
            <a:extLst>
              <a:ext uri="{FF2B5EF4-FFF2-40B4-BE49-F238E27FC236}">
                <a16:creationId xmlns:a16="http://schemas.microsoft.com/office/drawing/2014/main" id="{A1C1724C-118D-A852-B353-19EE7D6182BE}"/>
              </a:ext>
            </a:extLst>
          </p:cNvPr>
          <p:cNvPicPr>
            <a:picLocks noChangeAspect="1"/>
          </p:cNvPicPr>
          <p:nvPr/>
        </p:nvPicPr>
        <p:blipFill>
          <a:blip r:embed="rId2"/>
          <a:stretch>
            <a:fillRect/>
          </a:stretch>
        </p:blipFill>
        <p:spPr>
          <a:xfrm>
            <a:off x="803299" y="2042813"/>
            <a:ext cx="4988286" cy="1286680"/>
          </a:xfrm>
          <a:prstGeom prst="rect">
            <a:avLst/>
          </a:prstGeom>
        </p:spPr>
      </p:pic>
      <p:pic>
        <p:nvPicPr>
          <p:cNvPr id="9" name="图片 8">
            <a:extLst>
              <a:ext uri="{FF2B5EF4-FFF2-40B4-BE49-F238E27FC236}">
                <a16:creationId xmlns:a16="http://schemas.microsoft.com/office/drawing/2014/main" id="{420C7129-8753-92A4-3101-C0F480B59BAE}"/>
              </a:ext>
            </a:extLst>
          </p:cNvPr>
          <p:cNvPicPr>
            <a:picLocks noChangeAspect="1"/>
          </p:cNvPicPr>
          <p:nvPr/>
        </p:nvPicPr>
        <p:blipFill>
          <a:blip r:embed="rId3"/>
          <a:stretch>
            <a:fillRect/>
          </a:stretch>
        </p:blipFill>
        <p:spPr>
          <a:xfrm>
            <a:off x="6272133" y="2042814"/>
            <a:ext cx="5319363" cy="1191259"/>
          </a:xfrm>
          <a:prstGeom prst="rect">
            <a:avLst/>
          </a:prstGeom>
        </p:spPr>
      </p:pic>
      <p:sp>
        <p:nvSpPr>
          <p:cNvPr id="13" name="文本框 12">
            <a:extLst>
              <a:ext uri="{FF2B5EF4-FFF2-40B4-BE49-F238E27FC236}">
                <a16:creationId xmlns:a16="http://schemas.microsoft.com/office/drawing/2014/main" id="{15FBB3DA-905F-6E55-8EBF-6BEF2F6C96CD}"/>
              </a:ext>
            </a:extLst>
          </p:cNvPr>
          <p:cNvSpPr txBox="1"/>
          <p:nvPr/>
        </p:nvSpPr>
        <p:spPr>
          <a:xfrm>
            <a:off x="803299" y="3376190"/>
            <a:ext cx="3791683" cy="369332"/>
          </a:xfrm>
          <a:prstGeom prst="rect">
            <a:avLst/>
          </a:prstGeom>
          <a:noFill/>
        </p:spPr>
        <p:txBody>
          <a:bodyPr wrap="square">
            <a:spAutoFit/>
          </a:bodyPr>
          <a:lstStyle/>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变量命名规则和习惯</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en-US"/>
          </a:p>
        </p:txBody>
      </p:sp>
      <p:sp>
        <p:nvSpPr>
          <p:cNvPr id="15" name="文本框 14">
            <a:extLst>
              <a:ext uri="{FF2B5EF4-FFF2-40B4-BE49-F238E27FC236}">
                <a16:creationId xmlns:a16="http://schemas.microsoft.com/office/drawing/2014/main" id="{50B34B86-F728-514D-596D-0E8B61801EA3}"/>
              </a:ext>
            </a:extLst>
          </p:cNvPr>
          <p:cNvSpPr txBox="1"/>
          <p:nvPr/>
        </p:nvSpPr>
        <p:spPr>
          <a:xfrm>
            <a:off x="1079256" y="3820062"/>
            <a:ext cx="4916752" cy="2117246"/>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非数字开头</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使用小写字母，用下划线连接不同单词</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大小写敏感，</a:t>
            </a: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apple</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和</a:t>
            </a: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Apple</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不是同一个变量</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望文生义</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避免与内置方法、类型、关键词等重名</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D2779F31-258D-D838-A4FA-4EA792289AE1}"/>
              </a:ext>
            </a:extLst>
          </p:cNvPr>
          <p:cNvPicPr>
            <a:picLocks noChangeAspect="1"/>
          </p:cNvPicPr>
          <p:nvPr/>
        </p:nvPicPr>
        <p:blipFill>
          <a:blip r:embed="rId4"/>
          <a:stretch>
            <a:fillRect/>
          </a:stretch>
        </p:blipFill>
        <p:spPr>
          <a:xfrm>
            <a:off x="803300" y="3721104"/>
            <a:ext cx="4988286" cy="1828680"/>
          </a:xfrm>
          <a:prstGeom prst="rect">
            <a:avLst/>
          </a:prstGeom>
        </p:spPr>
      </p:pic>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87BCE9E7-871C-87CB-970E-042608D13141}"/>
                  </a:ext>
                </a:extLst>
              </p:cNvPr>
              <p:cNvSpPr txBox="1"/>
              <p:nvPr/>
            </p:nvSpPr>
            <p:spPr>
              <a:xfrm>
                <a:off x="6164875" y="4036719"/>
                <a:ext cx="6097464" cy="1477328"/>
              </a:xfrm>
              <a:prstGeom prst="rect">
                <a:avLst/>
              </a:prstGeom>
              <a:noFill/>
            </p:spPr>
            <p:txBody>
              <a:bodyPr wrap="square">
                <a:spAutoFit/>
              </a:bodyPr>
              <a:lstStyle/>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表达式</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是由数字，算数符号等构成使求得的数值有意义的组合。比如：</a:t>
                </a:r>
                <a14:m>
                  <m:oMath xmlns:m="http://schemas.openxmlformats.org/officeDocument/2006/math">
                    <m:sSup>
                      <m:sSupPr>
                        <m:ctrlPr>
                          <a:rPr lang="en-US" sz="1800" i="1">
                            <a:solidFill>
                              <a:srgbClr val="C7254E"/>
                            </a:solidFill>
                            <a:effectLst/>
                            <a:latin typeface="Cambria Math" panose="02040503050406030204" pitchFamily="18" charset="0"/>
                            <a:cs typeface="宋体" panose="02010600030101010101" pitchFamily="2" charset="-122"/>
                          </a:rPr>
                        </m:ctrlPr>
                      </m:sSupPr>
                      <m:e>
                        <m:r>
                          <a:rPr lang="en-US" sz="1800" i="1" kern="100">
                            <a:solidFill>
                              <a:srgbClr val="C7254E"/>
                            </a:solidFill>
                            <a:effectLst/>
                            <a:latin typeface="Cambria Math" panose="02040503050406030204" pitchFamily="18" charset="0"/>
                            <a:ea typeface="宋体" panose="02010600030101010101" pitchFamily="2" charset="-122"/>
                            <a:cs typeface="宋体" panose="02010600030101010101" pitchFamily="2" charset="-122"/>
                          </a:rPr>
                          <m:t>𝑥</m:t>
                        </m:r>
                      </m:e>
                      <m:sup>
                        <m:r>
                          <a:rPr lang="en-US" sz="1800" i="1" kern="100">
                            <a:solidFill>
                              <a:srgbClr val="C7254E"/>
                            </a:solidFill>
                            <a:effectLst/>
                            <a:latin typeface="Cambria Math" panose="02040503050406030204" pitchFamily="18" charset="0"/>
                            <a:ea typeface="宋体" panose="02010600030101010101" pitchFamily="2" charset="-122"/>
                            <a:cs typeface="宋体" panose="02010600030101010101" pitchFamily="2" charset="-122"/>
                          </a:rPr>
                          <m:t>2</m:t>
                        </m:r>
                      </m:sup>
                    </m:sSup>
                    <m:r>
                      <a:rPr lang="en-US" sz="1800" i="1" kern="100">
                        <a:solidFill>
                          <a:srgbClr val="C7254E"/>
                        </a:solidFill>
                        <a:effectLst/>
                        <a:latin typeface="Cambria Math" panose="02040503050406030204" pitchFamily="18" charset="0"/>
                        <a:ea typeface="宋体" panose="02010600030101010101" pitchFamily="2" charset="-122"/>
                        <a:cs typeface="宋体" panose="02010600030101010101" pitchFamily="2" charset="-122"/>
                      </a:rPr>
                      <m:t>−2</m:t>
                    </m:r>
                    <m:r>
                      <a:rPr lang="en-US" sz="1800" i="1" kern="100">
                        <a:solidFill>
                          <a:srgbClr val="C7254E"/>
                        </a:solidFill>
                        <a:effectLst/>
                        <a:latin typeface="Cambria Math" panose="02040503050406030204" pitchFamily="18" charset="0"/>
                        <a:ea typeface="宋体" panose="02010600030101010101" pitchFamily="2" charset="-122"/>
                        <a:cs typeface="宋体" panose="02010600030101010101" pitchFamily="2" charset="-122"/>
                      </a:rPr>
                      <m:t>𝑥</m:t>
                    </m:r>
                    <m:r>
                      <a:rPr lang="en-US" sz="1800" i="1" kern="100">
                        <a:solidFill>
                          <a:srgbClr val="C7254E"/>
                        </a:solidFill>
                        <a:effectLst/>
                        <a:latin typeface="Cambria Math" panose="02040503050406030204" pitchFamily="18" charset="0"/>
                        <a:ea typeface="宋体" panose="02010600030101010101" pitchFamily="2" charset="-122"/>
                        <a:cs typeface="宋体" panose="02010600030101010101" pitchFamily="2" charset="-122"/>
                      </a:rPr>
                      <m:t>+1</m:t>
                    </m:r>
                  </m:oMath>
                </a14:m>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语句</a:t>
                </a:r>
                <a:r>
                  <a:rPr lang="zh-CN" altLang="en-US" kern="100">
                    <a:latin typeface="Times New Roman" panose="02020603050405020304" pitchFamily="18" charset="0"/>
                    <a:ea typeface="宋体" panose="02010600030101010101" pitchFamily="2" charset="-122"/>
                    <a:cs typeface="Times New Roman" panose="02020603050405020304" pitchFamily="18" charset="0"/>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表示要执行的动作。比如赋值语句：</a:t>
                </a:r>
                <a14:m>
                  <m:oMath xmlns:m="http://schemas.openxmlformats.org/officeDocument/2006/math">
                    <m:r>
                      <a:rPr lang="en-US" sz="1800" i="1" kern="100">
                        <a:solidFill>
                          <a:srgbClr val="C7254E"/>
                        </a:solidFill>
                        <a:effectLst/>
                        <a:latin typeface="Cambria Math" panose="02040503050406030204" pitchFamily="18" charset="0"/>
                        <a:ea typeface="宋体" panose="02010600030101010101" pitchFamily="2" charset="-122"/>
                        <a:cs typeface="宋体" panose="02010600030101010101" pitchFamily="2" charset="-122"/>
                      </a:rPr>
                      <m:t>𝑎</m:t>
                    </m:r>
                    <m:r>
                      <a:rPr lang="en-US" sz="1800" i="1" kern="100">
                        <a:solidFill>
                          <a:srgbClr val="C7254E"/>
                        </a:solidFill>
                        <a:effectLst/>
                        <a:latin typeface="Cambria Math" panose="02040503050406030204" pitchFamily="18" charset="0"/>
                        <a:ea typeface="宋体" panose="02010600030101010101" pitchFamily="2" charset="-122"/>
                        <a:cs typeface="宋体" panose="02010600030101010101" pitchFamily="2" charset="-122"/>
                      </a:rPr>
                      <m:t>=</m:t>
                    </m:r>
                    <m:r>
                      <a:rPr lang="en-US" sz="1800" i="1" kern="100">
                        <a:solidFill>
                          <a:srgbClr val="C7254E"/>
                        </a:solidFill>
                        <a:effectLst/>
                        <a:latin typeface="Cambria Math" panose="02040503050406030204" pitchFamily="18" charset="0"/>
                        <a:ea typeface="宋体" panose="02010600030101010101" pitchFamily="2" charset="-122"/>
                        <a:cs typeface="宋体" panose="02010600030101010101" pitchFamily="2" charset="-122"/>
                      </a:rPr>
                      <m:t>𝑎</m:t>
                    </m:r>
                    <m:r>
                      <a:rPr lang="en-US" sz="1800" kern="100">
                        <a:solidFill>
                          <a:srgbClr val="C7254E"/>
                        </a:solidFill>
                        <a:effectLst/>
                        <a:latin typeface="Cambria Math" panose="02040503050406030204" pitchFamily="18" charset="0"/>
                        <a:ea typeface="宋体" panose="02010600030101010101" pitchFamily="2" charset="-122"/>
                        <a:cs typeface="宋体" panose="02010600030101010101" pitchFamily="2" charset="-122"/>
                      </a:rPr>
                      <m:t>+4</m:t>
                    </m:r>
                  </m:oMath>
                </a14:m>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，输出语句</a:t>
                </a:r>
                <a:r>
                  <a:rPr lang="en-US" sz="1800" kern="100">
                    <a:solidFill>
                      <a:srgbClr val="C7254E"/>
                    </a:solidFill>
                    <a:effectLst/>
                    <a:latin typeface="Times New Roman" panose="02020603050405020304" pitchFamily="18" charset="0"/>
                    <a:ea typeface="宋体" panose="02010600030101010101" pitchFamily="2" charset="-122"/>
                  </a:rPr>
                  <a:t>print(123)</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en-US"/>
              </a:p>
            </p:txBody>
          </p:sp>
        </mc:Choice>
        <mc:Fallback>
          <p:sp>
            <p:nvSpPr>
              <p:cNvPr id="18" name="文本框 17">
                <a:extLst>
                  <a:ext uri="{FF2B5EF4-FFF2-40B4-BE49-F238E27FC236}">
                    <a16:creationId xmlns:a16="http://schemas.microsoft.com/office/drawing/2014/main" id="{87BCE9E7-871C-87CB-970E-042608D13141}"/>
                  </a:ext>
                </a:extLst>
              </p:cNvPr>
              <p:cNvSpPr txBox="1">
                <a:spLocks noRot="1" noChangeAspect="1" noMove="1" noResize="1" noEditPoints="1" noAdjustHandles="1" noChangeArrowheads="1" noChangeShapeType="1" noTextEdit="1"/>
              </p:cNvSpPr>
              <p:nvPr/>
            </p:nvSpPr>
            <p:spPr>
              <a:xfrm>
                <a:off x="6164875" y="4036719"/>
                <a:ext cx="6097464" cy="1477328"/>
              </a:xfrm>
              <a:prstGeom prst="rect">
                <a:avLst/>
              </a:prstGeom>
              <a:blipFill>
                <a:blip r:embed="rId5"/>
                <a:stretch>
                  <a:fillRect l="-799" t="-2058" b="-5350"/>
                </a:stretch>
              </a:blipFill>
            </p:spPr>
            <p:txBody>
              <a:bodyPr/>
              <a:lstStyle/>
              <a:p>
                <a:r>
                  <a:rPr lang="en-US">
                    <a:noFill/>
                  </a:rPr>
                  <a:t> </a:t>
                </a:r>
              </a:p>
            </p:txBody>
          </p:sp>
        </mc:Fallback>
      </mc:AlternateContent>
      <p:sp>
        <p:nvSpPr>
          <p:cNvPr id="20" name="文本框 19">
            <a:extLst>
              <a:ext uri="{FF2B5EF4-FFF2-40B4-BE49-F238E27FC236}">
                <a16:creationId xmlns:a16="http://schemas.microsoft.com/office/drawing/2014/main" id="{25E29A1D-F7F3-CDCD-EB22-055853D77EBD}"/>
              </a:ext>
            </a:extLst>
          </p:cNvPr>
          <p:cNvSpPr txBox="1"/>
          <p:nvPr/>
        </p:nvSpPr>
        <p:spPr>
          <a:xfrm>
            <a:off x="5960453" y="3450730"/>
            <a:ext cx="6365630" cy="369332"/>
          </a:xfrm>
          <a:prstGeom prst="rect">
            <a:avLst/>
          </a:prstGeom>
          <a:noFill/>
        </p:spPr>
        <p:txBody>
          <a:bodyPr wrap="square">
            <a:spAutoFit/>
          </a:bodyPr>
          <a:lstStyle/>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语句与表达式</a:t>
            </a:r>
            <a:endParaRPr lang="en-US"/>
          </a:p>
        </p:txBody>
      </p:sp>
    </p:spTree>
    <p:extLst>
      <p:ext uri="{BB962C8B-B14F-4D97-AF65-F5344CB8AC3E}">
        <p14:creationId xmlns:p14="http://schemas.microsoft.com/office/powerpoint/2010/main" val="90336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1478C3-7278-DF9D-DEC0-DD1BD6949F21}"/>
              </a:ext>
            </a:extLst>
          </p:cNvPr>
          <p:cNvSpPr txBox="1"/>
          <p:nvPr/>
        </p:nvSpPr>
        <p:spPr>
          <a:xfrm>
            <a:off x="472587" y="138912"/>
            <a:ext cx="2639890" cy="374461"/>
          </a:xfrm>
          <a:prstGeom prst="rect">
            <a:avLst/>
          </a:prstGeom>
          <a:noFill/>
        </p:spPr>
        <p:txBody>
          <a:bodyPr wrap="square">
            <a:spAutoFit/>
          </a:bodyPr>
          <a:lstStyle/>
          <a:p>
            <a:pPr>
              <a:lnSpc>
                <a:spcPts val="2200"/>
              </a:lnSpc>
              <a:spcBef>
                <a:spcPts val="600"/>
              </a:spcBef>
              <a:spcAft>
                <a:spcPts val="600"/>
              </a:spcAft>
            </a:pPr>
            <a:r>
              <a:rPr 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Python</a:t>
            </a:r>
            <a:r>
              <a:rPr lang="zh-CN" alt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基础</a:t>
            </a:r>
            <a:endParaRPr lang="en-US" altLang="zh-CN"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4F2987F3-7979-F4BA-0DE0-FF075B3AA55E}"/>
              </a:ext>
            </a:extLst>
          </p:cNvPr>
          <p:cNvSpPr txBox="1"/>
          <p:nvPr/>
        </p:nvSpPr>
        <p:spPr>
          <a:xfrm>
            <a:off x="472586" y="622488"/>
            <a:ext cx="4213713" cy="374461"/>
          </a:xfrm>
          <a:prstGeom prst="rect">
            <a:avLst/>
          </a:prstGeom>
          <a:noFill/>
        </p:spPr>
        <p:txBody>
          <a:bodyPr wrap="square">
            <a:spAutoFit/>
          </a:bodyPr>
          <a:lstStyle/>
          <a:p>
            <a:pPr>
              <a:lnSpc>
                <a:spcPts val="2200"/>
              </a:lnSpc>
              <a:spcBef>
                <a:spcPts val="600"/>
              </a:spcBef>
              <a:spcAft>
                <a:spcPts val="600"/>
              </a:spcAft>
            </a:pP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2.3 </a:t>
            </a:r>
            <a:r>
              <a:rPr lang="zh-CN" altLang="en-US" sz="2000" b="1" kern="100">
                <a:effectLst/>
                <a:latin typeface="宋体" panose="02010600030101010101" pitchFamily="2" charset="-122"/>
                <a:ea typeface="宋体" panose="02010600030101010101" pitchFamily="2" charset="-122"/>
                <a:cs typeface="Times New Roman" panose="02020603050405020304" pitchFamily="18" charset="0"/>
              </a:rPr>
              <a:t>基础数据类型</a:t>
            </a: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a:effectLst/>
                <a:latin typeface="宋体" panose="02010600030101010101" pitchFamily="2" charset="-122"/>
                <a:ea typeface="宋体" panose="02010600030101010101" pitchFamily="2" charset="-122"/>
                <a:cs typeface="Times New Roman" panose="02020603050405020304" pitchFamily="18" charset="0"/>
              </a:rPr>
              <a:t>字符串</a:t>
            </a:r>
            <a:endParaRPr lang="en-US" sz="2000" b="1"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693046B1-187A-8945-9DE8-7869AFE26898}"/>
              </a:ext>
            </a:extLst>
          </p:cNvPr>
          <p:cNvSpPr txBox="1"/>
          <p:nvPr/>
        </p:nvSpPr>
        <p:spPr>
          <a:xfrm>
            <a:off x="666018" y="1189112"/>
            <a:ext cx="4213713" cy="646331"/>
          </a:xfrm>
          <a:prstGeom prst="rect">
            <a:avLst/>
          </a:prstGeom>
          <a:noFill/>
        </p:spPr>
        <p:txBody>
          <a:bodyPr wrap="square">
            <a:spAutoFit/>
          </a:bodyPr>
          <a:lstStyle/>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字符串是由引号构成的数据</a:t>
            </a:r>
            <a:r>
              <a:rPr lang="zh-CN" altLang="en-US" kern="1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引号可以是单引号、双引号和三引号</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en-US"/>
          </a:p>
        </p:txBody>
      </p:sp>
      <p:sp>
        <p:nvSpPr>
          <p:cNvPr id="7" name="文本框 6">
            <a:extLst>
              <a:ext uri="{FF2B5EF4-FFF2-40B4-BE49-F238E27FC236}">
                <a16:creationId xmlns:a16="http://schemas.microsoft.com/office/drawing/2014/main" id="{60EA6D3E-D10E-A627-A4B8-A162E0D9970C}"/>
              </a:ext>
            </a:extLst>
          </p:cNvPr>
          <p:cNvSpPr txBox="1"/>
          <p:nvPr/>
        </p:nvSpPr>
        <p:spPr>
          <a:xfrm>
            <a:off x="7414663" y="1127511"/>
            <a:ext cx="2543175" cy="369332"/>
          </a:xfrm>
          <a:prstGeom prst="rect">
            <a:avLst/>
          </a:prstGeom>
          <a:noFill/>
        </p:spPr>
        <p:txBody>
          <a:bodyPr wrap="square">
            <a:spAutoFit/>
          </a:bodyPr>
          <a:lstStyle/>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字符串</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是一个有序序列</a:t>
            </a:r>
            <a:endParaRPr lang="en-US"/>
          </a:p>
        </p:txBody>
      </p:sp>
      <p:pic>
        <p:nvPicPr>
          <p:cNvPr id="8" name="图片 7">
            <a:extLst>
              <a:ext uri="{FF2B5EF4-FFF2-40B4-BE49-F238E27FC236}">
                <a16:creationId xmlns:a16="http://schemas.microsoft.com/office/drawing/2014/main" id="{C80E5879-E755-991E-1EC8-B74CD1F8C7BF}"/>
              </a:ext>
            </a:extLst>
          </p:cNvPr>
          <p:cNvPicPr>
            <a:picLocks noChangeAspect="1"/>
          </p:cNvPicPr>
          <p:nvPr/>
        </p:nvPicPr>
        <p:blipFill rotWithShape="1">
          <a:blip r:embed="rId2"/>
          <a:srcRect r="63752"/>
          <a:stretch/>
        </p:blipFill>
        <p:spPr>
          <a:xfrm>
            <a:off x="1227577" y="1862455"/>
            <a:ext cx="1884900" cy="1566545"/>
          </a:xfrm>
          <a:prstGeom prst="rect">
            <a:avLst/>
          </a:prstGeom>
        </p:spPr>
      </p:pic>
      <p:pic>
        <p:nvPicPr>
          <p:cNvPr id="9" name="图片 8">
            <a:extLst>
              <a:ext uri="{FF2B5EF4-FFF2-40B4-BE49-F238E27FC236}">
                <a16:creationId xmlns:a16="http://schemas.microsoft.com/office/drawing/2014/main" id="{27289836-BD0B-DA06-820F-FE0C1EA001EF}"/>
              </a:ext>
            </a:extLst>
          </p:cNvPr>
          <p:cNvPicPr>
            <a:picLocks noChangeAspect="1"/>
          </p:cNvPicPr>
          <p:nvPr/>
        </p:nvPicPr>
        <p:blipFill>
          <a:blip r:embed="rId3"/>
          <a:stretch>
            <a:fillRect/>
          </a:stretch>
        </p:blipFill>
        <p:spPr>
          <a:xfrm>
            <a:off x="5462771" y="1444393"/>
            <a:ext cx="5949509" cy="1566813"/>
          </a:xfrm>
          <a:prstGeom prst="rect">
            <a:avLst/>
          </a:prstGeom>
        </p:spPr>
      </p:pic>
      <p:pic>
        <p:nvPicPr>
          <p:cNvPr id="10" name="图片 9">
            <a:extLst>
              <a:ext uri="{FF2B5EF4-FFF2-40B4-BE49-F238E27FC236}">
                <a16:creationId xmlns:a16="http://schemas.microsoft.com/office/drawing/2014/main" id="{343B107B-A817-BB54-583F-BDFF974357EC}"/>
              </a:ext>
            </a:extLst>
          </p:cNvPr>
          <p:cNvPicPr>
            <a:picLocks noChangeAspect="1"/>
          </p:cNvPicPr>
          <p:nvPr/>
        </p:nvPicPr>
        <p:blipFill rotWithShape="1">
          <a:blip r:embed="rId4"/>
          <a:srcRect r="54502"/>
          <a:stretch/>
        </p:blipFill>
        <p:spPr>
          <a:xfrm>
            <a:off x="1227577" y="4065904"/>
            <a:ext cx="1806868" cy="1971040"/>
          </a:xfrm>
          <a:prstGeom prst="rect">
            <a:avLst/>
          </a:prstGeom>
        </p:spPr>
      </p:pic>
      <p:pic>
        <p:nvPicPr>
          <p:cNvPr id="11" name="图片 10">
            <a:extLst>
              <a:ext uri="{FF2B5EF4-FFF2-40B4-BE49-F238E27FC236}">
                <a16:creationId xmlns:a16="http://schemas.microsoft.com/office/drawing/2014/main" id="{A91679C8-5F68-6276-4E8C-B1802D325F19}"/>
              </a:ext>
            </a:extLst>
          </p:cNvPr>
          <p:cNvPicPr>
            <a:picLocks noChangeAspect="1"/>
          </p:cNvPicPr>
          <p:nvPr/>
        </p:nvPicPr>
        <p:blipFill rotWithShape="1">
          <a:blip r:embed="rId5"/>
          <a:srcRect r="29072"/>
          <a:stretch/>
        </p:blipFill>
        <p:spPr>
          <a:xfrm>
            <a:off x="4468190" y="3336052"/>
            <a:ext cx="2679258" cy="1872491"/>
          </a:xfrm>
          <a:prstGeom prst="rect">
            <a:avLst/>
          </a:prstGeom>
        </p:spPr>
      </p:pic>
      <p:pic>
        <p:nvPicPr>
          <p:cNvPr id="12" name="图片 11">
            <a:extLst>
              <a:ext uri="{FF2B5EF4-FFF2-40B4-BE49-F238E27FC236}">
                <a16:creationId xmlns:a16="http://schemas.microsoft.com/office/drawing/2014/main" id="{C2C9A5C0-3796-31F4-ACE4-B3829732E7FF}"/>
              </a:ext>
            </a:extLst>
          </p:cNvPr>
          <p:cNvPicPr>
            <a:picLocks noChangeAspect="1"/>
          </p:cNvPicPr>
          <p:nvPr/>
        </p:nvPicPr>
        <p:blipFill rotWithShape="1">
          <a:blip r:embed="rId6"/>
          <a:srcRect r="43678"/>
          <a:stretch/>
        </p:blipFill>
        <p:spPr>
          <a:xfrm>
            <a:off x="4431870" y="5485639"/>
            <a:ext cx="2715578" cy="972185"/>
          </a:xfrm>
          <a:prstGeom prst="rect">
            <a:avLst/>
          </a:prstGeom>
        </p:spPr>
      </p:pic>
      <p:sp>
        <p:nvSpPr>
          <p:cNvPr id="14" name="文本框 13">
            <a:extLst>
              <a:ext uri="{FF2B5EF4-FFF2-40B4-BE49-F238E27FC236}">
                <a16:creationId xmlns:a16="http://schemas.microsoft.com/office/drawing/2014/main" id="{54A924F1-77BA-E8F5-357A-4CB7C44E3E6F}"/>
              </a:ext>
            </a:extLst>
          </p:cNvPr>
          <p:cNvSpPr txBox="1"/>
          <p:nvPr/>
        </p:nvSpPr>
        <p:spPr>
          <a:xfrm>
            <a:off x="1092878" y="3709907"/>
            <a:ext cx="2200274" cy="369332"/>
          </a:xfrm>
          <a:prstGeom prst="rect">
            <a:avLst/>
          </a:prstGeom>
          <a:noFill/>
        </p:spPr>
        <p:txBody>
          <a:bodyPr wrap="square">
            <a:spAutoFit/>
          </a:bodyPr>
          <a:lstStyle/>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字符串</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索引与切片</a:t>
            </a:r>
            <a:endParaRPr lang="en-US"/>
          </a:p>
        </p:txBody>
      </p:sp>
      <p:sp>
        <p:nvSpPr>
          <p:cNvPr id="15" name="文本框 14">
            <a:extLst>
              <a:ext uri="{FF2B5EF4-FFF2-40B4-BE49-F238E27FC236}">
                <a16:creationId xmlns:a16="http://schemas.microsoft.com/office/drawing/2014/main" id="{234B8648-9BF9-4560-A24E-4F645995BFA2}"/>
              </a:ext>
            </a:extLst>
          </p:cNvPr>
          <p:cNvSpPr txBox="1"/>
          <p:nvPr/>
        </p:nvSpPr>
        <p:spPr>
          <a:xfrm>
            <a:off x="4995863" y="2995177"/>
            <a:ext cx="2200274" cy="369332"/>
          </a:xfrm>
          <a:prstGeom prst="rect">
            <a:avLst/>
          </a:prstGeom>
          <a:noFill/>
        </p:spPr>
        <p:txBody>
          <a:bodyPr wrap="square">
            <a:spAutoFit/>
          </a:bodyPr>
          <a:lstStyle/>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字符串</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切片跨度</a:t>
            </a:r>
            <a:endParaRPr lang="en-US"/>
          </a:p>
        </p:txBody>
      </p:sp>
      <p:sp>
        <p:nvSpPr>
          <p:cNvPr id="16" name="文本框 15">
            <a:extLst>
              <a:ext uri="{FF2B5EF4-FFF2-40B4-BE49-F238E27FC236}">
                <a16:creationId xmlns:a16="http://schemas.microsoft.com/office/drawing/2014/main" id="{85319D0C-7EF3-12D9-70FC-023C0EDDBE8E}"/>
              </a:ext>
            </a:extLst>
          </p:cNvPr>
          <p:cNvSpPr txBox="1"/>
          <p:nvPr/>
        </p:nvSpPr>
        <p:spPr>
          <a:xfrm>
            <a:off x="4947174" y="5182511"/>
            <a:ext cx="2200274" cy="369332"/>
          </a:xfrm>
          <a:prstGeom prst="rect">
            <a:avLst/>
          </a:prstGeom>
          <a:noFill/>
        </p:spPr>
        <p:txBody>
          <a:bodyPr wrap="square">
            <a:spAutoFit/>
          </a:bodyPr>
          <a:lstStyle/>
          <a:p>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字符串</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切片方向</a:t>
            </a:r>
            <a:endParaRPr lang="en-US"/>
          </a:p>
        </p:txBody>
      </p:sp>
      <p:pic>
        <p:nvPicPr>
          <p:cNvPr id="17" name="图片 16">
            <a:extLst>
              <a:ext uri="{FF2B5EF4-FFF2-40B4-BE49-F238E27FC236}">
                <a16:creationId xmlns:a16="http://schemas.microsoft.com/office/drawing/2014/main" id="{34F63E4A-BFB9-2C8D-EB8F-1EE3A24E20CF}"/>
              </a:ext>
            </a:extLst>
          </p:cNvPr>
          <p:cNvPicPr>
            <a:picLocks noChangeAspect="1"/>
          </p:cNvPicPr>
          <p:nvPr/>
        </p:nvPicPr>
        <p:blipFill rotWithShape="1">
          <a:blip r:embed="rId7"/>
          <a:srcRect r="27361"/>
          <a:stretch/>
        </p:blipFill>
        <p:spPr>
          <a:xfrm>
            <a:off x="8246336" y="4003232"/>
            <a:ext cx="3423003" cy="1968500"/>
          </a:xfrm>
          <a:prstGeom prst="rect">
            <a:avLst/>
          </a:prstGeom>
        </p:spPr>
      </p:pic>
      <p:sp>
        <p:nvSpPr>
          <p:cNvPr id="19" name="文本框 18">
            <a:extLst>
              <a:ext uri="{FF2B5EF4-FFF2-40B4-BE49-F238E27FC236}">
                <a16:creationId xmlns:a16="http://schemas.microsoft.com/office/drawing/2014/main" id="{EF6E1862-4C5C-266B-5E7C-524FEAD5927F}"/>
              </a:ext>
            </a:extLst>
          </p:cNvPr>
          <p:cNvSpPr txBox="1"/>
          <p:nvPr/>
        </p:nvSpPr>
        <p:spPr>
          <a:xfrm>
            <a:off x="8661820" y="3525241"/>
            <a:ext cx="3007519" cy="369332"/>
          </a:xfrm>
          <a:prstGeom prst="rect">
            <a:avLst/>
          </a:prstGeom>
          <a:noFill/>
        </p:spPr>
        <p:txBody>
          <a:bodyPr wrap="square">
            <a:spAutoFit/>
          </a:bodyPr>
          <a:lstStyle/>
          <a:p>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字符串中</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元素的位置查找</a:t>
            </a:r>
            <a:endParaRPr lang="en-US"/>
          </a:p>
        </p:txBody>
      </p:sp>
    </p:spTree>
    <p:extLst>
      <p:ext uri="{BB962C8B-B14F-4D97-AF65-F5344CB8AC3E}">
        <p14:creationId xmlns:p14="http://schemas.microsoft.com/office/powerpoint/2010/main" val="117279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1478C3-7278-DF9D-DEC0-DD1BD6949F21}"/>
              </a:ext>
            </a:extLst>
          </p:cNvPr>
          <p:cNvSpPr txBox="1"/>
          <p:nvPr/>
        </p:nvSpPr>
        <p:spPr>
          <a:xfrm>
            <a:off x="472587" y="138912"/>
            <a:ext cx="2639890" cy="374461"/>
          </a:xfrm>
          <a:prstGeom prst="rect">
            <a:avLst/>
          </a:prstGeom>
          <a:noFill/>
        </p:spPr>
        <p:txBody>
          <a:bodyPr wrap="square">
            <a:spAutoFit/>
          </a:bodyPr>
          <a:lstStyle/>
          <a:p>
            <a:pPr>
              <a:lnSpc>
                <a:spcPts val="2200"/>
              </a:lnSpc>
              <a:spcBef>
                <a:spcPts val="600"/>
              </a:spcBef>
              <a:spcAft>
                <a:spcPts val="600"/>
              </a:spcAft>
            </a:pPr>
            <a:r>
              <a:rPr 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Python</a:t>
            </a:r>
            <a:r>
              <a:rPr lang="zh-CN" alt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基础</a:t>
            </a:r>
            <a:endParaRPr lang="en-US" altLang="zh-CN"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4F2987F3-7979-F4BA-0DE0-FF075B3AA55E}"/>
              </a:ext>
            </a:extLst>
          </p:cNvPr>
          <p:cNvSpPr txBox="1"/>
          <p:nvPr/>
        </p:nvSpPr>
        <p:spPr>
          <a:xfrm>
            <a:off x="472586" y="622488"/>
            <a:ext cx="4152167" cy="374461"/>
          </a:xfrm>
          <a:prstGeom prst="rect">
            <a:avLst/>
          </a:prstGeom>
          <a:noFill/>
        </p:spPr>
        <p:txBody>
          <a:bodyPr wrap="square">
            <a:spAutoFit/>
          </a:bodyPr>
          <a:lstStyle/>
          <a:p>
            <a:pPr>
              <a:lnSpc>
                <a:spcPts val="2200"/>
              </a:lnSpc>
              <a:spcBef>
                <a:spcPts val="600"/>
              </a:spcBef>
              <a:spcAft>
                <a:spcPts val="600"/>
              </a:spcAft>
            </a:pP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2.3 </a:t>
            </a:r>
            <a:r>
              <a:rPr lang="zh-CN" altLang="en-US" sz="2000" b="1" kern="100">
                <a:effectLst/>
                <a:latin typeface="宋体" panose="02010600030101010101" pitchFamily="2" charset="-122"/>
                <a:ea typeface="宋体" panose="02010600030101010101" pitchFamily="2" charset="-122"/>
                <a:cs typeface="Times New Roman" panose="02020603050405020304" pitchFamily="18" charset="0"/>
              </a:rPr>
              <a:t>基础数据类型</a:t>
            </a: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a:effectLst/>
                <a:latin typeface="宋体" panose="02010600030101010101" pitchFamily="2" charset="-122"/>
                <a:ea typeface="宋体" panose="02010600030101010101" pitchFamily="2" charset="-122"/>
                <a:cs typeface="Times New Roman" panose="02020603050405020304" pitchFamily="18" charset="0"/>
              </a:rPr>
              <a:t>字符串</a:t>
            </a:r>
            <a:endParaRPr lang="en-US" sz="2000" b="1" kern="100">
              <a:effectLst/>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2" name="表格 2">
            <a:extLst>
              <a:ext uri="{FF2B5EF4-FFF2-40B4-BE49-F238E27FC236}">
                <a16:creationId xmlns:a16="http://schemas.microsoft.com/office/drawing/2014/main" id="{2CF831FC-018D-F2E3-E56B-4362E4414289}"/>
              </a:ext>
            </a:extLst>
          </p:cNvPr>
          <p:cNvGraphicFramePr>
            <a:graphicFrameLocks noGrp="1"/>
          </p:cNvGraphicFramePr>
          <p:nvPr>
            <p:extLst>
              <p:ext uri="{D42A27DB-BD31-4B8C-83A1-F6EECF244321}">
                <p14:modId xmlns:p14="http://schemas.microsoft.com/office/powerpoint/2010/main" val="2231886723"/>
              </p:ext>
            </p:extLst>
          </p:nvPr>
        </p:nvGraphicFramePr>
        <p:xfrm>
          <a:off x="712173" y="1032276"/>
          <a:ext cx="11095896" cy="5431511"/>
        </p:xfrm>
        <a:graphic>
          <a:graphicData uri="http://schemas.openxmlformats.org/drawingml/2006/table">
            <a:tbl>
              <a:tblPr firstRow="1" bandRow="1">
                <a:tableStyleId>{D7AC3CCA-C797-4891-BE02-D94E43425B78}</a:tableStyleId>
              </a:tblPr>
              <a:tblGrid>
                <a:gridCol w="2247384">
                  <a:extLst>
                    <a:ext uri="{9D8B030D-6E8A-4147-A177-3AD203B41FA5}">
                      <a16:colId xmlns:a16="http://schemas.microsoft.com/office/drawing/2014/main" val="1241035161"/>
                    </a:ext>
                  </a:extLst>
                </a:gridCol>
                <a:gridCol w="4203926">
                  <a:extLst>
                    <a:ext uri="{9D8B030D-6E8A-4147-A177-3AD203B41FA5}">
                      <a16:colId xmlns:a16="http://schemas.microsoft.com/office/drawing/2014/main" val="2913224064"/>
                    </a:ext>
                  </a:extLst>
                </a:gridCol>
                <a:gridCol w="4644586">
                  <a:extLst>
                    <a:ext uri="{9D8B030D-6E8A-4147-A177-3AD203B41FA5}">
                      <a16:colId xmlns:a16="http://schemas.microsoft.com/office/drawing/2014/main" val="2229681913"/>
                    </a:ext>
                  </a:extLst>
                </a:gridCol>
              </a:tblGrid>
              <a:tr h="385101">
                <a:tc>
                  <a:txBody>
                    <a:bodyPr/>
                    <a:lstStyle/>
                    <a:p>
                      <a:pPr algn="ctr"/>
                      <a:r>
                        <a:rPr lang="zh-CN" altLang="en-US">
                          <a:latin typeface="宋体" panose="02010600030101010101" pitchFamily="2" charset="-122"/>
                          <a:ea typeface="宋体" panose="02010600030101010101" pitchFamily="2" charset="-122"/>
                        </a:rPr>
                        <a:t>字符串方法</a:t>
                      </a:r>
                      <a:endParaRPr lang="en-US">
                        <a:latin typeface="宋体" panose="02010600030101010101" pitchFamily="2" charset="-122"/>
                        <a:ea typeface="宋体" panose="02010600030101010101" pitchFamily="2" charset="-122"/>
                      </a:endParaRPr>
                    </a:p>
                  </a:txBody>
                  <a:tcPr anchor="ctr"/>
                </a:tc>
                <a:tc>
                  <a:txBody>
                    <a:bodyPr/>
                    <a:lstStyle/>
                    <a:p>
                      <a:pPr algn="ctr"/>
                      <a:r>
                        <a:rPr lang="zh-CN" altLang="en-US">
                          <a:latin typeface="宋体" panose="02010600030101010101" pitchFamily="2" charset="-122"/>
                          <a:ea typeface="宋体" panose="02010600030101010101" pitchFamily="2" charset="-122"/>
                        </a:rPr>
                        <a:t>功能</a:t>
                      </a:r>
                      <a:endParaRPr lang="en-US">
                        <a:latin typeface="宋体" panose="02010600030101010101" pitchFamily="2" charset="-122"/>
                        <a:ea typeface="宋体" panose="02010600030101010101" pitchFamily="2" charset="-122"/>
                      </a:endParaRPr>
                    </a:p>
                  </a:txBody>
                  <a:tcPr anchor="ctr"/>
                </a:tc>
                <a:tc>
                  <a:txBody>
                    <a:bodyPr/>
                    <a:lstStyle/>
                    <a:p>
                      <a:pPr algn="ctr"/>
                      <a:r>
                        <a:rPr lang="zh-CN" altLang="en-US">
                          <a:latin typeface="宋体" panose="02010600030101010101" pitchFamily="2" charset="-122"/>
                          <a:ea typeface="宋体" panose="02010600030101010101" pitchFamily="2" charset="-122"/>
                        </a:rPr>
                        <a:t>代码示例</a:t>
                      </a:r>
                      <a:endParaRPr lang="en-US">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657547625"/>
                  </a:ext>
                </a:extLst>
              </a:tr>
              <a:tr h="632218">
                <a:tc>
                  <a:txBody>
                    <a:bodyPr/>
                    <a:lstStyle/>
                    <a:p>
                      <a:pPr algn="ctr"/>
                      <a:r>
                        <a:rPr lang="en-US" sz="1600" kern="1200">
                          <a:solidFill>
                            <a:schemeClr val="dk1"/>
                          </a:solidFill>
                          <a:effectLst/>
                          <a:latin typeface="Times New Roman" panose="02020603050405020304" pitchFamily="18" charset="0"/>
                          <a:ea typeface="+mn-ea"/>
                          <a:cs typeface="Times New Roman" panose="02020603050405020304" pitchFamily="18" charset="0"/>
                        </a:rPr>
                        <a:t>format()</a:t>
                      </a:r>
                    </a:p>
                    <a:p>
                      <a:pPr algn="ctr"/>
                      <a:r>
                        <a:rPr lang="en-US" sz="1600" kern="1200">
                          <a:solidFill>
                            <a:schemeClr val="dk1"/>
                          </a:solidFill>
                          <a:effectLst/>
                          <a:latin typeface="Times New Roman" panose="02020603050405020304" pitchFamily="18" charset="0"/>
                          <a:ea typeface="+mn-ea"/>
                          <a:cs typeface="Times New Roman" panose="02020603050405020304" pitchFamily="18" charset="0"/>
                        </a:rPr>
                        <a:t>f</a:t>
                      </a:r>
                      <a:endParaRPr lang="en-US" sz="160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600">
                          <a:latin typeface="Times New Roman" panose="02020603050405020304" pitchFamily="18" charset="0"/>
                          <a:ea typeface="宋体" panose="02010600030101010101" pitchFamily="2" charset="-122"/>
                          <a:cs typeface="Times New Roman" panose="02020603050405020304" pitchFamily="18" charset="0"/>
                        </a:rPr>
                        <a:t>字符串格式化方式，使得输出的内容更加直接、美观。</a:t>
                      </a:r>
                      <a:r>
                        <a:rPr lang="en-US" altLang="zh-CN" sz="1600">
                          <a:latin typeface="Times New Roman" panose="02020603050405020304" pitchFamily="18" charset="0"/>
                          <a:ea typeface="宋体" panose="02010600030101010101" pitchFamily="2" charset="-122"/>
                          <a:cs typeface="Times New Roman" panose="02020603050405020304" pitchFamily="18" charset="0"/>
                        </a:rPr>
                        <a:t>f</a:t>
                      </a:r>
                      <a:r>
                        <a:rPr lang="zh-CN" altLang="en-US" sz="1600">
                          <a:latin typeface="Times New Roman" panose="02020603050405020304" pitchFamily="18" charset="0"/>
                          <a:ea typeface="宋体" panose="02010600030101010101" pitchFamily="2" charset="-122"/>
                          <a:cs typeface="Times New Roman" panose="02020603050405020304" pitchFamily="18" charset="0"/>
                        </a:rPr>
                        <a:t>是</a:t>
                      </a:r>
                      <a:r>
                        <a:rPr lang="en-US" altLang="zh-CN" sz="1600">
                          <a:latin typeface="Times New Roman" panose="02020603050405020304" pitchFamily="18" charset="0"/>
                          <a:ea typeface="宋体" panose="02010600030101010101" pitchFamily="2" charset="-122"/>
                          <a:cs typeface="Times New Roman" panose="02020603050405020304" pitchFamily="18" charset="0"/>
                        </a:rPr>
                        <a:t>format()</a:t>
                      </a:r>
                      <a:r>
                        <a:rPr lang="zh-CN" altLang="en-US" sz="1600">
                          <a:latin typeface="Times New Roman" panose="02020603050405020304" pitchFamily="18" charset="0"/>
                          <a:ea typeface="宋体" panose="02010600030101010101" pitchFamily="2" charset="-122"/>
                          <a:cs typeface="Times New Roman" panose="02020603050405020304" pitchFamily="18" charset="0"/>
                        </a:rPr>
                        <a:t>方法的简写</a:t>
                      </a:r>
                      <a:endParaRPr lang="en-US" sz="160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en-US" sz="180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2720162948"/>
                  </a:ext>
                </a:extLst>
              </a:tr>
              <a:tr h="632218">
                <a:tc>
                  <a:txBody>
                    <a:bodyPr/>
                    <a:lstStyle/>
                    <a:p>
                      <a:pPr algn="ctr"/>
                      <a:r>
                        <a:rPr lang="en-US" sz="1600">
                          <a:latin typeface="Times New Roman" panose="02020603050405020304" pitchFamily="18" charset="0"/>
                          <a:cs typeface="Times New Roman" panose="02020603050405020304" pitchFamily="18" charset="0"/>
                        </a:rPr>
                        <a:t>str.split()</a:t>
                      </a:r>
                    </a:p>
                    <a:p>
                      <a:pPr algn="ctr"/>
                      <a:r>
                        <a:rPr lang="en-US" sz="1600">
                          <a:latin typeface="Times New Roman" panose="02020603050405020304" pitchFamily="18" charset="0"/>
                          <a:cs typeface="Times New Roman" panose="02020603050405020304" pitchFamily="18" charset="0"/>
                        </a:rPr>
                        <a:t>’,’.join(str.split())</a:t>
                      </a:r>
                    </a:p>
                  </a:txBody>
                  <a:tcPr anchor="ctr"/>
                </a:tc>
                <a:tc>
                  <a:txBody>
                    <a:bodyPr/>
                    <a:lstStyle/>
                    <a:p>
                      <a:pPr algn="ctr"/>
                      <a:r>
                        <a:rPr lang="zh-CN" alt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rPr>
                        <a:t>字符串拆分</a:t>
                      </a:r>
                      <a:endParaRPr lang="en-US" altLang="zh-CN"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rPr>
                        <a:t>数据合并</a:t>
                      </a:r>
                      <a:endParaRPr 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en-US" sz="18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924050674"/>
                  </a:ext>
                </a:extLst>
              </a:tr>
              <a:tr h="538865">
                <a:tc>
                  <a:txBody>
                    <a:bodyPr/>
                    <a:lstStyle/>
                    <a:p>
                      <a:pPr algn="ctr"/>
                      <a:r>
                        <a:rPr lang="en-US" sz="1600">
                          <a:latin typeface="Times New Roman" panose="02020603050405020304" pitchFamily="18" charset="0"/>
                          <a:cs typeface="Times New Roman" panose="02020603050405020304" pitchFamily="18" charset="0"/>
                        </a:rPr>
                        <a:t>str.replace()</a:t>
                      </a:r>
                    </a:p>
                  </a:txBody>
                  <a:tcPr anchor="ctr"/>
                </a:tc>
                <a:tc>
                  <a:txBody>
                    <a:bodyPr/>
                    <a:lstStyle/>
                    <a:p>
                      <a:pPr algn="ctr"/>
                      <a:r>
                        <a:rPr lang="zh-CN" alt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rPr>
                        <a:t>字符串替换</a:t>
                      </a:r>
                      <a:endParaRPr 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en-US" sz="18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3753628901"/>
                  </a:ext>
                </a:extLst>
              </a:tr>
              <a:tr h="509769">
                <a:tc>
                  <a:txBody>
                    <a:bodyPr/>
                    <a:lstStyle/>
                    <a:p>
                      <a:pPr algn="ctr"/>
                      <a:r>
                        <a:rPr lang="en-US" altLang="zh-CN" sz="1600">
                          <a:latin typeface="Times New Roman" panose="02020603050405020304" pitchFamily="18" charset="0"/>
                          <a:cs typeface="Times New Roman" panose="02020603050405020304" pitchFamily="18" charset="0"/>
                        </a:rPr>
                        <a:t>str.strip()</a:t>
                      </a:r>
                      <a:endParaRPr lang="en-US" sz="160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rPr>
                        <a:t>字符串左右两端符号（空格）去除</a:t>
                      </a:r>
                      <a:endParaRPr 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en-US" sz="18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133248060"/>
                  </a:ext>
                </a:extLst>
              </a:tr>
              <a:tr h="903169">
                <a:tc>
                  <a:txBody>
                    <a:bodyPr/>
                    <a:lstStyle/>
                    <a:p>
                      <a:pPr algn="ctr"/>
                      <a:r>
                        <a:rPr lang="en-US" sz="1600">
                          <a:latin typeface="Times New Roman" panose="02020603050405020304" pitchFamily="18" charset="0"/>
                          <a:cs typeface="Times New Roman" panose="02020603050405020304" pitchFamily="18" charset="0"/>
                        </a:rPr>
                        <a:t>str.upper()</a:t>
                      </a:r>
                    </a:p>
                    <a:p>
                      <a:pPr algn="ctr"/>
                      <a:r>
                        <a:rPr lang="en-US" sz="1600">
                          <a:latin typeface="Times New Roman" panose="02020603050405020304" pitchFamily="18" charset="0"/>
                          <a:cs typeface="Times New Roman" panose="02020603050405020304" pitchFamily="18" charset="0"/>
                        </a:rPr>
                        <a:t>str.lower()</a:t>
                      </a:r>
                    </a:p>
                    <a:p>
                      <a:pPr algn="ctr"/>
                      <a:r>
                        <a:rPr lang="en-US" sz="1600">
                          <a:latin typeface="Times New Roman" panose="02020603050405020304" pitchFamily="18" charset="0"/>
                          <a:cs typeface="Times New Roman" panose="02020603050405020304" pitchFamily="18" charset="0"/>
                        </a:rPr>
                        <a:t>str.capitalize()</a:t>
                      </a:r>
                    </a:p>
                  </a:txBody>
                  <a:tcPr anchor="ctr"/>
                </a:tc>
                <a:tc>
                  <a:txBody>
                    <a:bodyPr/>
                    <a:lstStyle/>
                    <a:p>
                      <a:pPr algn="ctr"/>
                      <a:r>
                        <a:rPr lang="zh-CN" alt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rPr>
                        <a:t>字符串大写</a:t>
                      </a:r>
                      <a:endParaRPr lang="en-US" altLang="zh-CN"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rPr>
                        <a:t>字符串小写</a:t>
                      </a:r>
                      <a:endParaRPr lang="en-US" altLang="zh-CN"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rPr>
                        <a:t>字符串首字母大写</a:t>
                      </a:r>
                      <a:endParaRPr 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en-US" sz="18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1907998627"/>
                  </a:ext>
                </a:extLst>
              </a:tr>
              <a:tr h="1445070">
                <a:tc>
                  <a:txBody>
                    <a:bodyPr/>
                    <a:lstStyle/>
                    <a:p>
                      <a:pPr algn="ctr"/>
                      <a:r>
                        <a:rPr lang="en-US" sz="1600">
                          <a:latin typeface="Times New Roman" panose="02020603050405020304" pitchFamily="18" charset="0"/>
                          <a:cs typeface="Times New Roman" panose="02020603050405020304" pitchFamily="18" charset="0"/>
                        </a:rPr>
                        <a:t>in</a:t>
                      </a:r>
                    </a:p>
                    <a:p>
                      <a:pPr algn="ctr"/>
                      <a:r>
                        <a:rPr lang="en-US" sz="1600">
                          <a:latin typeface="Times New Roman" panose="02020603050405020304" pitchFamily="18" charset="0"/>
                          <a:cs typeface="Times New Roman" panose="02020603050405020304" pitchFamily="18" charset="0"/>
                        </a:rPr>
                        <a:t>str.startswith()</a:t>
                      </a:r>
                    </a:p>
                    <a:p>
                      <a:pPr algn="ctr"/>
                      <a:r>
                        <a:rPr lang="en-US" sz="1600">
                          <a:latin typeface="Times New Roman" panose="02020603050405020304" pitchFamily="18" charset="0"/>
                          <a:cs typeface="Times New Roman" panose="02020603050405020304" pitchFamily="18" charset="0"/>
                        </a:rPr>
                        <a:t>str.endswith()</a:t>
                      </a:r>
                    </a:p>
                    <a:p>
                      <a:pPr algn="ctr"/>
                      <a:r>
                        <a:rPr lang="en-US" sz="1600">
                          <a:latin typeface="Times New Roman" panose="02020603050405020304" pitchFamily="18" charset="0"/>
                          <a:cs typeface="Times New Roman" panose="02020603050405020304" pitchFamily="18" charset="0"/>
                        </a:rPr>
                        <a:t>str.isdigit()</a:t>
                      </a:r>
                    </a:p>
                    <a:p>
                      <a:pPr algn="ctr"/>
                      <a:r>
                        <a:rPr lang="en-US" sz="1600">
                          <a:latin typeface="Times New Roman" panose="02020603050405020304" pitchFamily="18" charset="0"/>
                          <a:cs typeface="Times New Roman" panose="02020603050405020304" pitchFamily="18" charset="0"/>
                        </a:rPr>
                        <a:t>str.isalpha()</a:t>
                      </a:r>
                    </a:p>
                  </a:txBody>
                  <a:tcPr anchor="ctr"/>
                </a:tc>
                <a:tc>
                  <a:txBody>
                    <a:bodyPr/>
                    <a:lstStyle/>
                    <a:p>
                      <a:pPr algn="ctr"/>
                      <a:r>
                        <a:rPr lang="zh-CN" alt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rPr>
                        <a:t>字符串元素存在判断</a:t>
                      </a:r>
                      <a:endParaRPr lang="en-US" altLang="zh-CN"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rPr>
                        <a:t>字符串开头元素判断</a:t>
                      </a:r>
                      <a:endParaRPr lang="en-US" altLang="zh-CN"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rPr>
                        <a:t>字符串结尾元素判断</a:t>
                      </a:r>
                      <a:endParaRPr lang="en-US" altLang="zh-CN"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rPr>
                        <a:t>字符串元素全数字判断</a:t>
                      </a:r>
                      <a:endParaRPr lang="en-US" altLang="zh-CN"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rPr>
                        <a:t>字符串元素全字母判断</a:t>
                      </a:r>
                      <a:endParaRPr 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en-US" sz="18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255290164"/>
                  </a:ext>
                </a:extLst>
              </a:tr>
              <a:tr h="385101">
                <a:tc>
                  <a:txBody>
                    <a:bodyPr/>
                    <a:lstStyle/>
                    <a:p>
                      <a:pPr algn="ctr"/>
                      <a:r>
                        <a:rPr lang="en-US" sz="1600">
                          <a:latin typeface="Times New Roman" panose="02020603050405020304" pitchFamily="18" charset="0"/>
                          <a:cs typeface="Times New Roman" panose="02020603050405020304" pitchFamily="18" charset="0"/>
                        </a:rPr>
                        <a:t>input()</a:t>
                      </a:r>
                    </a:p>
                  </a:txBody>
                  <a:tcPr anchor="ctr"/>
                </a:tc>
                <a:tc>
                  <a:txBody>
                    <a:bodyPr/>
                    <a:lstStyle/>
                    <a:p>
                      <a:pPr algn="ctr"/>
                      <a:r>
                        <a:rPr lang="zh-CN" alt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rPr>
                        <a:t>用户输入，返回数据类型始终为字符串</a:t>
                      </a:r>
                      <a:endParaRPr lang="en-US" sz="16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en-US" sz="1800" kern="1200">
                        <a:solidFill>
                          <a:schemeClr val="dk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3668738402"/>
                  </a:ext>
                </a:extLst>
              </a:tr>
            </a:tbl>
          </a:graphicData>
        </a:graphic>
      </p:graphicFrame>
      <p:sp>
        <p:nvSpPr>
          <p:cNvPr id="3" name="文本框 2">
            <a:extLst>
              <a:ext uri="{FF2B5EF4-FFF2-40B4-BE49-F238E27FC236}">
                <a16:creationId xmlns:a16="http://schemas.microsoft.com/office/drawing/2014/main" id="{285E0788-654F-791C-8E5F-CBC226E7B443}"/>
              </a:ext>
            </a:extLst>
          </p:cNvPr>
          <p:cNvSpPr txBox="1"/>
          <p:nvPr/>
        </p:nvSpPr>
        <p:spPr>
          <a:xfrm>
            <a:off x="153795" y="2115552"/>
            <a:ext cx="461665" cy="3051476"/>
          </a:xfrm>
          <a:prstGeom prst="rect">
            <a:avLst/>
          </a:prstGeom>
          <a:noFill/>
        </p:spPr>
        <p:txBody>
          <a:bodyPr vert="eaVert" wrap="none" rtlCol="0">
            <a:spAutoFit/>
          </a:bodyPr>
          <a:lstStyle/>
          <a:p>
            <a:r>
              <a:rPr lang="zh-CN" altLang="en-US" b="1">
                <a:latin typeface="宋体" panose="02010600030101010101" pitchFamily="2" charset="-122"/>
                <a:ea typeface="宋体" panose="02010600030101010101" pitchFamily="2" charset="-122"/>
              </a:rPr>
              <a:t>字符串数据类型常用方法汇总</a:t>
            </a:r>
            <a:endParaRPr lang="en-US" b="1">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7E882540-45B2-E2A3-80E2-DA48CCD0690E}"/>
              </a:ext>
            </a:extLst>
          </p:cNvPr>
          <p:cNvPicPr>
            <a:picLocks noChangeAspect="1"/>
          </p:cNvPicPr>
          <p:nvPr/>
        </p:nvPicPr>
        <p:blipFill rotWithShape="1">
          <a:blip r:embed="rId2"/>
          <a:srcRect r="8499"/>
          <a:stretch/>
        </p:blipFill>
        <p:spPr bwMode="auto">
          <a:xfrm>
            <a:off x="8024688" y="1436665"/>
            <a:ext cx="1457278" cy="585742"/>
          </a:xfrm>
          <a:prstGeom prst="rect">
            <a:avLst/>
          </a:prstGeom>
          <a:ln>
            <a:noFill/>
          </a:ln>
          <a:extLst>
            <a:ext uri="{53640926-AAD7-44D8-BBD7-CCE9431645EC}">
              <a14:shadowObscured xmlns:a14="http://schemas.microsoft.com/office/drawing/2010/main"/>
            </a:ext>
          </a:extLst>
        </p:spPr>
      </p:pic>
      <p:pic>
        <p:nvPicPr>
          <p:cNvPr id="9" name="图片 8">
            <a:extLst>
              <a:ext uri="{FF2B5EF4-FFF2-40B4-BE49-F238E27FC236}">
                <a16:creationId xmlns:a16="http://schemas.microsoft.com/office/drawing/2014/main" id="{CF673713-F602-EC94-3047-43D43699A442}"/>
              </a:ext>
            </a:extLst>
          </p:cNvPr>
          <p:cNvPicPr>
            <a:picLocks noChangeAspect="1"/>
          </p:cNvPicPr>
          <p:nvPr/>
        </p:nvPicPr>
        <p:blipFill rotWithShape="1">
          <a:blip r:embed="rId3"/>
          <a:srcRect r="34420"/>
          <a:stretch/>
        </p:blipFill>
        <p:spPr>
          <a:xfrm>
            <a:off x="7822661" y="2063304"/>
            <a:ext cx="3158927" cy="581910"/>
          </a:xfrm>
          <a:prstGeom prst="rect">
            <a:avLst/>
          </a:prstGeom>
        </p:spPr>
      </p:pic>
      <p:pic>
        <p:nvPicPr>
          <p:cNvPr id="12" name="图片 11">
            <a:extLst>
              <a:ext uri="{FF2B5EF4-FFF2-40B4-BE49-F238E27FC236}">
                <a16:creationId xmlns:a16="http://schemas.microsoft.com/office/drawing/2014/main" id="{CBC17FC9-0602-9232-584A-8E786704FE7B}"/>
              </a:ext>
            </a:extLst>
          </p:cNvPr>
          <p:cNvPicPr>
            <a:picLocks noChangeAspect="1"/>
          </p:cNvPicPr>
          <p:nvPr/>
        </p:nvPicPr>
        <p:blipFill>
          <a:blip r:embed="rId4"/>
          <a:stretch>
            <a:fillRect/>
          </a:stretch>
        </p:blipFill>
        <p:spPr>
          <a:xfrm>
            <a:off x="9481966" y="1423307"/>
            <a:ext cx="1336631" cy="612458"/>
          </a:xfrm>
          <a:prstGeom prst="rect">
            <a:avLst/>
          </a:prstGeom>
        </p:spPr>
      </p:pic>
      <p:pic>
        <p:nvPicPr>
          <p:cNvPr id="13" name="图片 12">
            <a:extLst>
              <a:ext uri="{FF2B5EF4-FFF2-40B4-BE49-F238E27FC236}">
                <a16:creationId xmlns:a16="http://schemas.microsoft.com/office/drawing/2014/main" id="{03B93F01-CC6A-7925-53C4-8AEE1EE88169}"/>
              </a:ext>
            </a:extLst>
          </p:cNvPr>
          <p:cNvPicPr>
            <a:picLocks noChangeAspect="1"/>
          </p:cNvPicPr>
          <p:nvPr/>
        </p:nvPicPr>
        <p:blipFill rotWithShape="1">
          <a:blip r:embed="rId5"/>
          <a:srcRect r="30179"/>
          <a:stretch/>
        </p:blipFill>
        <p:spPr>
          <a:xfrm>
            <a:off x="8091655" y="2710475"/>
            <a:ext cx="2336039" cy="470881"/>
          </a:xfrm>
          <a:prstGeom prst="rect">
            <a:avLst/>
          </a:prstGeom>
        </p:spPr>
      </p:pic>
      <p:pic>
        <p:nvPicPr>
          <p:cNvPr id="14" name="图片 13">
            <a:extLst>
              <a:ext uri="{FF2B5EF4-FFF2-40B4-BE49-F238E27FC236}">
                <a16:creationId xmlns:a16="http://schemas.microsoft.com/office/drawing/2014/main" id="{C9404719-E77F-5AF4-7A4A-B236EA0C1385}"/>
              </a:ext>
            </a:extLst>
          </p:cNvPr>
          <p:cNvPicPr>
            <a:picLocks noChangeAspect="1"/>
          </p:cNvPicPr>
          <p:nvPr/>
        </p:nvPicPr>
        <p:blipFill>
          <a:blip r:embed="rId6"/>
          <a:stretch>
            <a:fillRect/>
          </a:stretch>
        </p:blipFill>
        <p:spPr>
          <a:xfrm>
            <a:off x="8376557" y="3748032"/>
            <a:ext cx="2051137" cy="827977"/>
          </a:xfrm>
          <a:prstGeom prst="rect">
            <a:avLst/>
          </a:prstGeom>
        </p:spPr>
      </p:pic>
      <p:pic>
        <p:nvPicPr>
          <p:cNvPr id="15" name="图片 14">
            <a:extLst>
              <a:ext uri="{FF2B5EF4-FFF2-40B4-BE49-F238E27FC236}">
                <a16:creationId xmlns:a16="http://schemas.microsoft.com/office/drawing/2014/main" id="{61302F16-9C8B-F147-9A21-A7E8E1C60A0F}"/>
              </a:ext>
            </a:extLst>
          </p:cNvPr>
          <p:cNvPicPr>
            <a:picLocks noChangeAspect="1"/>
          </p:cNvPicPr>
          <p:nvPr/>
        </p:nvPicPr>
        <p:blipFill rotWithShape="1">
          <a:blip r:embed="rId7"/>
          <a:srcRect r="19398"/>
          <a:stretch/>
        </p:blipFill>
        <p:spPr>
          <a:xfrm>
            <a:off x="8192745" y="4696587"/>
            <a:ext cx="2510108" cy="1335019"/>
          </a:xfrm>
          <a:prstGeom prst="rect">
            <a:avLst/>
          </a:prstGeom>
        </p:spPr>
      </p:pic>
      <p:pic>
        <p:nvPicPr>
          <p:cNvPr id="17" name="图片 16">
            <a:extLst>
              <a:ext uri="{FF2B5EF4-FFF2-40B4-BE49-F238E27FC236}">
                <a16:creationId xmlns:a16="http://schemas.microsoft.com/office/drawing/2014/main" id="{B087D943-A3E1-2F5D-2A51-0241611CA176}"/>
              </a:ext>
            </a:extLst>
          </p:cNvPr>
          <p:cNvPicPr>
            <a:picLocks noChangeAspect="1"/>
          </p:cNvPicPr>
          <p:nvPr/>
        </p:nvPicPr>
        <p:blipFill>
          <a:blip r:embed="rId8"/>
          <a:stretch>
            <a:fillRect/>
          </a:stretch>
        </p:blipFill>
        <p:spPr>
          <a:xfrm>
            <a:off x="8615759" y="6091240"/>
            <a:ext cx="1732414" cy="400086"/>
          </a:xfrm>
          <a:prstGeom prst="rect">
            <a:avLst/>
          </a:prstGeom>
        </p:spPr>
      </p:pic>
      <p:pic>
        <p:nvPicPr>
          <p:cNvPr id="19" name="图片 18">
            <a:extLst>
              <a:ext uri="{FF2B5EF4-FFF2-40B4-BE49-F238E27FC236}">
                <a16:creationId xmlns:a16="http://schemas.microsoft.com/office/drawing/2014/main" id="{575D9845-BE1C-88B5-D27C-C089956CE3C4}"/>
              </a:ext>
            </a:extLst>
          </p:cNvPr>
          <p:cNvPicPr>
            <a:picLocks noChangeAspect="1"/>
          </p:cNvPicPr>
          <p:nvPr/>
        </p:nvPicPr>
        <p:blipFill>
          <a:blip r:embed="rId9"/>
          <a:stretch>
            <a:fillRect/>
          </a:stretch>
        </p:blipFill>
        <p:spPr>
          <a:xfrm>
            <a:off x="8615759" y="3256844"/>
            <a:ext cx="1328441" cy="421106"/>
          </a:xfrm>
          <a:prstGeom prst="rect">
            <a:avLst/>
          </a:prstGeom>
        </p:spPr>
      </p:pic>
    </p:spTree>
    <p:extLst>
      <p:ext uri="{BB962C8B-B14F-4D97-AF65-F5344CB8AC3E}">
        <p14:creationId xmlns:p14="http://schemas.microsoft.com/office/powerpoint/2010/main" val="103550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1478C3-7278-DF9D-DEC0-DD1BD6949F21}"/>
              </a:ext>
            </a:extLst>
          </p:cNvPr>
          <p:cNvSpPr txBox="1"/>
          <p:nvPr/>
        </p:nvSpPr>
        <p:spPr>
          <a:xfrm>
            <a:off x="472587" y="138912"/>
            <a:ext cx="2639890" cy="374461"/>
          </a:xfrm>
          <a:prstGeom prst="rect">
            <a:avLst/>
          </a:prstGeom>
          <a:noFill/>
        </p:spPr>
        <p:txBody>
          <a:bodyPr wrap="square">
            <a:spAutoFit/>
          </a:bodyPr>
          <a:lstStyle/>
          <a:p>
            <a:pPr>
              <a:lnSpc>
                <a:spcPts val="2200"/>
              </a:lnSpc>
              <a:spcBef>
                <a:spcPts val="600"/>
              </a:spcBef>
              <a:spcAft>
                <a:spcPts val="600"/>
              </a:spcAft>
            </a:pPr>
            <a:r>
              <a:rPr 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Python</a:t>
            </a:r>
            <a:r>
              <a:rPr lang="zh-CN" alt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基础</a:t>
            </a:r>
            <a:endParaRPr lang="en-US" altLang="zh-CN"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4F2987F3-7979-F4BA-0DE0-FF075B3AA55E}"/>
              </a:ext>
            </a:extLst>
          </p:cNvPr>
          <p:cNvSpPr txBox="1"/>
          <p:nvPr/>
        </p:nvSpPr>
        <p:spPr>
          <a:xfrm>
            <a:off x="472586" y="622488"/>
            <a:ext cx="4152167" cy="374461"/>
          </a:xfrm>
          <a:prstGeom prst="rect">
            <a:avLst/>
          </a:prstGeom>
          <a:noFill/>
        </p:spPr>
        <p:txBody>
          <a:bodyPr wrap="square">
            <a:spAutoFit/>
          </a:bodyPr>
          <a:lstStyle/>
          <a:p>
            <a:pPr>
              <a:lnSpc>
                <a:spcPts val="2200"/>
              </a:lnSpc>
              <a:spcBef>
                <a:spcPts val="600"/>
              </a:spcBef>
              <a:spcAft>
                <a:spcPts val="600"/>
              </a:spcAft>
            </a:pP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2.3 </a:t>
            </a:r>
            <a:r>
              <a:rPr lang="zh-CN" altLang="en-US" sz="2000" b="1" kern="100">
                <a:effectLst/>
                <a:latin typeface="宋体" panose="02010600030101010101" pitchFamily="2" charset="-122"/>
                <a:ea typeface="宋体" panose="02010600030101010101" pitchFamily="2" charset="-122"/>
                <a:cs typeface="Times New Roman" panose="02020603050405020304" pitchFamily="18" charset="0"/>
              </a:rPr>
              <a:t>基础数据类型</a:t>
            </a: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a:effectLst/>
                <a:latin typeface="宋体" panose="02010600030101010101" pitchFamily="2" charset="-122"/>
                <a:ea typeface="宋体" panose="02010600030101010101" pitchFamily="2" charset="-122"/>
                <a:cs typeface="Times New Roman" panose="02020603050405020304" pitchFamily="18" charset="0"/>
              </a:rPr>
              <a:t>列表</a:t>
            </a:r>
            <a:endParaRPr lang="en-US" sz="2000" b="1" kern="10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893BE40A-B5CC-0884-8531-2E3E3A815114}"/>
              </a:ext>
            </a:extLst>
          </p:cNvPr>
          <p:cNvPicPr>
            <a:picLocks noChangeAspect="1"/>
          </p:cNvPicPr>
          <p:nvPr/>
        </p:nvPicPr>
        <p:blipFill>
          <a:blip r:embed="rId2"/>
          <a:stretch>
            <a:fillRect/>
          </a:stretch>
        </p:blipFill>
        <p:spPr>
          <a:xfrm>
            <a:off x="542654" y="1662503"/>
            <a:ext cx="4679950" cy="2091055"/>
          </a:xfrm>
          <a:prstGeom prst="rect">
            <a:avLst/>
          </a:prstGeom>
        </p:spPr>
      </p:pic>
      <p:sp>
        <p:nvSpPr>
          <p:cNvPr id="8" name="文本框 7">
            <a:extLst>
              <a:ext uri="{FF2B5EF4-FFF2-40B4-BE49-F238E27FC236}">
                <a16:creationId xmlns:a16="http://schemas.microsoft.com/office/drawing/2014/main" id="{4FC09CA3-48C6-A8CB-47DD-CE330E763A72}"/>
              </a:ext>
            </a:extLst>
          </p:cNvPr>
          <p:cNvSpPr txBox="1"/>
          <p:nvPr/>
        </p:nvSpPr>
        <p:spPr>
          <a:xfrm>
            <a:off x="472586" y="1222861"/>
            <a:ext cx="4750018" cy="369332"/>
          </a:xfrm>
          <a:prstGeom prst="rect">
            <a:avLst/>
          </a:prstGeom>
          <a:noFill/>
        </p:spPr>
        <p:txBody>
          <a:bodyPr wrap="none" rtlCol="0">
            <a:spAutoFit/>
          </a:bodyPr>
          <a:lstStyle/>
          <a:p>
            <a:r>
              <a:rPr lang="zh-CN" altLang="en-US">
                <a:latin typeface="宋体" panose="02010600030101010101" pitchFamily="2" charset="-122"/>
                <a:ea typeface="宋体" panose="02010600030101010101" pitchFamily="2" charset="-122"/>
              </a:rPr>
              <a:t>列表数据构建：</a:t>
            </a:r>
            <a:r>
              <a:rPr lang="en-US" sz="18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中括号</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和</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内置方法</a:t>
            </a:r>
            <a:r>
              <a:rPr lang="en-US" sz="18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list()</a:t>
            </a:r>
            <a:endParaRPr lang="en-US"/>
          </a:p>
        </p:txBody>
      </p:sp>
      <p:sp>
        <p:nvSpPr>
          <p:cNvPr id="11" name="文本框 10">
            <a:extLst>
              <a:ext uri="{FF2B5EF4-FFF2-40B4-BE49-F238E27FC236}">
                <a16:creationId xmlns:a16="http://schemas.microsoft.com/office/drawing/2014/main" id="{18DB250F-FF53-5D99-8EBC-AE8CD0FBD388}"/>
              </a:ext>
            </a:extLst>
          </p:cNvPr>
          <p:cNvSpPr txBox="1"/>
          <p:nvPr/>
        </p:nvSpPr>
        <p:spPr>
          <a:xfrm>
            <a:off x="173648" y="3823868"/>
            <a:ext cx="6097464" cy="455253"/>
          </a:xfrm>
          <a:prstGeom prst="rect">
            <a:avLst/>
          </a:prstGeom>
          <a:noFill/>
        </p:spPr>
        <p:txBody>
          <a:bodyPr wrap="square">
            <a:spAutoFit/>
          </a:bodyPr>
          <a:lstStyle/>
          <a:p>
            <a:pPr indent="266700" algn="just">
              <a:lnSpc>
                <a:spcPct val="150000"/>
              </a:lnSpc>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列表也属于序列，也可进行索引切片以及存在判断</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4D2D7EFB-8A2D-41A9-D074-D217450564CB}"/>
              </a:ext>
            </a:extLst>
          </p:cNvPr>
          <p:cNvPicPr>
            <a:picLocks noChangeAspect="1"/>
          </p:cNvPicPr>
          <p:nvPr/>
        </p:nvPicPr>
        <p:blipFill>
          <a:blip r:embed="rId3"/>
          <a:stretch>
            <a:fillRect/>
          </a:stretch>
        </p:blipFill>
        <p:spPr>
          <a:xfrm>
            <a:off x="524241" y="4307444"/>
            <a:ext cx="4715510" cy="2094865"/>
          </a:xfrm>
          <a:prstGeom prst="rect">
            <a:avLst/>
          </a:prstGeom>
        </p:spPr>
      </p:pic>
      <p:sp>
        <p:nvSpPr>
          <p:cNvPr id="21" name="文本框 20">
            <a:extLst>
              <a:ext uri="{FF2B5EF4-FFF2-40B4-BE49-F238E27FC236}">
                <a16:creationId xmlns:a16="http://schemas.microsoft.com/office/drawing/2014/main" id="{B1915E92-885B-31EE-C97F-3786021D1B50}"/>
              </a:ext>
            </a:extLst>
          </p:cNvPr>
          <p:cNvSpPr txBox="1"/>
          <p:nvPr/>
        </p:nvSpPr>
        <p:spPr>
          <a:xfrm>
            <a:off x="5497703" y="1589798"/>
            <a:ext cx="7003804" cy="369332"/>
          </a:xfrm>
          <a:prstGeom prst="rect">
            <a:avLst/>
          </a:prstGeom>
          <a:noFill/>
        </p:spPr>
        <p:txBody>
          <a:bodyPr wrap="square">
            <a:spAutoFit/>
          </a:bodyPr>
          <a:lstStyle/>
          <a:p>
            <a:r>
              <a:rPr lang="zh-CN" altLang="en-US"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b="1" kern="100">
                <a:effectLst/>
                <a:latin typeface="Times New Roman" panose="02020603050405020304" pitchFamily="18" charset="0"/>
                <a:ea typeface="宋体" panose="02010600030101010101" pitchFamily="2" charset="-122"/>
                <a:cs typeface="Times New Roman" panose="02020603050405020304" pitchFamily="18" charset="0"/>
              </a:rPr>
              <a:t>列表计数</a:t>
            </a:r>
            <a:endParaRPr lang="en-US" altLang="zh-CN" b="1" kern="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文本框 22">
            <a:extLst>
              <a:ext uri="{FF2B5EF4-FFF2-40B4-BE49-F238E27FC236}">
                <a16:creationId xmlns:a16="http://schemas.microsoft.com/office/drawing/2014/main" id="{4375AFC2-F325-CDEB-6F5F-887399888792}"/>
              </a:ext>
            </a:extLst>
          </p:cNvPr>
          <p:cNvSpPr txBox="1"/>
          <p:nvPr/>
        </p:nvSpPr>
        <p:spPr>
          <a:xfrm>
            <a:off x="5239751" y="2928076"/>
            <a:ext cx="7003804" cy="455253"/>
          </a:xfrm>
          <a:prstGeom prst="rect">
            <a:avLst/>
          </a:prstGeom>
          <a:noFill/>
        </p:spPr>
        <p:txBody>
          <a:bodyPr wrap="square">
            <a:spAutoFit/>
          </a:bodyPr>
          <a:lstStyle/>
          <a:p>
            <a:pPr indent="266700" algn="just">
              <a:lnSpc>
                <a:spcPct val="150000"/>
              </a:lnSpc>
            </a:pPr>
            <a:r>
              <a:rPr lang="zh-CN" altLang="en-US"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b="1" kern="100">
                <a:effectLst/>
                <a:latin typeface="Times New Roman" panose="02020603050405020304" pitchFamily="18" charset="0"/>
                <a:ea typeface="宋体" panose="02010600030101010101" pitchFamily="2" charset="-122"/>
                <a:cs typeface="Times New Roman" panose="02020603050405020304" pitchFamily="18" charset="0"/>
              </a:rPr>
              <a:t>列表数据添加与删除</a:t>
            </a:r>
            <a:endParaRPr lang="en-US" altLang="zh-CN" b="1" kern="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07BDE0C1-83B4-8E65-D8CA-79324455322A}"/>
              </a:ext>
            </a:extLst>
          </p:cNvPr>
          <p:cNvSpPr txBox="1"/>
          <p:nvPr/>
        </p:nvSpPr>
        <p:spPr>
          <a:xfrm>
            <a:off x="6096000" y="1983345"/>
            <a:ext cx="6479930" cy="87530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kern="100">
                <a:effectLst/>
                <a:latin typeface="Times New Roman" panose="02020603050405020304" pitchFamily="18" charset="0"/>
                <a:ea typeface="宋体" panose="02010600030101010101" pitchFamily="2" charset="-122"/>
                <a:cs typeface="Times New Roman" panose="02020603050405020304" pitchFamily="18" charset="0"/>
              </a:rPr>
              <a:t>对列表中元素进行统计</a:t>
            </a:r>
            <a:r>
              <a:rPr lang="en-US" altLang="zh-CN" kern="100">
                <a:solidFill>
                  <a:srgbClr val="C7254E"/>
                </a:solidFill>
                <a:latin typeface="Source Code Pro" panose="020B0509030403020204" pitchFamily="49" charset="0"/>
                <a:ea typeface="宋体" panose="02010600030101010101" pitchFamily="2" charset="-122"/>
              </a:rPr>
              <a:t>len(ls)</a:t>
            </a:r>
          </a:p>
          <a:p>
            <a:pPr marL="285750" indent="-285750">
              <a:lnSpc>
                <a:spcPct val="150000"/>
              </a:lnSpc>
              <a:buFont typeface="Wingdings" panose="05000000000000000000" pitchFamily="2" charset="2"/>
              <a:buChar char="Ø"/>
            </a:pPr>
            <a:r>
              <a:rPr lang="zh-CN" kern="100">
                <a:effectLst/>
                <a:latin typeface="Times New Roman" panose="02020603050405020304" pitchFamily="18" charset="0"/>
                <a:ea typeface="宋体" panose="02010600030101010101" pitchFamily="2" charset="-122"/>
                <a:cs typeface="Times New Roman" panose="02020603050405020304" pitchFamily="18" charset="0"/>
              </a:rPr>
              <a:t>对列表中的某一元素出现次数进行统计</a:t>
            </a:r>
            <a:r>
              <a:rPr lang="en-US" altLang="zh-CN" kern="100">
                <a:solidFill>
                  <a:srgbClr val="C7254E"/>
                </a:solidFill>
                <a:latin typeface="Source Code Pro" panose="020B0509030403020204" pitchFamily="49" charset="0"/>
                <a:ea typeface="宋体" panose="02010600030101010101" pitchFamily="2" charset="-122"/>
              </a:rPr>
              <a:t>ls.count(‘a’)</a:t>
            </a:r>
            <a:endParaRPr lang="en-US" kern="100">
              <a:solidFill>
                <a:srgbClr val="C7254E"/>
              </a:solidFill>
              <a:latin typeface="Source Code Pro" panose="020B0509030403020204" pitchFamily="49" charset="0"/>
              <a:ea typeface="宋体" panose="02010600030101010101" pitchFamily="2" charset="-122"/>
            </a:endParaRPr>
          </a:p>
        </p:txBody>
      </p:sp>
      <p:sp>
        <p:nvSpPr>
          <p:cNvPr id="27" name="文本框 26">
            <a:extLst>
              <a:ext uri="{FF2B5EF4-FFF2-40B4-BE49-F238E27FC236}">
                <a16:creationId xmlns:a16="http://schemas.microsoft.com/office/drawing/2014/main" id="{D6178967-4880-67C2-4FBA-305F6608D692}"/>
              </a:ext>
            </a:extLst>
          </p:cNvPr>
          <p:cNvSpPr txBox="1"/>
          <p:nvPr/>
        </p:nvSpPr>
        <p:spPr>
          <a:xfrm>
            <a:off x="6108361" y="3368615"/>
            <a:ext cx="6233746" cy="1286250"/>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kern="100">
                <a:effectLst/>
                <a:latin typeface="Times New Roman" panose="02020603050405020304" pitchFamily="18" charset="0"/>
                <a:ea typeface="宋体" panose="02010600030101010101" pitchFamily="2" charset="-122"/>
                <a:cs typeface="Times New Roman" panose="02020603050405020304" pitchFamily="18" charset="0"/>
              </a:rPr>
              <a:t>添加一个元素</a:t>
            </a:r>
            <a:r>
              <a:rPr lang="en-US" altLang="zh-CN" kern="100">
                <a:solidFill>
                  <a:srgbClr val="C7254E"/>
                </a:solidFill>
                <a:latin typeface="Source Code Pro" panose="020B0509030403020204" pitchFamily="49" charset="0"/>
                <a:ea typeface="宋体" panose="02010600030101010101" pitchFamily="2" charset="-122"/>
              </a:rPr>
              <a:t>ls.append(‘a’)</a:t>
            </a:r>
          </a:p>
          <a:p>
            <a:pPr marL="285750" indent="-285750" algn="just">
              <a:lnSpc>
                <a:spcPct val="150000"/>
              </a:lnSpc>
              <a:buFont typeface="Wingdings" panose="05000000000000000000" pitchFamily="2" charset="2"/>
              <a:buChar char="Ø"/>
            </a:pPr>
            <a:r>
              <a:rPr lang="zh-CN" altLang="en-US" kern="100">
                <a:effectLst/>
                <a:latin typeface="Times New Roman" panose="02020603050405020304" pitchFamily="18" charset="0"/>
                <a:ea typeface="宋体" panose="02010600030101010101" pitchFamily="2" charset="-122"/>
                <a:cs typeface="Times New Roman" panose="02020603050405020304" pitchFamily="18" charset="0"/>
              </a:rPr>
              <a:t>添加多个元素</a:t>
            </a:r>
            <a:r>
              <a:rPr lang="en-US" altLang="zh-CN" kern="100">
                <a:solidFill>
                  <a:srgbClr val="C7254E"/>
                </a:solidFill>
                <a:latin typeface="Source Code Pro" panose="020B0509030403020204" pitchFamily="49" charset="0"/>
                <a:ea typeface="宋体" panose="02010600030101010101" pitchFamily="2" charset="-122"/>
              </a:rPr>
              <a:t>ls.extend([‘a’,’b’,’c’])</a:t>
            </a:r>
          </a:p>
          <a:p>
            <a:pPr marL="285750" indent="-285750" algn="just">
              <a:lnSpc>
                <a:spcPct val="150000"/>
              </a:lnSpc>
              <a:buFont typeface="Wingdings" panose="05000000000000000000" pitchFamily="2" charset="2"/>
              <a:buChar char="Ø"/>
            </a:pPr>
            <a:r>
              <a:rPr lang="zh-CN" altLang="en-US" kern="100">
                <a:latin typeface="Times New Roman" panose="02020603050405020304" pitchFamily="18" charset="0"/>
                <a:ea typeface="宋体" panose="02010600030101010101" pitchFamily="2" charset="-122"/>
                <a:cs typeface="Times New Roman" panose="02020603050405020304" pitchFamily="18" charset="0"/>
              </a:rPr>
              <a:t>删除元素</a:t>
            </a:r>
            <a:r>
              <a:rPr lang="en-US" altLang="zh-CN" kern="100">
                <a:solidFill>
                  <a:srgbClr val="C7254E"/>
                </a:solidFill>
                <a:latin typeface="Source Code Pro" panose="020B0509030403020204" pitchFamily="49" charset="0"/>
                <a:ea typeface="宋体" panose="02010600030101010101" pitchFamily="2" charset="-122"/>
              </a:rPr>
              <a:t>ls.remove(‘a’)</a:t>
            </a:r>
            <a:endParaRPr lang="en-US" kern="100">
              <a:solidFill>
                <a:srgbClr val="C7254E"/>
              </a:solidFill>
              <a:latin typeface="Source Code Pro" panose="020B0509030403020204" pitchFamily="49" charset="0"/>
              <a:ea typeface="宋体" panose="02010600030101010101" pitchFamily="2" charset="-122"/>
            </a:endParaRPr>
          </a:p>
        </p:txBody>
      </p:sp>
      <p:sp>
        <p:nvSpPr>
          <p:cNvPr id="29" name="文本框 28">
            <a:extLst>
              <a:ext uri="{FF2B5EF4-FFF2-40B4-BE49-F238E27FC236}">
                <a16:creationId xmlns:a16="http://schemas.microsoft.com/office/drawing/2014/main" id="{1C2F7E42-BD16-9228-1A34-8D93651F79B6}"/>
              </a:ext>
            </a:extLst>
          </p:cNvPr>
          <p:cNvSpPr txBox="1"/>
          <p:nvPr/>
        </p:nvSpPr>
        <p:spPr>
          <a:xfrm>
            <a:off x="5239751" y="4751600"/>
            <a:ext cx="6233746" cy="455253"/>
          </a:xfrm>
          <a:prstGeom prst="rect">
            <a:avLst/>
          </a:prstGeom>
          <a:noFill/>
        </p:spPr>
        <p:txBody>
          <a:bodyPr wrap="square">
            <a:spAutoFit/>
          </a:bodyPr>
          <a:lstStyle/>
          <a:p>
            <a:pPr indent="266700" algn="just">
              <a:lnSpc>
                <a:spcPct val="150000"/>
              </a:lnSpc>
            </a:pPr>
            <a:r>
              <a:rPr lang="zh-CN" sz="1800" b="1" kern="100">
                <a:solidFill>
                  <a:srgbClr val="000000"/>
                </a:solidFill>
                <a:effectLst/>
                <a:latin typeface="Helvetica" panose="020B0604020202020204" pitchFamily="34" charset="0"/>
                <a:ea typeface="宋体" panose="02010600030101010101" pitchFamily="2" charset="-122"/>
                <a:cs typeface="Helvetica" panose="020B0604020202020204" pitchFamily="34" charset="0"/>
              </a:rPr>
              <a:t>（</a:t>
            </a:r>
            <a:r>
              <a:rPr lang="en-US" sz="18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sz="1800" b="1" kern="100">
                <a:solidFill>
                  <a:srgbClr val="000000"/>
                </a:solidFill>
                <a:effectLst/>
                <a:latin typeface="Helvetica" panose="020B0604020202020204" pitchFamily="34" charset="0"/>
                <a:ea typeface="宋体" panose="02010600030101010101" pitchFamily="2" charset="-122"/>
                <a:cs typeface="Helvetica" panose="020B0604020202020204" pitchFamily="34" charset="0"/>
              </a:rPr>
              <a:t>）列表排</a:t>
            </a:r>
            <a:r>
              <a:rPr lang="zh-CN" sz="1800" b="1"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序</a:t>
            </a:r>
            <a:endParaRPr lang="en-US" sz="240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9C72828A-C68F-56DF-A43E-70B6268BAEBA}"/>
              </a:ext>
            </a:extLst>
          </p:cNvPr>
          <p:cNvSpPr txBox="1"/>
          <p:nvPr/>
        </p:nvSpPr>
        <p:spPr>
          <a:xfrm>
            <a:off x="6108361" y="5217452"/>
            <a:ext cx="4868640" cy="875304"/>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a:latin typeface="宋体" panose="02010600030101010101" pitchFamily="2" charset="-122"/>
                <a:ea typeface="宋体" panose="02010600030101010101" pitchFamily="2" charset="-122"/>
              </a:rPr>
              <a:t>默认降序排列</a:t>
            </a:r>
            <a:r>
              <a:rPr lang="en-US" altLang="zh-CN" kern="100">
                <a:solidFill>
                  <a:srgbClr val="C7254E"/>
                </a:solidFill>
                <a:latin typeface="Source Code Pro" panose="020B0509030403020204" pitchFamily="49" charset="0"/>
                <a:ea typeface="宋体" panose="02010600030101010101" pitchFamily="2" charset="-122"/>
              </a:rPr>
              <a:t>ls.sort(</a:t>
            </a:r>
            <a:r>
              <a:rPr lang="en-US" kern="100">
                <a:solidFill>
                  <a:srgbClr val="C7254E"/>
                </a:solidFill>
                <a:latin typeface="Source Code Pro" panose="020B0509030403020204" pitchFamily="49" charset="0"/>
                <a:ea typeface="宋体" panose="02010600030101010101" pitchFamily="2" charset="-122"/>
              </a:rPr>
              <a:t>reverse</a:t>
            </a:r>
            <a:r>
              <a:rPr lang="en-US" sz="18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en-US" kern="100">
                <a:solidFill>
                  <a:srgbClr val="C7254E"/>
                </a:solidFill>
                <a:latin typeface="Source Code Pro" panose="020B0509030403020204" pitchFamily="49" charset="0"/>
                <a:ea typeface="宋体" panose="02010600030101010101" pitchFamily="2" charset="-122"/>
              </a:rPr>
              <a:t>False</a:t>
            </a:r>
            <a:r>
              <a:rPr lang="en-US" altLang="zh-CN" kern="100">
                <a:solidFill>
                  <a:srgbClr val="C7254E"/>
                </a:solidFill>
                <a:latin typeface="Source Code Pro" panose="020B0509030403020204" pitchFamily="49" charset="0"/>
                <a:ea typeface="宋体" panose="02010600030101010101" pitchFamily="2" charset="-122"/>
              </a:rPr>
              <a:t>)</a:t>
            </a:r>
          </a:p>
          <a:p>
            <a:pPr marL="285750" indent="-285750">
              <a:lnSpc>
                <a:spcPct val="150000"/>
              </a:lnSpc>
              <a:buFont typeface="Wingdings" panose="05000000000000000000" pitchFamily="2" charset="2"/>
              <a:buChar char="Ø"/>
            </a:pPr>
            <a:r>
              <a:rPr lang="zh-CN" altLang="en-US">
                <a:latin typeface="宋体" panose="02010600030101010101" pitchFamily="2" charset="-122"/>
                <a:ea typeface="宋体" panose="02010600030101010101" pitchFamily="2" charset="-122"/>
              </a:rPr>
              <a:t>指定升序排列</a:t>
            </a:r>
            <a:r>
              <a:rPr lang="en-US" altLang="zh-CN" kern="100">
                <a:solidFill>
                  <a:srgbClr val="C7254E"/>
                </a:solidFill>
                <a:latin typeface="Source Code Pro" panose="020B0509030403020204" pitchFamily="49" charset="0"/>
                <a:ea typeface="宋体" panose="02010600030101010101" pitchFamily="2" charset="-122"/>
              </a:rPr>
              <a:t>ls.sort(</a:t>
            </a:r>
            <a:r>
              <a:rPr lang="en-US" kern="100">
                <a:solidFill>
                  <a:srgbClr val="C7254E"/>
                </a:solidFill>
                <a:latin typeface="Source Code Pro" panose="020B0509030403020204" pitchFamily="49" charset="0"/>
                <a:ea typeface="宋体" panose="02010600030101010101" pitchFamily="2" charset="-122"/>
              </a:rPr>
              <a:t>reverse</a:t>
            </a:r>
            <a:r>
              <a:rPr lang="en-US" sz="18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en-US" kern="100">
                <a:solidFill>
                  <a:srgbClr val="C7254E"/>
                </a:solidFill>
                <a:latin typeface="Source Code Pro" panose="020B0509030403020204" pitchFamily="49" charset="0"/>
                <a:ea typeface="宋体" panose="02010600030101010101" pitchFamily="2" charset="-122"/>
              </a:rPr>
              <a:t>True</a:t>
            </a:r>
            <a:r>
              <a:rPr lang="en-US" altLang="zh-CN" kern="100">
                <a:solidFill>
                  <a:srgbClr val="C7254E"/>
                </a:solidFill>
                <a:latin typeface="Source Code Pro" panose="020B0509030403020204" pitchFamily="49" charset="0"/>
                <a:ea typeface="宋体" panose="02010600030101010101" pitchFamily="2" charset="-122"/>
              </a:rPr>
              <a:t>)</a:t>
            </a:r>
            <a:endParaRPr lang="en-US" kern="100">
              <a:solidFill>
                <a:srgbClr val="C7254E"/>
              </a:solidFill>
              <a:latin typeface="Source Code Pro" panose="020B0509030403020204" pitchFamily="49" charset="0"/>
              <a:ea typeface="宋体" panose="02010600030101010101" pitchFamily="2" charset="-122"/>
            </a:endParaRPr>
          </a:p>
        </p:txBody>
      </p:sp>
      <p:sp>
        <p:nvSpPr>
          <p:cNvPr id="33" name="文本框 32">
            <a:extLst>
              <a:ext uri="{FF2B5EF4-FFF2-40B4-BE49-F238E27FC236}">
                <a16:creationId xmlns:a16="http://schemas.microsoft.com/office/drawing/2014/main" id="{62F01A9E-A799-F7C5-91F5-F35CB36DE5AC}"/>
              </a:ext>
            </a:extLst>
          </p:cNvPr>
          <p:cNvSpPr txBox="1"/>
          <p:nvPr/>
        </p:nvSpPr>
        <p:spPr>
          <a:xfrm>
            <a:off x="7860128" y="1214799"/>
            <a:ext cx="2278954" cy="369332"/>
          </a:xfrm>
          <a:prstGeom prst="rect">
            <a:avLst/>
          </a:prstGeom>
          <a:noFill/>
        </p:spPr>
        <p:txBody>
          <a:bodyPr wrap="square">
            <a:spAutoFit/>
          </a:bodyPr>
          <a:lstStyle/>
          <a:p>
            <a:r>
              <a:rPr lang="zh-CN" altLang="en-US">
                <a:latin typeface="宋体" panose="02010600030101010101" pitchFamily="2" charset="-122"/>
                <a:ea typeface="宋体" panose="02010600030101010101" pitchFamily="2" charset="-122"/>
              </a:rPr>
              <a:t>列表数据常用方法</a:t>
            </a:r>
            <a:endParaRPr lang="en-US"/>
          </a:p>
        </p:txBody>
      </p:sp>
    </p:spTree>
    <p:extLst>
      <p:ext uri="{BB962C8B-B14F-4D97-AF65-F5344CB8AC3E}">
        <p14:creationId xmlns:p14="http://schemas.microsoft.com/office/powerpoint/2010/main" val="196454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1478C3-7278-DF9D-DEC0-DD1BD6949F21}"/>
              </a:ext>
            </a:extLst>
          </p:cNvPr>
          <p:cNvSpPr txBox="1"/>
          <p:nvPr/>
        </p:nvSpPr>
        <p:spPr>
          <a:xfrm>
            <a:off x="472587" y="138912"/>
            <a:ext cx="2639890" cy="374461"/>
          </a:xfrm>
          <a:prstGeom prst="rect">
            <a:avLst/>
          </a:prstGeom>
          <a:noFill/>
        </p:spPr>
        <p:txBody>
          <a:bodyPr wrap="square">
            <a:spAutoFit/>
          </a:bodyPr>
          <a:lstStyle/>
          <a:p>
            <a:pPr>
              <a:lnSpc>
                <a:spcPts val="2200"/>
              </a:lnSpc>
              <a:spcBef>
                <a:spcPts val="600"/>
              </a:spcBef>
              <a:spcAft>
                <a:spcPts val="600"/>
              </a:spcAft>
            </a:pPr>
            <a:r>
              <a:rPr 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Python</a:t>
            </a:r>
            <a:r>
              <a:rPr lang="zh-CN" altLang="en-US"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基础</a:t>
            </a:r>
            <a:endParaRPr lang="en-US" altLang="zh-CN" sz="2400" b="1"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4F2987F3-7979-F4BA-0DE0-FF075B3AA55E}"/>
              </a:ext>
            </a:extLst>
          </p:cNvPr>
          <p:cNvSpPr txBox="1"/>
          <p:nvPr/>
        </p:nvSpPr>
        <p:spPr>
          <a:xfrm>
            <a:off x="472586" y="622488"/>
            <a:ext cx="4152167" cy="374461"/>
          </a:xfrm>
          <a:prstGeom prst="rect">
            <a:avLst/>
          </a:prstGeom>
          <a:noFill/>
        </p:spPr>
        <p:txBody>
          <a:bodyPr wrap="square">
            <a:spAutoFit/>
          </a:bodyPr>
          <a:lstStyle/>
          <a:p>
            <a:pPr>
              <a:lnSpc>
                <a:spcPts val="2200"/>
              </a:lnSpc>
              <a:spcBef>
                <a:spcPts val="600"/>
              </a:spcBef>
              <a:spcAft>
                <a:spcPts val="600"/>
              </a:spcAft>
            </a:pP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2.3 </a:t>
            </a:r>
            <a:r>
              <a:rPr lang="zh-CN" altLang="en-US" sz="2000" b="1" kern="100">
                <a:effectLst/>
                <a:latin typeface="宋体" panose="02010600030101010101" pitchFamily="2" charset="-122"/>
                <a:ea typeface="宋体" panose="02010600030101010101" pitchFamily="2" charset="-122"/>
                <a:cs typeface="Times New Roman" panose="02020603050405020304" pitchFamily="18" charset="0"/>
              </a:rPr>
              <a:t>基础数据类型</a:t>
            </a:r>
            <a:r>
              <a:rPr lang="en-US" altLang="zh-CN" sz="2000" b="1" kern="10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a:effectLst/>
                <a:latin typeface="宋体" panose="02010600030101010101" pitchFamily="2" charset="-122"/>
                <a:ea typeface="宋体" panose="02010600030101010101" pitchFamily="2" charset="-122"/>
                <a:cs typeface="Times New Roman" panose="02020603050405020304" pitchFamily="18" charset="0"/>
              </a:rPr>
              <a:t>元祖与布尔</a:t>
            </a:r>
            <a:endParaRPr lang="en-US" sz="2000" b="1"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637EE41D-865F-DDA4-9615-A9EF4F9DF8D0}"/>
              </a:ext>
            </a:extLst>
          </p:cNvPr>
          <p:cNvSpPr txBox="1"/>
          <p:nvPr/>
        </p:nvSpPr>
        <p:spPr>
          <a:xfrm>
            <a:off x="557599" y="1031535"/>
            <a:ext cx="11206034" cy="875881"/>
          </a:xfrm>
          <a:prstGeom prst="rect">
            <a:avLst/>
          </a:prstGeom>
          <a:noFill/>
        </p:spPr>
        <p:txBody>
          <a:bodyPr wrap="square">
            <a:spAutoFit/>
          </a:bodyPr>
          <a:lstStyle/>
          <a:p>
            <a:pPr indent="457200">
              <a:lnSpc>
                <a:spcPct val="150000"/>
              </a:lnSpc>
            </a:pPr>
            <a:r>
              <a:rPr lang="zh-CN" sz="18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元祖</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也是一种容器</a:t>
            </a:r>
            <a:r>
              <a:rPr lang="zh-CN" alt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但是元祖和列表是有区别，其中主要区分点在于列表是可变的容器，但是元祖是不可变的容器，换句话说如果元祖被赋值定义后无法被更改，可以起到保护数据的作用。</a:t>
            </a:r>
            <a:endParaRPr lang="en-US"/>
          </a:p>
        </p:txBody>
      </p:sp>
      <p:sp>
        <p:nvSpPr>
          <p:cNvPr id="7" name="文本框 6">
            <a:extLst>
              <a:ext uri="{FF2B5EF4-FFF2-40B4-BE49-F238E27FC236}">
                <a16:creationId xmlns:a16="http://schemas.microsoft.com/office/drawing/2014/main" id="{80864E2B-334B-BC00-BF31-6B17A8706FA2}"/>
              </a:ext>
            </a:extLst>
          </p:cNvPr>
          <p:cNvSpPr txBox="1"/>
          <p:nvPr/>
        </p:nvSpPr>
        <p:spPr>
          <a:xfrm>
            <a:off x="1008620" y="2001758"/>
            <a:ext cx="6094970" cy="369332"/>
          </a:xfrm>
          <a:prstGeom prst="rect">
            <a:avLst/>
          </a:prstGeom>
          <a:noFill/>
        </p:spPr>
        <p:txBody>
          <a:bodyPr wrap="square">
            <a:spAutoFit/>
          </a:bodyPr>
          <a:lstStyle/>
          <a:p>
            <a:r>
              <a:rPr lang="zh-CN" altLang="en-US" kern="100">
                <a:latin typeface="Times New Roman" panose="02020603050405020304" pitchFamily="18" charset="0"/>
                <a:ea typeface="宋体" panose="02010600030101010101" pitchFamily="2" charset="-122"/>
                <a:cs typeface="Times New Roman" panose="02020603050405020304" pitchFamily="18" charset="0"/>
              </a:rPr>
              <a:t>元祖创建：</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小括号</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和</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内置方法</a:t>
            </a:r>
            <a:r>
              <a:rPr lang="en-US" sz="18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tuple()</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FED0D426-096C-DC02-278E-BED4BFA5F69C}"/>
              </a:ext>
            </a:extLst>
          </p:cNvPr>
          <p:cNvPicPr>
            <a:picLocks noChangeAspect="1"/>
          </p:cNvPicPr>
          <p:nvPr/>
        </p:nvPicPr>
        <p:blipFill>
          <a:blip r:embed="rId2"/>
          <a:stretch>
            <a:fillRect/>
          </a:stretch>
        </p:blipFill>
        <p:spPr>
          <a:xfrm>
            <a:off x="1200450" y="2465432"/>
            <a:ext cx="4625975" cy="1057910"/>
          </a:xfrm>
          <a:prstGeom prst="rect">
            <a:avLst/>
          </a:prstGeom>
        </p:spPr>
      </p:pic>
      <p:sp>
        <p:nvSpPr>
          <p:cNvPr id="10" name="文本框 9">
            <a:extLst>
              <a:ext uri="{FF2B5EF4-FFF2-40B4-BE49-F238E27FC236}">
                <a16:creationId xmlns:a16="http://schemas.microsoft.com/office/drawing/2014/main" id="{396490FE-B758-A7F8-77A2-B4B87C320CC4}"/>
              </a:ext>
            </a:extLst>
          </p:cNvPr>
          <p:cNvSpPr txBox="1"/>
          <p:nvPr/>
        </p:nvSpPr>
        <p:spPr>
          <a:xfrm>
            <a:off x="557599" y="3696383"/>
            <a:ext cx="11125714" cy="875881"/>
          </a:xfrm>
          <a:prstGeom prst="rect">
            <a:avLst/>
          </a:prstGeom>
          <a:noFill/>
        </p:spPr>
        <p:txBody>
          <a:bodyPr wrap="square">
            <a:spAutoFit/>
          </a:bodyPr>
          <a:lstStyle/>
          <a:p>
            <a:pPr indent="457200">
              <a:lnSpc>
                <a:spcPct val="150000"/>
              </a:lnSpc>
            </a:pPr>
            <a:r>
              <a:rPr lang="zh-CN" sz="18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布尔数据类型</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是我们熟悉的真假，对应的数据只有两个，即</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True</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False</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，在使用上为简便，也用</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1</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0</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来表示真假判断的</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结果。</a:t>
            </a:r>
            <a:r>
              <a:rPr lang="en-US" sz="1800" kern="100">
                <a:effectLst/>
                <a:latin typeface="Times New Roman" panose="02020603050405020304" pitchFamily="18" charset="0"/>
                <a:ea typeface="宋体" panose="02010600030101010101" pitchFamily="2" charset="-122"/>
              </a:rPr>
              <a:t>Python</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中</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双等于号</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表判断，单等号</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表示赋值</a:t>
            </a:r>
            <a:r>
              <a:rPr lang="zh-CN" alt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p>
        </p:txBody>
      </p:sp>
      <p:pic>
        <p:nvPicPr>
          <p:cNvPr id="11" name="图片 10">
            <a:extLst>
              <a:ext uri="{FF2B5EF4-FFF2-40B4-BE49-F238E27FC236}">
                <a16:creationId xmlns:a16="http://schemas.microsoft.com/office/drawing/2014/main" id="{8C7E7489-7364-949B-039A-D4EAD314E2FD}"/>
              </a:ext>
            </a:extLst>
          </p:cNvPr>
          <p:cNvPicPr>
            <a:picLocks noChangeAspect="1"/>
          </p:cNvPicPr>
          <p:nvPr/>
        </p:nvPicPr>
        <p:blipFill>
          <a:blip r:embed="rId3"/>
          <a:stretch>
            <a:fillRect/>
          </a:stretch>
        </p:blipFill>
        <p:spPr>
          <a:xfrm>
            <a:off x="1200450" y="4676088"/>
            <a:ext cx="4658360" cy="755650"/>
          </a:xfrm>
          <a:prstGeom prst="rect">
            <a:avLst/>
          </a:prstGeom>
        </p:spPr>
      </p:pic>
      <p:sp>
        <p:nvSpPr>
          <p:cNvPr id="13" name="文本框 12">
            <a:extLst>
              <a:ext uri="{FF2B5EF4-FFF2-40B4-BE49-F238E27FC236}">
                <a16:creationId xmlns:a16="http://schemas.microsoft.com/office/drawing/2014/main" id="{FE2DB04E-2780-7799-E68D-A0D8B0CEC4A3}"/>
              </a:ext>
            </a:extLst>
          </p:cNvPr>
          <p:cNvSpPr txBox="1"/>
          <p:nvPr/>
        </p:nvSpPr>
        <p:spPr>
          <a:xfrm>
            <a:off x="829448" y="5418849"/>
            <a:ext cx="10742655" cy="870751"/>
          </a:xfrm>
          <a:prstGeom prst="rect">
            <a:avLst/>
          </a:prstGeom>
          <a:noFill/>
        </p:spPr>
        <p:txBody>
          <a:bodyPr wrap="square">
            <a:spAutoFit/>
          </a:bodyPr>
          <a:lstStyle/>
          <a:p>
            <a:pPr indent="266700" algn="just">
              <a:lnSpc>
                <a:spcPct val="150000"/>
              </a:lnSpc>
            </a:pP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除等于真假判断之外，还有不等于</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，大于等于</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&gt;=</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，小于等于</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&lt;=</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以及是否存在判断</a:t>
            </a:r>
            <a:r>
              <a:rPr lang="en-US" sz="1400" kern="100">
                <a:solidFill>
                  <a:srgbClr val="C7254E"/>
                </a:solidFill>
                <a:effectLst/>
                <a:latin typeface="Source Code Pro" panose="020B0509030403020204" pitchFamily="49" charset="0"/>
                <a:ea typeface="宋体" panose="02010600030101010101" pitchFamily="2" charset="-122"/>
                <a:cs typeface="宋体" panose="02010600030101010101" pitchFamily="2" charset="-122"/>
              </a:rPr>
              <a:t>in/not in</a:t>
            </a:r>
            <a:r>
              <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等操作都返回布尔类型数据。</a:t>
            </a:r>
            <a:endParaRPr lang="en-US" sz="180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320375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1673</TotalTime>
  <Words>1657</Words>
  <Application>Microsoft Office PowerPoint</Application>
  <PresentationFormat>宽屏</PresentationFormat>
  <Paragraphs>160</Paragraphs>
  <Slides>15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华光粗黑_CNKI</vt:lpstr>
      <vt:lpstr>宋体</vt:lpstr>
      <vt:lpstr>Arial</vt:lpstr>
      <vt:lpstr>Calibri</vt:lpstr>
      <vt:lpstr>Calibri Light</vt:lpstr>
      <vt:lpstr>Cambria Math</vt:lpstr>
      <vt:lpstr>Helvetica</vt:lpstr>
      <vt:lpstr>Source Code Pro</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显</dc:creator>
  <cp:lastModifiedBy>李 显</cp:lastModifiedBy>
  <cp:revision>13</cp:revision>
  <dcterms:created xsi:type="dcterms:W3CDTF">2022-12-31T03:44:12Z</dcterms:created>
  <dcterms:modified xsi:type="dcterms:W3CDTF">2023-01-01T07:49:19Z</dcterms:modified>
</cp:coreProperties>
</file>