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ciencenet.cn/u/jerrycueb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blog.csdn.net/lys_828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39A7E-DCA0-2402-7DBA-9D2A434E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FDF52C-CE10-9799-951B-F8CD693EA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849DA-36B4-3CD7-5536-3BCD2AF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158D6-9ED4-8791-F8E8-E5FCAC30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DC49F-086A-BF27-37E4-3D9F54F6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D626-EF1F-A4DB-FF74-692CA892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344DD-C604-8E92-A0C7-C6BC85D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E065E-8FEF-512D-8856-EEC17817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8D28E-2E34-B443-C46E-62A4F650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66F81-A229-3BA8-CB97-66D01396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24D4AF-415B-891B-1867-0404C165A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C378A-F569-3854-F0F6-E0322AB7B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A9FDD-ED27-2080-23F9-12EB97EC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6340A-81A9-22DE-DA39-5983E995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8AAC4-D917-F9E5-0FE5-1B84F18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3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C5B46-A398-353F-F208-A07501B9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37F8FF-B92C-EB8A-069A-E50E979A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2" r="16554" b="414"/>
          <a:stretch/>
        </p:blipFill>
        <p:spPr>
          <a:xfrm>
            <a:off x="0" y="1100517"/>
            <a:ext cx="4249930" cy="57543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E0AD491-367E-D37A-E230-86D9CD4F77CB}"/>
              </a:ext>
            </a:extLst>
          </p:cNvPr>
          <p:cNvSpPr/>
          <p:nvPr userDrawn="1"/>
        </p:nvSpPr>
        <p:spPr>
          <a:xfrm>
            <a:off x="0" y="638851"/>
            <a:ext cx="121920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lang="zh-CN" altLang="en-US">
                <a:latin typeface="华光粗黑_CNKI" panose="02000500000000000000" pitchFamily="2" charset="-122"/>
                <a:ea typeface="华光粗黑_CNKI" panose="02000500000000000000" pitchFamily="2" charset="-122"/>
              </a:rPr>
              <a:t>科学计量数据可视化</a:t>
            </a:r>
            <a:endParaRPr lang="en-US" dirty="0"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51676B-FE62-3C55-8E5C-68BFC140C986}"/>
              </a:ext>
            </a:extLst>
          </p:cNvPr>
          <p:cNvSpPr/>
          <p:nvPr userDrawn="1"/>
        </p:nvSpPr>
        <p:spPr>
          <a:xfrm>
            <a:off x="0" y="3164"/>
            <a:ext cx="12192000" cy="63568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华光粗黑_CNKI" panose="02000500000000000000" pitchFamily="2" charset="-122"/>
                <a:cs typeface="Times New Roman" panose="02020603050405020304" pitchFamily="18" charset="0"/>
              </a:rPr>
              <a:t>科学计量与知识图谱系列丛书</a:t>
            </a:r>
            <a:endParaRPr lang="en-US" dirty="0">
              <a:solidFill>
                <a:schemeClr val="bg1"/>
              </a:solidFill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D5EBC2-C44E-E57C-C440-2054CD7903AB}"/>
              </a:ext>
            </a:extLst>
          </p:cNvPr>
          <p:cNvSpPr txBox="1"/>
          <p:nvPr userDrawn="1"/>
        </p:nvSpPr>
        <p:spPr>
          <a:xfrm>
            <a:off x="5496572" y="5067703"/>
            <a:ext cx="595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主讲人        李显（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xinal828@163.com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1514DC-4BD5-2DBF-EFBB-45C9203F56E4}"/>
              </a:ext>
            </a:extLst>
          </p:cNvPr>
          <p:cNvSpPr txBox="1"/>
          <p:nvPr userDrawn="1"/>
        </p:nvSpPr>
        <p:spPr>
          <a:xfrm>
            <a:off x="4249929" y="5866534"/>
            <a:ext cx="7942069" cy="9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引用格式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李显，李杰编著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.Python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科学计量数据可视化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[M].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北京：首都经济贸易大学出版社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.2023.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李杰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http://blog.sciencenet.cn/u/jerrycueb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李显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https://blog.csdn.net/lys_828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2EF4A5-640B-BF64-CE8F-2022F956917F}"/>
              </a:ext>
            </a:extLst>
          </p:cNvPr>
          <p:cNvCxnSpPr>
            <a:cxnSpLocks/>
          </p:cNvCxnSpPr>
          <p:nvPr userDrawn="1"/>
        </p:nvCxnSpPr>
        <p:spPr>
          <a:xfrm>
            <a:off x="4249930" y="5866534"/>
            <a:ext cx="79420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8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90A4E-C326-4E58-9D3E-06CADF79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C128A-CEFC-EDDC-7275-78B87236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AFD76-0CF2-3451-6833-DBD2CC20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87DB8F-3895-B742-3189-2FD654B288D3}"/>
              </a:ext>
            </a:extLst>
          </p:cNvPr>
          <p:cNvSpPr/>
          <p:nvPr userDrawn="1"/>
        </p:nvSpPr>
        <p:spPr>
          <a:xfrm>
            <a:off x="0" y="6466702"/>
            <a:ext cx="12192000" cy="3912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8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5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B07E66-0548-9C93-6DB1-2C3AA7320527}"/>
              </a:ext>
            </a:extLst>
          </p:cNvPr>
          <p:cNvSpPr/>
          <p:nvPr userDrawn="1"/>
        </p:nvSpPr>
        <p:spPr>
          <a:xfrm>
            <a:off x="0" y="0"/>
            <a:ext cx="12192000" cy="6466702"/>
          </a:xfrm>
          <a:prstGeom prst="rect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733B1-811F-DFA1-8A9E-276D9C97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88A42-89DC-0242-CF34-0C9B7770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1BCD8-A474-B48C-7846-B09408F0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1F61B-1CA6-67D4-6E27-941E1948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74E61-664D-7F23-8F87-37A0763F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A4B5E-EC92-BBF6-6E76-065EF6A8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7D9E6-9DB6-6068-186B-2350A201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16811-F16D-0BE5-5240-26ED0AED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14BF0-6EE0-4E05-7048-3AF74F0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7B729-39FC-B9A8-AC9C-B00E041A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5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2B633-01A9-4585-8BE4-65E3265A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1BAE0-106C-4DFE-9DEA-1689EE0C6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535A4E-F32C-8971-0570-0C0535C6B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8AC5E-03F1-7CFB-560A-5E6A4C00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16FB4-7061-D91F-A8C6-23CD9CC3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2B754-10D6-8EC1-3F3B-A9B32E84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C6893-0F5C-B514-9E8B-5FFD35D4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11004-2FC9-376B-66F9-7643E353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87E68-FB46-D452-31ED-D4102FE4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FB95B-783B-C4BA-4596-DAD86D05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9975E-4DF6-75CD-50CB-A3C8B858D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D8E16-97D8-8856-A0C4-43A93E0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CEF3D7-E9E9-80BD-304C-49B2ADED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582DFD-3A1A-844B-9A71-90F144AE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2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E87FB-FE7E-64BD-66FA-E0CBFC80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BB608-C10D-60A3-0ECD-AB9501B5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DAA29-F42D-208A-65B4-7BB76E46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C42B7-E0A7-88B3-C8D1-A8F46E39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0DC9A-1CF7-720C-E022-7A2348FC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CE07-5B25-0659-9138-E7277BA5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C9DA3-FFA5-4978-E7B2-30C828C8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3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202E5-17C3-6A4C-480D-D0ECCD50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E71A9-31FC-09B9-A18B-67B3B073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51835-D348-F7E1-4906-ACEA9338F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9AC71-0B41-82FE-45FE-F36618C8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4DF11-F0DD-283B-9AA2-79DA3B48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0CDD9-ED63-FF3E-F856-810E3DA5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8B1C-482F-5B25-E6FF-587076AF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692EF0-21EE-D11E-49D0-66F8A9987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37959-4D3C-EBE8-831A-B987141E2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5A07D-6766-10EF-30A3-894B7CAD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17293-04A3-0F85-E052-59E653D9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C5B97-70DF-B13C-7A06-4E3268F0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4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262917-2559-8B7B-8AF9-AB991492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77456-3542-D67C-2A5A-2E30F1069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D760B-E7BA-B5A3-48D4-F6086F96F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98E31-4D39-09BF-DAA3-B51974D7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CCCCB-6562-14F0-F4B7-41F723AB0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0CEC76-5FAF-B8AB-C204-1DC48BFA0088}"/>
              </a:ext>
            </a:extLst>
          </p:cNvPr>
          <p:cNvSpPr txBox="1"/>
          <p:nvPr/>
        </p:nvSpPr>
        <p:spPr>
          <a:xfrm>
            <a:off x="5956368" y="3098429"/>
            <a:ext cx="5319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华光粗黑_CNKI" panose="02000500000000000000" pitchFamily="2" charset="-122"/>
                <a:ea typeface="华光粗黑_CNKI" panose="02000500000000000000" pitchFamily="2" charset="-122"/>
              </a:rPr>
              <a:t>Metaknowledge</a:t>
            </a:r>
            <a:r>
              <a:rPr lang="zh-CN" altLang="en-US" sz="2800">
                <a:latin typeface="华光粗黑_CNKI" panose="02000500000000000000" pitchFamily="2" charset="-122"/>
                <a:ea typeface="华光粗黑_CNKI" panose="02000500000000000000" pitchFamily="2" charset="-122"/>
              </a:rPr>
              <a:t>数据分析基础</a:t>
            </a:r>
            <a:endParaRPr lang="en-US" sz="2800"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3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A0F694-836B-7EBE-D827-9DB34FED0A90}"/>
              </a:ext>
            </a:extLst>
          </p:cNvPr>
          <p:cNvSpPr txBox="1"/>
          <p:nvPr/>
        </p:nvSpPr>
        <p:spPr>
          <a:xfrm>
            <a:off x="464924" y="111896"/>
            <a:ext cx="6094970" cy="79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metaknowledge</a:t>
            </a:r>
            <a:r>
              <a:rPr lang="zh-CN" alt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数据分析基础</a:t>
            </a:r>
            <a:endParaRPr lang="en-US" sz="1800" b="1" kern="10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5.1 </a:t>
            </a:r>
            <a:r>
              <a:rPr 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数据分析流程</a:t>
            </a:r>
            <a:endParaRPr lang="en-US" sz="1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3.1 metaknowledge数据分析流程">
            <a:extLst>
              <a:ext uri="{FF2B5EF4-FFF2-40B4-BE49-F238E27FC236}">
                <a16:creationId xmlns:a16="http://schemas.microsoft.com/office/drawing/2014/main" id="{D1C8B2CB-B03A-984D-AEB6-69092F73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89" y="995814"/>
            <a:ext cx="6644005" cy="5259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6CC56B-18E2-189A-994F-752DC555728F}"/>
              </a:ext>
            </a:extLst>
          </p:cNvPr>
          <p:cNvSpPr txBox="1"/>
          <p:nvPr/>
        </p:nvSpPr>
        <p:spPr>
          <a:xfrm>
            <a:off x="236323" y="6397622"/>
            <a:ext cx="1183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John McLevey and Reid McIlroy-Young. Introducing metaknowledge : Software for computational research in information science, network analysis, and science of science[J]. Journal of Informetrics, 2017, 11(1) : 176-197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A0F694-836B-7EBE-D827-9DB34FED0A90}"/>
              </a:ext>
            </a:extLst>
          </p:cNvPr>
          <p:cNvSpPr txBox="1"/>
          <p:nvPr/>
        </p:nvSpPr>
        <p:spPr>
          <a:xfrm>
            <a:off x="464924" y="111896"/>
            <a:ext cx="6094970" cy="79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metaknowledge</a:t>
            </a:r>
            <a:r>
              <a:rPr lang="zh-CN" alt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数据分析基础</a:t>
            </a:r>
            <a:endParaRPr lang="en-US" sz="1800" b="1" kern="10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5.2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功能模块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和数据文件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endParaRPr lang="en-US" sz="1800" kern="10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C56B-18E2-189A-994F-752DC555728F}"/>
              </a:ext>
            </a:extLst>
          </p:cNvPr>
          <p:cNvSpPr txBox="1"/>
          <p:nvPr/>
        </p:nvSpPr>
        <p:spPr>
          <a:xfrm>
            <a:off x="236323" y="6397622"/>
            <a:ext cx="1183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John McLevey and Reid McIlroy-Young. Introducing metaknowledge : Software for computational research in information science, network analysis, and science of science[J]. Journal of Informetrics, 2017, 11(1) : 176-197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4C249C-9FB3-FDF3-4C51-6D7B03D9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05" y="1880139"/>
            <a:ext cx="6243955" cy="6153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CD4BEC-1985-E23A-679B-89088C044A36}"/>
              </a:ext>
            </a:extLst>
          </p:cNvPr>
          <p:cNvSpPr txBox="1"/>
          <p:nvPr/>
        </p:nvSpPr>
        <p:spPr>
          <a:xfrm>
            <a:off x="468014" y="953698"/>
            <a:ext cx="11150429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关键字将功能模块加载到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中，方便后续对其功能的调用。为简化代码，可以将功能模块进行缩写导入，比如在界面中输入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metaknowledge as mk</a:t>
            </a:r>
            <a:r>
              <a:rPr lang="zh-CN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pandas as pd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等等</a:t>
            </a:r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6CE84E-88FE-47EE-C0A5-5B8C87EF69A9}"/>
              </a:ext>
            </a:extLst>
          </p:cNvPr>
          <p:cNvSpPr txBox="1"/>
          <p:nvPr/>
        </p:nvSpPr>
        <p:spPr>
          <a:xfrm>
            <a:off x="940658" y="2669556"/>
            <a:ext cx="8011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将单个文件（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txt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格式文件）加载到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metaknowledge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65C4CB-41B0-A645-01D1-10E7B5A50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26" y="3077145"/>
            <a:ext cx="8088699" cy="5680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4BFCD3-C498-6A37-1250-D263049DB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25" y="4261872"/>
            <a:ext cx="8088699" cy="6012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445696-48C0-A598-92B8-FCD5249D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24" y="5471181"/>
            <a:ext cx="8088699" cy="6587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C24FE39-DD87-1C23-6D45-059D35C7139E}"/>
              </a:ext>
            </a:extLst>
          </p:cNvPr>
          <p:cNvSpPr txBox="1"/>
          <p:nvPr/>
        </p:nvSpPr>
        <p:spPr>
          <a:xfrm>
            <a:off x="940658" y="3775068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个文件（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txt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格式文件）加载到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metaknowledge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932F6-9215-D2F4-FEC4-F77C3A060C99}"/>
              </a:ext>
            </a:extLst>
          </p:cNvPr>
          <p:cNvSpPr txBox="1"/>
          <p:nvPr/>
        </p:nvSpPr>
        <p:spPr>
          <a:xfrm>
            <a:off x="940658" y="5003647"/>
            <a:ext cx="946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个文件（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txt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格式文件）加载到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metaknowledge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数据量较大时建议使用缓存机制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A0F694-836B-7EBE-D827-9DB34FED0A90}"/>
              </a:ext>
            </a:extLst>
          </p:cNvPr>
          <p:cNvSpPr txBox="1"/>
          <p:nvPr/>
        </p:nvSpPr>
        <p:spPr>
          <a:xfrm>
            <a:off x="464924" y="111896"/>
            <a:ext cx="6094970" cy="79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metaknowledge</a:t>
            </a:r>
            <a:r>
              <a:rPr lang="zh-CN" alt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数据分析基础</a:t>
            </a:r>
            <a:endParaRPr lang="en-US" sz="1800" b="1" kern="10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5.3 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数据异常处理和数据去重</a:t>
            </a:r>
            <a:endParaRPr lang="en-US" sz="1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C56B-18E2-189A-994F-752DC555728F}"/>
              </a:ext>
            </a:extLst>
          </p:cNvPr>
          <p:cNvSpPr txBox="1"/>
          <p:nvPr/>
        </p:nvSpPr>
        <p:spPr>
          <a:xfrm>
            <a:off x="236323" y="6397622"/>
            <a:ext cx="1183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John McLevey and Reid McIlroy-Young. Introducing metaknowledge : Software for computational research in information science, network analysis, and science of science[J]. Journal of Informetrics, 2017, 11(1) : 176-197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0F0200-0C7B-B577-A09F-7C0EF145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99" y="2753944"/>
            <a:ext cx="6043295" cy="9423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EF847C-B753-DA2E-B660-EFE41D630B94}"/>
              </a:ext>
            </a:extLst>
          </p:cNvPr>
          <p:cNvSpPr txBox="1"/>
          <p:nvPr/>
        </p:nvSpPr>
        <p:spPr>
          <a:xfrm>
            <a:off x="394129" y="946785"/>
            <a:ext cx="11601449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mk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中设计很多异常处理方法，以保证数据读取工作的正常进行，比如：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BadWOSFile()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BadWOSRecord()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UnknownFile()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等。当解析过程中发现错误时，数据将被标记为</a:t>
            </a:r>
            <a:r>
              <a:rPr lang="zh-CN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bad</a:t>
            </a:r>
            <a:r>
              <a:rPr lang="zh-CN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，其所在位置行号将被记录，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metaknowledge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将尝试查找文件中的下一个条目。如果失败，文档的其余部分将被标记为</a:t>
            </a:r>
            <a:r>
              <a:rPr lang="zh-CN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bad</a:t>
            </a:r>
            <a:r>
              <a:rPr lang="zh-CN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但有时数据太畸形而无法解析时（往往只有当数据库文件以某种方式手动更改时，才会发生这种情况）</a:t>
            </a:r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3581E23-EC3F-7F73-A42D-B0F8C4C8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" y="5069056"/>
            <a:ext cx="5950585" cy="7232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58F76C4-0E82-307C-8AE6-6855B52BE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76" y="5069056"/>
            <a:ext cx="5857875" cy="5048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8260CB1-7096-DAD1-3784-E35282A52155}"/>
              </a:ext>
            </a:extLst>
          </p:cNvPr>
          <p:cNvSpPr txBox="1"/>
          <p:nvPr/>
        </p:nvSpPr>
        <p:spPr>
          <a:xfrm>
            <a:off x="394129" y="3696284"/>
            <a:ext cx="11542498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mk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会自动查找里面的记录文献，对于多来源的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isi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文件（默认）进行识别，当遇到相同的文献记录时，会将相同的数据自动合并为一条数据，以达到去重的效果尝试把文件夹中的前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条文献数据进行重复，重新进行数据的读取，核实是否能够进行自动去重</a:t>
            </a:r>
            <a:endParaRPr 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BE32166-4A33-2754-0C14-C44DA2A5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276" y="5221456"/>
            <a:ext cx="58578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8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A0F694-836B-7EBE-D827-9DB34FED0A90}"/>
              </a:ext>
            </a:extLst>
          </p:cNvPr>
          <p:cNvSpPr txBox="1"/>
          <p:nvPr/>
        </p:nvSpPr>
        <p:spPr>
          <a:xfrm>
            <a:off x="464924" y="111896"/>
            <a:ext cx="6094970" cy="79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metaknowledge</a:t>
            </a:r>
            <a:r>
              <a:rPr lang="zh-CN" alt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数据分析基础</a:t>
            </a:r>
            <a:endParaRPr lang="en-US" sz="1800" b="1" kern="10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5.4 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单记录、引文和记录集合分析</a:t>
            </a:r>
            <a:endParaRPr lang="en-US" sz="1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C56B-18E2-189A-994F-752DC555728F}"/>
              </a:ext>
            </a:extLst>
          </p:cNvPr>
          <p:cNvSpPr txBox="1"/>
          <p:nvPr/>
        </p:nvSpPr>
        <p:spPr>
          <a:xfrm>
            <a:off x="236323" y="6397622"/>
            <a:ext cx="1183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John McLevey and Reid McIlroy-Young. Introducing metaknowledge : Software for computational research in information science, network analysis, and science of science[J]. Journal of Informetrics, 2017, 11(1) : 176-197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2A9D8E-E519-2C11-0143-9A1B0C6179B5}"/>
              </a:ext>
            </a:extLst>
          </p:cNvPr>
          <p:cNvSpPr txBox="1"/>
          <p:nvPr/>
        </p:nvSpPr>
        <p:spPr>
          <a:xfrm>
            <a:off x="532886" y="2132138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.1 </a:t>
            </a:r>
            <a:r>
              <a:rPr lang="en-US" sz="1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4FABB-866A-DAF7-5A4E-E42C4B9FD4A7}"/>
              </a:ext>
            </a:extLst>
          </p:cNvPr>
          <p:cNvSpPr txBox="1"/>
          <p:nvPr/>
        </p:nvSpPr>
        <p:spPr>
          <a:xfrm>
            <a:off x="767663" y="1026856"/>
            <a:ext cx="10903294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中，一切皆对象（对象单词为：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），因此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metaknowledge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生成的一切也都是对象。在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metaknowledge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模块中有三个主要的对象，分别是：</a:t>
            </a:r>
            <a:r>
              <a:rPr lang="en-US" sz="1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 object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1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RecordCollection object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1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Citation object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1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773732-54BC-EFE9-450C-0903907D99FF}"/>
              </a:ext>
            </a:extLst>
          </p:cNvPr>
          <p:cNvSpPr txBox="1"/>
          <p:nvPr/>
        </p:nvSpPr>
        <p:spPr>
          <a:xfrm>
            <a:off x="959193" y="2666548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peek()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方法可以</a:t>
            </a:r>
            <a:r>
              <a:rPr lang="zh-CN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查看单个文献记录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9A4B6C-4605-B01D-4CFA-B42FFF01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3" y="3136219"/>
            <a:ext cx="5444335" cy="136616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F0E2E2E-52D3-792D-AD7E-C2B735B3C6D3}"/>
              </a:ext>
            </a:extLst>
          </p:cNvPr>
          <p:cNvSpPr txBox="1"/>
          <p:nvPr/>
        </p:nvSpPr>
        <p:spPr>
          <a:xfrm>
            <a:off x="5991208" y="2527920"/>
            <a:ext cx="6094970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如果要获取具体某一条数据或者某一区间范围数据，可以利用循环获取全部的数据，然后利用索引和切片的方式取出</a:t>
            </a:r>
            <a:endParaRPr 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0C1E616-BDC3-85CE-A896-B06F93C83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10" y="3984377"/>
            <a:ext cx="5774690" cy="19132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983E89F-F123-CDD0-8169-1D94E288188E}"/>
              </a:ext>
            </a:extLst>
          </p:cNvPr>
          <p:cNvSpPr txBox="1"/>
          <p:nvPr/>
        </p:nvSpPr>
        <p:spPr>
          <a:xfrm>
            <a:off x="461474" y="4674215"/>
            <a:ext cx="5219184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这种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是指每次执行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文件随机返回一条文献记录。如果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只进行一次数据的读入，之后算是多次使用</a:t>
            </a:r>
            <a:r>
              <a:rPr lang="en-US" sz="1800" kern="100">
                <a:solidFill>
                  <a:srgbClr val="C7254E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peek()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方法，也是相同的数据输出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A0F694-836B-7EBE-D827-9DB34FED0A90}"/>
              </a:ext>
            </a:extLst>
          </p:cNvPr>
          <p:cNvSpPr txBox="1"/>
          <p:nvPr/>
        </p:nvSpPr>
        <p:spPr>
          <a:xfrm>
            <a:off x="464924" y="111896"/>
            <a:ext cx="6094970" cy="79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metaknowledge</a:t>
            </a:r>
            <a:r>
              <a:rPr lang="zh-CN" alt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数据分析基础</a:t>
            </a:r>
            <a:endParaRPr lang="en-US" sz="1800" b="1" kern="10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5.4 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单记录、引文和记录集合分析</a:t>
            </a:r>
            <a:endParaRPr lang="en-US" sz="1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C56B-18E2-189A-994F-752DC555728F}"/>
              </a:ext>
            </a:extLst>
          </p:cNvPr>
          <p:cNvSpPr txBox="1"/>
          <p:nvPr/>
        </p:nvSpPr>
        <p:spPr>
          <a:xfrm>
            <a:off x="236323" y="6397622"/>
            <a:ext cx="1183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John McLevey and Reid McIlroy-Young. Introducing metaknowledge : Software for computational research in information science, network analysis, and science of science[J]. Journal of Informetrics, 2017, 11(1) : 176-197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D4A8EE-FC9A-62DE-D17B-B1D8348DFA01}"/>
              </a:ext>
            </a:extLst>
          </p:cNvPr>
          <p:cNvSpPr txBox="1"/>
          <p:nvPr/>
        </p:nvSpPr>
        <p:spPr>
          <a:xfrm>
            <a:off x="539065" y="989138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.1 Record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常用操作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CCA637-26D8-9F49-B220-D08D69C3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799"/>
              </p:ext>
            </p:extLst>
          </p:nvPr>
        </p:nvGraphicFramePr>
        <p:xfrm>
          <a:off x="620929" y="1498432"/>
          <a:ext cx="6263331" cy="33083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51813">
                  <a:extLst>
                    <a:ext uri="{9D8B030D-6E8A-4147-A177-3AD203B41FA5}">
                      <a16:colId xmlns:a16="http://schemas.microsoft.com/office/drawing/2014/main" val="378813103"/>
                    </a:ext>
                  </a:extLst>
                </a:gridCol>
                <a:gridCol w="698546">
                  <a:extLst>
                    <a:ext uri="{9D8B030D-6E8A-4147-A177-3AD203B41FA5}">
                      <a16:colId xmlns:a16="http://schemas.microsoft.com/office/drawing/2014/main" val="1783335181"/>
                    </a:ext>
                  </a:extLst>
                </a:gridCol>
                <a:gridCol w="806128">
                  <a:extLst>
                    <a:ext uri="{9D8B030D-6E8A-4147-A177-3AD203B41FA5}">
                      <a16:colId xmlns:a16="http://schemas.microsoft.com/office/drawing/2014/main" val="3285068802"/>
                    </a:ext>
                  </a:extLst>
                </a:gridCol>
                <a:gridCol w="571068">
                  <a:extLst>
                    <a:ext uri="{9D8B030D-6E8A-4147-A177-3AD203B41FA5}">
                      <a16:colId xmlns:a16="http://schemas.microsoft.com/office/drawing/2014/main" val="4169373068"/>
                    </a:ext>
                  </a:extLst>
                </a:gridCol>
                <a:gridCol w="882761">
                  <a:extLst>
                    <a:ext uri="{9D8B030D-6E8A-4147-A177-3AD203B41FA5}">
                      <a16:colId xmlns:a16="http://schemas.microsoft.com/office/drawing/2014/main" val="1729447398"/>
                    </a:ext>
                  </a:extLst>
                </a:gridCol>
                <a:gridCol w="578436">
                  <a:extLst>
                    <a:ext uri="{9D8B030D-6E8A-4147-A177-3AD203B41FA5}">
                      <a16:colId xmlns:a16="http://schemas.microsoft.com/office/drawing/2014/main" val="3521850906"/>
                    </a:ext>
                  </a:extLst>
                </a:gridCol>
                <a:gridCol w="1173085">
                  <a:extLst>
                    <a:ext uri="{9D8B030D-6E8A-4147-A177-3AD203B41FA5}">
                      <a16:colId xmlns:a16="http://schemas.microsoft.com/office/drawing/2014/main" val="1739096606"/>
                    </a:ext>
                  </a:extLst>
                </a:gridCol>
                <a:gridCol w="701494">
                  <a:extLst>
                    <a:ext uri="{9D8B030D-6E8A-4147-A177-3AD203B41FA5}">
                      <a16:colId xmlns:a16="http://schemas.microsoft.com/office/drawing/2014/main" val="3835268708"/>
                    </a:ext>
                  </a:extLst>
                </a:gridCol>
              </a:tblGrid>
              <a:tr h="574178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en-US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lang="en-US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en-US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lang="en-US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en-US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lang="en-US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en-US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lang="en-US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2249024"/>
                  </a:ext>
                </a:extLst>
              </a:tr>
              <a:tr h="455964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en-US" sz="9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UT</a:t>
                      </a:r>
                      <a:endParaRPr lang="en-US" sz="12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WOS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记录标记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sourceFile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文献来源与编码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字典数据取值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bibString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文献导出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16167"/>
                  </a:ext>
                </a:extLst>
              </a:tr>
              <a:tr h="455964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en-US" sz="900" b="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sourceLine 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subDict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writeRecord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49146"/>
                  </a:ext>
                </a:extLst>
              </a:tr>
              <a:tr h="455964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en-US" sz="900" b="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wosString</a:t>
                      </a:r>
                      <a:endParaRPr lang="en-US" sz="12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encoding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getAltName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specialFuncs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特殊函数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80444"/>
                  </a:ext>
                </a:extLst>
              </a:tr>
              <a:tr h="455964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bad</a:t>
                      </a:r>
                      <a:endParaRPr lang="en-US" sz="12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文献状态查询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文献数据格式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快速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tagProcessingFunc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6982"/>
                  </a:ext>
                </a:extLst>
              </a:tr>
              <a:tr h="455964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12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createCitation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创建引文数据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32771"/>
                  </a:ext>
                </a:extLst>
              </a:tr>
              <a:tr h="454348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copy</a:t>
                      </a:r>
                      <a:endParaRPr lang="en-US" sz="12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文献备份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authGenders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00000"/>
                        </a:lnSpc>
                      </a:pPr>
                      <a:r>
                        <a:rPr lang="en-US" sz="9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getCitations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019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0DD06C-3322-8C63-6253-383258F59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06"/>
          <a:stretch/>
        </p:blipFill>
        <p:spPr>
          <a:xfrm>
            <a:off x="236323" y="5015460"/>
            <a:ext cx="2196277" cy="1173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062360-385E-C710-2F94-28935517D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18"/>
          <a:stretch/>
        </p:blipFill>
        <p:spPr>
          <a:xfrm>
            <a:off x="2501265" y="5014709"/>
            <a:ext cx="1860670" cy="8312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4FE5E8-5483-0A21-0945-F96BC735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986"/>
          <a:stretch/>
        </p:blipFill>
        <p:spPr>
          <a:xfrm>
            <a:off x="4562844" y="4984841"/>
            <a:ext cx="2258085" cy="10357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FF443E-2BFD-06B7-43E6-F5111362D8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868"/>
          <a:stretch/>
        </p:blipFill>
        <p:spPr>
          <a:xfrm>
            <a:off x="7070948" y="111897"/>
            <a:ext cx="3654966" cy="1494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D5EB11-6BD4-922F-ADF3-77D08BEBB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296" y="1640763"/>
            <a:ext cx="3670618" cy="1734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CCCAEB-B684-CD09-A8A4-DF0ADC0FE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295" y="3461191"/>
            <a:ext cx="3670619" cy="11046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85BAAA-2688-F264-239A-6F32BE31BF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8478"/>
          <a:stretch/>
        </p:blipFill>
        <p:spPr>
          <a:xfrm>
            <a:off x="7055295" y="4650599"/>
            <a:ext cx="1396726" cy="815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39965F-470C-E544-7B70-6C4F563E46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9726" y="4634365"/>
            <a:ext cx="3498259" cy="7824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514A0A-B557-BA3D-5779-738B9584767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" r="34721" b="38472"/>
          <a:stretch/>
        </p:blipFill>
        <p:spPr>
          <a:xfrm>
            <a:off x="6980899" y="5602200"/>
            <a:ext cx="3372097" cy="7903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755D96-1D7A-85AB-4ECE-19D86909F6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4770"/>
          <a:stretch/>
        </p:blipFill>
        <p:spPr>
          <a:xfrm>
            <a:off x="10442870" y="5790818"/>
            <a:ext cx="1705115" cy="3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A0F694-836B-7EBE-D827-9DB34FED0A90}"/>
              </a:ext>
            </a:extLst>
          </p:cNvPr>
          <p:cNvSpPr txBox="1"/>
          <p:nvPr/>
        </p:nvSpPr>
        <p:spPr>
          <a:xfrm>
            <a:off x="464924" y="111896"/>
            <a:ext cx="6094970" cy="79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metaknowledge</a:t>
            </a:r>
            <a:r>
              <a:rPr lang="zh-CN" alt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数据分析基础</a:t>
            </a:r>
            <a:endParaRPr lang="en-US" sz="1800" b="1" kern="10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5.4 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单记录、引文和记录集合分析</a:t>
            </a:r>
            <a:endParaRPr lang="en-US" sz="1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C56B-18E2-189A-994F-752DC555728F}"/>
              </a:ext>
            </a:extLst>
          </p:cNvPr>
          <p:cNvSpPr txBox="1"/>
          <p:nvPr/>
        </p:nvSpPr>
        <p:spPr>
          <a:xfrm>
            <a:off x="236323" y="6397622"/>
            <a:ext cx="1183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John McLevey and Reid McIlroy-Young. Introducing metaknowledge : Software for computational research in information science, network analysis, and science of science[J]. Journal of Informetrics, 2017, 11(1) : 176-197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D4A8EE-FC9A-62DE-D17B-B1D8348DFA01}"/>
              </a:ext>
            </a:extLst>
          </p:cNvPr>
          <p:cNvSpPr txBox="1"/>
          <p:nvPr/>
        </p:nvSpPr>
        <p:spPr>
          <a:xfrm>
            <a:off x="539065" y="989138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.2 </a:t>
            </a:r>
            <a:r>
              <a:rPr lang="en-US" sz="1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itation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常用操作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39C0CE2-A665-6D14-E15F-B8AA17732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44433"/>
              </p:ext>
            </p:extLst>
          </p:nvPr>
        </p:nvGraphicFramePr>
        <p:xfrm>
          <a:off x="539066" y="1508587"/>
          <a:ext cx="5379819" cy="284716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085489">
                  <a:extLst>
                    <a:ext uri="{9D8B030D-6E8A-4147-A177-3AD203B41FA5}">
                      <a16:colId xmlns:a16="http://schemas.microsoft.com/office/drawing/2014/main" val="2871206421"/>
                    </a:ext>
                  </a:extLst>
                </a:gridCol>
                <a:gridCol w="411777">
                  <a:extLst>
                    <a:ext uri="{9D8B030D-6E8A-4147-A177-3AD203B41FA5}">
                      <a16:colId xmlns:a16="http://schemas.microsoft.com/office/drawing/2014/main" val="3628329038"/>
                    </a:ext>
                  </a:extLst>
                </a:gridCol>
                <a:gridCol w="629572">
                  <a:extLst>
                    <a:ext uri="{9D8B030D-6E8A-4147-A177-3AD203B41FA5}">
                      <a16:colId xmlns:a16="http://schemas.microsoft.com/office/drawing/2014/main" val="2634465948"/>
                    </a:ext>
                  </a:extLst>
                </a:gridCol>
                <a:gridCol w="460563">
                  <a:extLst>
                    <a:ext uri="{9D8B030D-6E8A-4147-A177-3AD203B41FA5}">
                      <a16:colId xmlns:a16="http://schemas.microsoft.com/office/drawing/2014/main" val="1092926503"/>
                    </a:ext>
                  </a:extLst>
                </a:gridCol>
                <a:gridCol w="836331">
                  <a:extLst>
                    <a:ext uri="{9D8B030D-6E8A-4147-A177-3AD203B41FA5}">
                      <a16:colId xmlns:a16="http://schemas.microsoft.com/office/drawing/2014/main" val="1379312459"/>
                    </a:ext>
                  </a:extLst>
                </a:gridCol>
                <a:gridCol w="552327">
                  <a:extLst>
                    <a:ext uri="{9D8B030D-6E8A-4147-A177-3AD203B41FA5}">
                      <a16:colId xmlns:a16="http://schemas.microsoft.com/office/drawing/2014/main" val="643175166"/>
                    </a:ext>
                  </a:extLst>
                </a:gridCol>
                <a:gridCol w="968751">
                  <a:extLst>
                    <a:ext uri="{9D8B030D-6E8A-4147-A177-3AD203B41FA5}">
                      <a16:colId xmlns:a16="http://schemas.microsoft.com/office/drawing/2014/main" val="1866272112"/>
                    </a:ext>
                  </a:extLst>
                </a:gridCol>
                <a:gridCol w="435009">
                  <a:extLst>
                    <a:ext uri="{9D8B030D-6E8A-4147-A177-3AD203B41FA5}">
                      <a16:colId xmlns:a16="http://schemas.microsoft.com/office/drawing/2014/main" val="3481533753"/>
                    </a:ext>
                  </a:extLst>
                </a:gridCol>
              </a:tblGrid>
              <a:tr h="38791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126536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DOI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容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容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bad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记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录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状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态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验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scopusCiteRegex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81074"/>
                  </a:ext>
                </a:extLst>
              </a:tr>
              <a:tr h="25161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FullJournalName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Extra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wosCiteRegex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66499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isAnonymous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13952"/>
                  </a:ext>
                </a:extLst>
              </a:tr>
              <a:tr h="5962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allButDOI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isJournal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37867"/>
                  </a:ext>
                </a:extLst>
              </a:tr>
              <a:tr h="25161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addToDB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1246"/>
                  </a:ext>
                </a:extLst>
              </a:tr>
              <a:tr h="25161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85144"/>
                  </a:ext>
                </a:extLst>
              </a:tr>
              <a:tr h="25161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misc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49676"/>
                  </a:ext>
                </a:extLst>
              </a:tr>
              <a:tr h="28831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getCitations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获取当前引文的所有参考文献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709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1652C696-A5B2-825A-62BD-17469D7DD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51"/>
          <a:stretch/>
        </p:blipFill>
        <p:spPr>
          <a:xfrm>
            <a:off x="352447" y="4474376"/>
            <a:ext cx="2770806" cy="18484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FBD568-527F-0D1C-E45A-2D746B01F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28"/>
          <a:stretch/>
        </p:blipFill>
        <p:spPr>
          <a:xfrm>
            <a:off x="3235153" y="4494240"/>
            <a:ext cx="3954000" cy="10439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5931985-3CEB-2847-8F26-1F8EB5A9F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5" y="5750934"/>
            <a:ext cx="4012084" cy="5741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FA3D5FB-C7AD-1D38-3375-B581C02283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161"/>
          <a:stretch/>
        </p:blipFill>
        <p:spPr>
          <a:xfrm>
            <a:off x="7673084" y="506605"/>
            <a:ext cx="1838581" cy="10293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0C9721E-AC76-7D1A-3779-BFF676A20C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403"/>
          <a:stretch/>
        </p:blipFill>
        <p:spPr>
          <a:xfrm>
            <a:off x="7673084" y="1720154"/>
            <a:ext cx="4229613" cy="151810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C0F03A0-9F69-B995-F262-FF0C3335D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084" y="3494789"/>
            <a:ext cx="4343144" cy="15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A0F694-836B-7EBE-D827-9DB34FED0A90}"/>
              </a:ext>
            </a:extLst>
          </p:cNvPr>
          <p:cNvSpPr txBox="1"/>
          <p:nvPr/>
        </p:nvSpPr>
        <p:spPr>
          <a:xfrm>
            <a:off x="464924" y="111896"/>
            <a:ext cx="6094970" cy="79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metaknowledge</a:t>
            </a:r>
            <a:r>
              <a:rPr lang="zh-CN" altLang="en-US" sz="2400" b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数据分析基础</a:t>
            </a:r>
            <a:endParaRPr lang="en-US" sz="1800" b="1" kern="10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5.4 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单记录、引文和记录集合分析</a:t>
            </a:r>
            <a:endParaRPr lang="en-US" sz="1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CC56B-18E2-189A-994F-752DC555728F}"/>
              </a:ext>
            </a:extLst>
          </p:cNvPr>
          <p:cNvSpPr txBox="1"/>
          <p:nvPr/>
        </p:nvSpPr>
        <p:spPr>
          <a:xfrm>
            <a:off x="236323" y="6397622"/>
            <a:ext cx="1183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John McLevey and Reid McIlroy-Young. Introducing metaknowledge : Software for computational research in information science, network analysis, and science of science[J]. Journal of Informetrics, 2017, 11(1) : 176-197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D4A8EE-FC9A-62DE-D17B-B1D8348DFA01}"/>
              </a:ext>
            </a:extLst>
          </p:cNvPr>
          <p:cNvSpPr txBox="1"/>
          <p:nvPr/>
        </p:nvSpPr>
        <p:spPr>
          <a:xfrm>
            <a:off x="539065" y="989138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.3 </a:t>
            </a:r>
            <a:r>
              <a:rPr lang="en-US" sz="1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RecordCollection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常用操作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DC82BE-F501-70C7-EA7A-C2657F51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65" y="2227185"/>
            <a:ext cx="5808980" cy="18313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0D7C0D-1850-3EC7-AB2F-7201D2BE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465" y="4515406"/>
            <a:ext cx="5827571" cy="9437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398A90-F452-4612-123E-BB6F491EB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583" y="5937313"/>
            <a:ext cx="5901690" cy="5035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6B6731-5B11-2C97-065A-FA4A74D666B5}"/>
              </a:ext>
            </a:extLst>
          </p:cNvPr>
          <p:cNvSpPr txBox="1"/>
          <p:nvPr/>
        </p:nvSpPr>
        <p:spPr>
          <a:xfrm>
            <a:off x="75685" y="1371768"/>
            <a:ext cx="1183005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sz="1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RecordCollection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创建的是整个数据集合，其中数据量较大，往往读者并不需要输出全部结果，只想按照某些特定的要求来进行数据处理，比如我们要筛选标题以首字母“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”开头的记录。</a:t>
            </a:r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F8D0C3-5D81-5612-AD28-A52CDC68B507}"/>
              </a:ext>
            </a:extLst>
          </p:cNvPr>
          <p:cNvSpPr txBox="1"/>
          <p:nvPr/>
        </p:nvSpPr>
        <p:spPr>
          <a:xfrm>
            <a:off x="464924" y="4116891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或者也可以查询标题上出现“</a:t>
            </a:r>
            <a:r>
              <a:rPr lang="en-US" sz="14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patient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WOS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记录。</a:t>
            </a:r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1A4755-A2C6-6D72-A7C1-03EFF7D2D706}"/>
              </a:ext>
            </a:extLst>
          </p:cNvPr>
          <p:cNvSpPr txBox="1"/>
          <p:nvPr/>
        </p:nvSpPr>
        <p:spPr>
          <a:xfrm>
            <a:off x="0" y="5517503"/>
            <a:ext cx="1225018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RecordCollection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对象中有一个快速获取指定年区间的文献数据的方式，借助此方法可以大幅度提高文献分析的效率。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989</Words>
  <Application>Microsoft Office PowerPoint</Application>
  <PresentationFormat>宽屏</PresentationFormat>
  <Paragraphs>146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华光粗黑_CNKI</vt:lpstr>
      <vt:lpstr>宋体</vt:lpstr>
      <vt:lpstr>Arial</vt:lpstr>
      <vt:lpstr>Calibri</vt:lpstr>
      <vt:lpstr>Calibri Light</vt:lpstr>
      <vt:lpstr>Source Code Pro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显</dc:creator>
  <cp:lastModifiedBy>李 显</cp:lastModifiedBy>
  <cp:revision>9</cp:revision>
  <dcterms:created xsi:type="dcterms:W3CDTF">2022-12-31T03:44:12Z</dcterms:created>
  <dcterms:modified xsi:type="dcterms:W3CDTF">2023-01-02T01:13:23Z</dcterms:modified>
</cp:coreProperties>
</file>