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71" r:id="rId4"/>
    <p:sldId id="272" r:id="rId5"/>
    <p:sldId id="289" r:id="rId6"/>
    <p:sldId id="290" r:id="rId7"/>
    <p:sldId id="258" r:id="rId8"/>
    <p:sldId id="270" r:id="rId9"/>
    <p:sldId id="274" r:id="rId10"/>
    <p:sldId id="291" r:id="rId11"/>
    <p:sldId id="297" r:id="rId12"/>
    <p:sldId id="324" r:id="rId13"/>
    <p:sldId id="325" r:id="rId14"/>
    <p:sldId id="326" r:id="rId15"/>
    <p:sldId id="259" r:id="rId16"/>
    <p:sldId id="275" r:id="rId17"/>
    <p:sldId id="276" r:id="rId18"/>
    <p:sldId id="277" r:id="rId19"/>
    <p:sldId id="278" r:id="rId20"/>
    <p:sldId id="279" r:id="rId21"/>
    <p:sldId id="280" r:id="rId22"/>
    <p:sldId id="281" r:id="rId23"/>
    <p:sldId id="292" r:id="rId24"/>
    <p:sldId id="293" r:id="rId25"/>
    <p:sldId id="282" r:id="rId26"/>
    <p:sldId id="260" r:id="rId27"/>
    <p:sldId id="320" r:id="rId28"/>
    <p:sldId id="319" r:id="rId29"/>
    <p:sldId id="262" r:id="rId30"/>
    <p:sldId id="263" r:id="rId31"/>
    <p:sldId id="264" r:id="rId32"/>
    <p:sldId id="265" r:id="rId33"/>
    <p:sldId id="327" r:id="rId34"/>
    <p:sldId id="294" r:id="rId35"/>
    <p:sldId id="296" r:id="rId36"/>
    <p:sldId id="269" r:id="rId37"/>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9"/>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DA098-2A1A-A24B-89E7-15B1CBFF618F}" type="datetimeFigureOut">
              <a:rPr lang="zh-CN" altLang="en-US"/>
              <a:t>2024/5/20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BF0FE-67B2-B742-94D0-A187DA8FB839}" type="slidenum">
              <a:r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BBF0FE-67B2-B742-94D0-A187DA8FB839}" type="slidenum">
              <a:rPr lang="en-US" altLang="zh-CN" smtClean="0"/>
              <a:t>3</a:t>
            </a:fld>
            <a:endParaRPr kumimoji="1" lang="zh-CN" altLang="en-US"/>
          </a:p>
        </p:txBody>
      </p:sp>
    </p:spTree>
    <p:extLst>
      <p:ext uri="{BB962C8B-B14F-4D97-AF65-F5344CB8AC3E}">
        <p14:creationId xmlns:p14="http://schemas.microsoft.com/office/powerpoint/2010/main" val="185019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98077195-B3CF-5B47-B28C-2FB9CA3A0188}" type="datetime1">
              <a:rPr lang="zh-CN" altLang="en-US"/>
              <a:t>2024/5/20</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9074239" y="6178596"/>
            <a:ext cx="2743200" cy="365125"/>
          </a:xfrm>
        </p:spPr>
        <p:txBody>
          <a:bodyPr/>
          <a:lstStyle/>
          <a:p>
            <a:fld id="{D3C5AA08-4B90-0A4A-B968-A94817760242}" type="slidenum">
              <a:r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A3C1B276-CF7C-D349-B1EA-932DD788C610}" type="datetime1">
              <a:rPr lang="zh-CN" altLang="en-US"/>
              <a:t>2024/5/20</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p:txBody>
          <a:bodyPr/>
          <a:lstStyle/>
          <a:p>
            <a:fld id="{D3C5AA08-4B90-0A4A-B968-A94817760242}" type="slidenum">
              <a:r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DB5036A-E884-ED43-B491-217B8B168D29}" type="datetime1">
              <a:rPr lang="zh-CN" altLang="en-US"/>
              <a:t>2024/5/20</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p:txBody>
          <a:bodyPr/>
          <a:lstStyle/>
          <a:p>
            <a:fld id="{D3C5AA08-4B90-0A4A-B968-A94817760242}" type="slidenum">
              <a:r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594A624-859F-EF40-945C-54BEFE799BFB}" type="datetime1">
              <a:rPr lang="zh-CN" altLang="en-US"/>
              <a:t>2024/5/20</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p:txBody>
          <a:bodyPr/>
          <a:lstStyle/>
          <a:p>
            <a:fld id="{D3C5AA08-4B90-0A4A-B968-A94817760242}" type="slidenum">
              <a:r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4608D55-2DA9-444F-8C07-A7EF936C95B6}" type="datetime1">
              <a:rPr lang="zh-CN" altLang="en-US"/>
              <a:t>2024/5/20</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p:txBody>
          <a:bodyPr/>
          <a:lstStyle/>
          <a:p>
            <a:fld id="{D3C5AA08-4B90-0A4A-B968-A94817760242}" type="slidenum">
              <a:r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1CF524A4-B28A-8A41-9EFC-39802AFA9C52}" type="datetime1">
              <a:rPr lang="zh-CN" altLang="en-US"/>
              <a:t>2024/5/20</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p:cNvSpPr>
            <a:spLocks noGrp="1"/>
          </p:cNvSpPr>
          <p:nvPr>
            <p:ph type="sldNum" sz="quarter" idx="12"/>
          </p:nvPr>
        </p:nvSpPr>
        <p:spPr/>
        <p:txBody>
          <a:bodyPr/>
          <a:lstStyle/>
          <a:p>
            <a:fld id="{D3C5AA08-4B90-0A4A-B968-A94817760242}" type="slidenum">
              <a:r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B19D0E54-E79C-8A4B-A0CC-E89F74728F82}" type="datetime1">
              <a:rPr lang="zh-CN" altLang="en-US"/>
              <a:t>2024/5/20</a:t>
            </a:fld>
            <a:endParaRPr kumimoji="1"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9" name="灯片编号占位符 8"/>
          <p:cNvSpPr>
            <a:spLocks noGrp="1"/>
          </p:cNvSpPr>
          <p:nvPr>
            <p:ph type="sldNum" sz="quarter" idx="12"/>
          </p:nvPr>
        </p:nvSpPr>
        <p:spPr/>
        <p:txBody>
          <a:bodyPr/>
          <a:lstStyle/>
          <a:p>
            <a:fld id="{D3C5AA08-4B90-0A4A-B968-A94817760242}" type="slidenum">
              <a:r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27D19414-6C8D-B04F-8D34-9D3F9BA6A2E3}" type="datetime1">
              <a:rPr lang="zh-CN" altLang="en-US"/>
              <a:t>2024/5/20</a:t>
            </a:fld>
            <a:endParaRPr kumimoji="1"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5" name="灯片编号占位符 4"/>
          <p:cNvSpPr>
            <a:spLocks noGrp="1"/>
          </p:cNvSpPr>
          <p:nvPr>
            <p:ph type="sldNum" sz="quarter" idx="12"/>
          </p:nvPr>
        </p:nvSpPr>
        <p:spPr/>
        <p:txBody>
          <a:bodyPr/>
          <a:lstStyle/>
          <a:p>
            <a:fld id="{D3C5AA08-4B90-0A4A-B968-A94817760242}" type="slidenum">
              <a:r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237041-49DC-3541-936B-70DE667EFC32}" type="datetime1">
              <a:rPr lang="zh-CN" altLang="en-US"/>
              <a:t>2024/5/20</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4" name="灯片编号占位符 3"/>
          <p:cNvSpPr>
            <a:spLocks noGrp="1"/>
          </p:cNvSpPr>
          <p:nvPr>
            <p:ph type="sldNum" sz="quarter" idx="12"/>
          </p:nvPr>
        </p:nvSpPr>
        <p:spPr/>
        <p:txBody>
          <a:bodyPr/>
          <a:lstStyle/>
          <a:p>
            <a:fld id="{D3C5AA08-4B90-0A4A-B968-A94817760242}" type="slidenum">
              <a:r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017666E-E608-3048-BC66-59C19BA4E13E}" type="datetime1">
              <a:rPr lang="zh-CN" altLang="en-US"/>
              <a:t>2024/5/20</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p:cNvSpPr>
            <a:spLocks noGrp="1"/>
          </p:cNvSpPr>
          <p:nvPr>
            <p:ph type="sldNum" sz="quarter" idx="12"/>
          </p:nvPr>
        </p:nvSpPr>
        <p:spPr/>
        <p:txBody>
          <a:bodyPr/>
          <a:lstStyle/>
          <a:p>
            <a:fld id="{D3C5AA08-4B90-0A4A-B968-A94817760242}" type="slidenum">
              <a:r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72DBAEF1-F2BC-DB4B-BA0F-4A09DD8F32A0}" type="datetime1">
              <a:rPr lang="zh-CN" altLang="en-US"/>
              <a:t>2024/5/20</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p:cNvSpPr>
            <a:spLocks noGrp="1"/>
          </p:cNvSpPr>
          <p:nvPr>
            <p:ph type="sldNum" sz="quarter" idx="12"/>
          </p:nvPr>
        </p:nvSpPr>
        <p:spPr/>
        <p:txBody>
          <a:bodyPr/>
          <a:lstStyle/>
          <a:p>
            <a:fld id="{D3C5AA08-4B90-0A4A-B968-A94817760242}" type="slidenum">
              <a:r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65F36-B85F-DB49-B8AC-9D92EFB9EFD7}" type="datetime1">
              <a:rPr lang="zh-CN" altLang="en-US"/>
              <a:t>2024/5/20</a:t>
            </a:fld>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tint val="75000"/>
                  </a:schemeClr>
                </a:solidFill>
                <a:latin typeface="微软雅黑" panose="020B0503020204020204" pitchFamily="34" charset="-122"/>
                <a:ea typeface="微软雅黑" panose="020B0503020204020204" pitchFamily="34" charset="-122"/>
              </a:defRPr>
            </a:lvl1pPr>
          </a:lstStyle>
          <a:p>
            <a:fld id="{D3C5AA08-4B90-0A4A-B968-A94817760242}" type="slidenum">
              <a:rPr kumimoji="1" lang="zh-CN" altLang="en-US"/>
              <a:t>‹#›</a:t>
            </a:fld>
            <a:endParaRPr kumimoji="1" lang="zh-CN" altLang="en-US"/>
          </a:p>
        </p:txBody>
      </p:sp>
      <p:sp>
        <p:nvSpPr>
          <p:cNvPr id="7" name="页脚占位符 6"/>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78182" y="2288370"/>
            <a:ext cx="7826990" cy="1015663"/>
          </a:xfrm>
          <a:prstGeom prst="rect">
            <a:avLst/>
          </a:prstGeom>
          <a:noFill/>
        </p:spPr>
        <p:txBody>
          <a:bodyPr wrap="square">
            <a:spAutoFit/>
          </a:bodyPr>
          <a:lstStyle/>
          <a:p>
            <a:pPr algn="l"/>
            <a:r>
              <a:rPr lang="zh-CN" altLang="en-US" sz="6000" b="1" i="0" u="none" strike="noStrike" dirty="0">
                <a:solidFill>
                  <a:srgbClr val="333333"/>
                </a:solidFill>
                <a:effectLst/>
                <a:latin typeface="微软雅黑" panose="020B0503020204020204" pitchFamily="34" charset="-122"/>
                <a:ea typeface="微软雅黑" panose="020B0503020204020204" pitchFamily="34" charset="-122"/>
              </a:rPr>
              <a:t>在线</a:t>
            </a:r>
            <a:r>
              <a:rPr lang="zh-CN" altLang="en-US" sz="6000" b="1" dirty="0">
                <a:solidFill>
                  <a:srgbClr val="333333"/>
                </a:solidFill>
                <a:latin typeface="微软雅黑" panose="020B0503020204020204" pitchFamily="34" charset="-122"/>
                <a:ea typeface="微软雅黑" panose="020B0503020204020204" pitchFamily="34" charset="-122"/>
              </a:rPr>
              <a:t>银行</a:t>
            </a:r>
            <a:r>
              <a:rPr lang="zh-CN" altLang="en-US" sz="6000" b="1" i="0" u="none" strike="noStrike" dirty="0">
                <a:solidFill>
                  <a:srgbClr val="333333"/>
                </a:solidFill>
                <a:effectLst/>
                <a:latin typeface="微软雅黑" panose="020B0503020204020204" pitchFamily="34" charset="-122"/>
                <a:ea typeface="微软雅黑" panose="020B0503020204020204" pitchFamily="34" charset="-122"/>
              </a:rPr>
              <a:t>系统设计展示</a:t>
            </a:r>
          </a:p>
        </p:txBody>
      </p:sp>
      <p:sp>
        <p:nvSpPr>
          <p:cNvPr id="6" name="文本框 5"/>
          <p:cNvSpPr txBox="1"/>
          <p:nvPr/>
        </p:nvSpPr>
        <p:spPr>
          <a:xfrm>
            <a:off x="7370616" y="3435927"/>
            <a:ext cx="2590801" cy="400110"/>
          </a:xfrm>
          <a:prstGeom prst="rect">
            <a:avLst/>
          </a:prstGeom>
          <a:noFill/>
        </p:spPr>
        <p:txBody>
          <a:bodyPr wrap="square" rtlCol="0">
            <a:spAutoFit/>
          </a:bodyPr>
          <a:lstStyle/>
          <a:p>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外汇子系统</a:t>
            </a:r>
          </a:p>
        </p:txBody>
      </p:sp>
      <p:sp>
        <p:nvSpPr>
          <p:cNvPr id="7" name="文本框 6"/>
          <p:cNvSpPr txBox="1"/>
          <p:nvPr/>
        </p:nvSpPr>
        <p:spPr>
          <a:xfrm>
            <a:off x="3920835" y="3967931"/>
            <a:ext cx="5419107" cy="369332"/>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rPr>
              <a:t>组长：李浩宇</a:t>
            </a:r>
            <a:r>
              <a:rPr kumimoji="1" lang="en-US" altLang="zh-CN" dirty="0">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组员：李乐凡 林然 蔡佳伟</a:t>
            </a:r>
          </a:p>
        </p:txBody>
      </p:sp>
      <p:sp>
        <p:nvSpPr>
          <p:cNvPr id="9" name="灯片编号占位符 8"/>
          <p:cNvSpPr>
            <a:spLocks noGrp="1"/>
          </p:cNvSpPr>
          <p:nvPr>
            <p:ph type="sldNum" sz="quarter" idx="12"/>
          </p:nvPr>
        </p:nvSpPr>
        <p:spPr/>
        <p:txBody>
          <a:bodyPr/>
          <a:lstStyle/>
          <a:p>
            <a:fld id="{D3C5AA08-4B90-0A4A-B968-A94817760242}" type="slidenum">
              <a:rPr/>
              <a:t>1</a:t>
            </a:fld>
            <a:endParaRPr kumimoji="1"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10</a:t>
            </a:fld>
            <a:endParaRPr kumimoji="1" lang="zh-CN" altLang="en-US"/>
          </a:p>
        </p:txBody>
      </p:sp>
      <p:sp>
        <p:nvSpPr>
          <p:cNvPr id="8" name="文本框 7"/>
          <p:cNvSpPr txBox="1"/>
          <p:nvPr/>
        </p:nvSpPr>
        <p:spPr>
          <a:xfrm>
            <a:off x="5100521" y="201944"/>
            <a:ext cx="2704536" cy="584775"/>
          </a:xfrm>
          <a:prstGeom prst="rect">
            <a:avLst/>
          </a:prstGeom>
          <a:noFill/>
        </p:spPr>
        <p:txBody>
          <a:bodyPr wrap="square">
            <a:spAutoFit/>
          </a:bodyPr>
          <a:lstStyle/>
          <a:p>
            <a:pPr algn="l"/>
            <a:r>
              <a:rPr lang="en-US" altLang="zh-CN" sz="3200" b="1" dirty="0">
                <a:solidFill>
                  <a:srgbClr val="333333"/>
                </a:solidFill>
                <a:latin typeface="微软雅黑" panose="020B0503020204020204" pitchFamily="34" charset="-122"/>
                <a:ea typeface="微软雅黑" panose="020B0503020204020204" pitchFamily="34" charset="-122"/>
              </a:rPr>
              <a:t>    </a:t>
            </a:r>
            <a:r>
              <a:rPr lang="zh-CN" altLang="en-US" sz="3200" b="1" i="0" u="none" strike="noStrike" dirty="0">
                <a:solidFill>
                  <a:srgbClr val="333333"/>
                </a:solidFill>
                <a:effectLst/>
                <a:latin typeface="微软雅黑" panose="020B0503020204020204" pitchFamily="34" charset="-122"/>
                <a:ea typeface="微软雅黑" panose="020B0503020204020204" pitchFamily="34" charset="-122"/>
              </a:rPr>
              <a:t>部署图</a:t>
            </a:r>
          </a:p>
        </p:txBody>
      </p:sp>
      <p:pic>
        <p:nvPicPr>
          <p:cNvPr id="3" name="图片 2"/>
          <p:cNvPicPr>
            <a:picLocks noChangeAspect="1"/>
          </p:cNvPicPr>
          <p:nvPr/>
        </p:nvPicPr>
        <p:blipFill>
          <a:blip r:embed="rId2"/>
          <a:stretch>
            <a:fillRect/>
          </a:stretch>
        </p:blipFill>
        <p:spPr>
          <a:xfrm>
            <a:off x="-1" y="1573476"/>
            <a:ext cx="12538553" cy="343939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11</a:t>
            </a:fld>
            <a:endParaRPr kumimoji="1" lang="zh-CN" altLang="en-US"/>
          </a:p>
        </p:txBody>
      </p:sp>
      <p:sp>
        <p:nvSpPr>
          <p:cNvPr id="8" name="文本框 7"/>
          <p:cNvSpPr txBox="1"/>
          <p:nvPr/>
        </p:nvSpPr>
        <p:spPr>
          <a:xfrm>
            <a:off x="5100521" y="201944"/>
            <a:ext cx="2704536" cy="584775"/>
          </a:xfrm>
          <a:prstGeom prst="rect">
            <a:avLst/>
          </a:prstGeom>
          <a:noFill/>
        </p:spPr>
        <p:txBody>
          <a:bodyPr wrap="square">
            <a:spAutoFit/>
          </a:bodyPr>
          <a:lstStyle/>
          <a:p>
            <a:pPr algn="l"/>
            <a:r>
              <a:rPr lang="zh-CN" altLang="en-US" sz="3200" b="1" dirty="0">
                <a:solidFill>
                  <a:srgbClr val="333333"/>
                </a:solidFill>
                <a:latin typeface="微软雅黑" panose="020B0503020204020204" pitchFamily="34" charset="-122"/>
                <a:ea typeface="微软雅黑" panose="020B0503020204020204" pitchFamily="34" charset="-122"/>
              </a:rPr>
              <a:t>功能</a:t>
            </a:r>
            <a:r>
              <a:rPr lang="en-US" altLang="zh-CN" sz="3200" b="1" dirty="0">
                <a:solidFill>
                  <a:srgbClr val="333333"/>
                </a:solidFill>
                <a:latin typeface="微软雅黑" panose="020B0503020204020204" pitchFamily="34" charset="-122"/>
                <a:ea typeface="微软雅黑" panose="020B0503020204020204" pitchFamily="34" charset="-122"/>
              </a:rPr>
              <a:t>IPO</a:t>
            </a:r>
            <a:r>
              <a:rPr lang="zh-CN" altLang="en-US" sz="3200" b="1" dirty="0">
                <a:solidFill>
                  <a:srgbClr val="333333"/>
                </a:solidFill>
                <a:latin typeface="微软雅黑" panose="020B0503020204020204" pitchFamily="34" charset="-122"/>
                <a:ea typeface="微软雅黑" panose="020B0503020204020204" pitchFamily="34" charset="-122"/>
              </a:rPr>
              <a:t>图</a:t>
            </a:r>
            <a:endParaRPr lang="zh-CN" altLang="en-US" sz="3200" b="1" i="0" u="none" strike="noStrike" dirty="0">
              <a:solidFill>
                <a:srgbClr val="333333"/>
              </a:solidFill>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2"/>
          <a:srcRect l="3718" r="9395"/>
          <a:stretch/>
        </p:blipFill>
        <p:spPr>
          <a:xfrm>
            <a:off x="0" y="1130489"/>
            <a:ext cx="6096000" cy="4876906"/>
          </a:xfrm>
          <a:prstGeom prst="rect">
            <a:avLst/>
          </a:prstGeom>
        </p:spPr>
      </p:pic>
      <p:pic>
        <p:nvPicPr>
          <p:cNvPr id="5" name="图片 4"/>
          <p:cNvPicPr>
            <a:picLocks noChangeAspect="1"/>
          </p:cNvPicPr>
          <p:nvPr/>
        </p:nvPicPr>
        <p:blipFill rotWithShape="1">
          <a:blip r:embed="rId3"/>
          <a:srcRect l="4494" t="-5171" b="5171"/>
          <a:stretch/>
        </p:blipFill>
        <p:spPr>
          <a:xfrm>
            <a:off x="6096000" y="1477925"/>
            <a:ext cx="5987992" cy="365759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12</a:t>
            </a:fld>
            <a:endParaRPr kumimoji="1" lang="zh-CN" altLang="en-US"/>
          </a:p>
        </p:txBody>
      </p:sp>
      <p:sp>
        <p:nvSpPr>
          <p:cNvPr id="5" name="文本框 4"/>
          <p:cNvSpPr txBox="1"/>
          <p:nvPr/>
        </p:nvSpPr>
        <p:spPr>
          <a:xfrm>
            <a:off x="3293918" y="2413337"/>
            <a:ext cx="7285690" cy="1015663"/>
          </a:xfrm>
          <a:prstGeom prst="rect">
            <a:avLst/>
          </a:prstGeom>
          <a:noFill/>
        </p:spPr>
        <p:txBody>
          <a:bodyPr wrap="square">
            <a:spAutoFit/>
          </a:bodyPr>
          <a:lstStyle/>
          <a:p>
            <a:pPr algn="l"/>
            <a:r>
              <a:rPr lang="en-US" altLang="zh-CN" sz="6000" b="1" i="0" u="none" strike="noStrike" dirty="0">
                <a:solidFill>
                  <a:srgbClr val="333333"/>
                </a:solidFill>
                <a:effectLst/>
                <a:latin typeface="微软雅黑" panose="020B0503020204020204" pitchFamily="34" charset="-122"/>
                <a:ea typeface="微软雅黑" panose="020B0503020204020204" pitchFamily="34" charset="-122"/>
              </a:rPr>
              <a:t>Interface Design</a:t>
            </a:r>
            <a:endParaRPr lang="zh-CN" altLang="en-US" sz="6000" b="1" i="0" u="none" strike="noStrike" dirty="0">
              <a:solidFill>
                <a:srgbClr val="333333"/>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5502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13</a:t>
            </a:fld>
            <a:endParaRPr kumimoji="1" lang="zh-CN" altLang="en-US"/>
          </a:p>
        </p:txBody>
      </p:sp>
      <p:sp>
        <p:nvSpPr>
          <p:cNvPr id="6" name="文本框 5">
            <a:extLst>
              <a:ext uri="{FF2B5EF4-FFF2-40B4-BE49-F238E27FC236}">
                <a16:creationId xmlns:a16="http://schemas.microsoft.com/office/drawing/2014/main" id="{FD540E6A-8D08-43ED-AC45-572F01BD8BBA}"/>
              </a:ext>
            </a:extLst>
          </p:cNvPr>
          <p:cNvSpPr txBox="1"/>
          <p:nvPr/>
        </p:nvSpPr>
        <p:spPr>
          <a:xfrm>
            <a:off x="311573" y="846667"/>
            <a:ext cx="2235200"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内部接口</a:t>
            </a:r>
          </a:p>
        </p:txBody>
      </p:sp>
      <p:pic>
        <p:nvPicPr>
          <p:cNvPr id="2" name="图片 1"/>
          <p:cNvPicPr>
            <a:picLocks noChangeAspect="1"/>
          </p:cNvPicPr>
          <p:nvPr/>
        </p:nvPicPr>
        <p:blipFill>
          <a:blip r:embed="rId2"/>
          <a:stretch>
            <a:fillRect/>
          </a:stretch>
        </p:blipFill>
        <p:spPr>
          <a:xfrm>
            <a:off x="2472265" y="997816"/>
            <a:ext cx="9475895" cy="5068503"/>
          </a:xfrm>
          <a:prstGeom prst="rect">
            <a:avLst/>
          </a:prstGeom>
        </p:spPr>
      </p:pic>
    </p:spTree>
    <p:extLst>
      <p:ext uri="{BB962C8B-B14F-4D97-AF65-F5344CB8AC3E}">
        <p14:creationId xmlns:p14="http://schemas.microsoft.com/office/powerpoint/2010/main" val="731914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14</a:t>
            </a:fld>
            <a:endParaRPr kumimoji="1" lang="zh-CN" altLang="en-US"/>
          </a:p>
        </p:txBody>
      </p:sp>
      <p:sp>
        <p:nvSpPr>
          <p:cNvPr id="6" name="文本框 5">
            <a:extLst>
              <a:ext uri="{FF2B5EF4-FFF2-40B4-BE49-F238E27FC236}">
                <a16:creationId xmlns:a16="http://schemas.microsoft.com/office/drawing/2014/main" id="{FD540E6A-8D08-43ED-AC45-572F01BD8BBA}"/>
              </a:ext>
            </a:extLst>
          </p:cNvPr>
          <p:cNvSpPr txBox="1"/>
          <p:nvPr/>
        </p:nvSpPr>
        <p:spPr>
          <a:xfrm>
            <a:off x="311573" y="846667"/>
            <a:ext cx="2235200"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外部接口</a:t>
            </a:r>
          </a:p>
        </p:txBody>
      </p:sp>
      <p:pic>
        <p:nvPicPr>
          <p:cNvPr id="3" name="图片 2"/>
          <p:cNvPicPr>
            <a:picLocks noChangeAspect="1"/>
          </p:cNvPicPr>
          <p:nvPr/>
        </p:nvPicPr>
        <p:blipFill>
          <a:blip r:embed="rId2"/>
          <a:stretch>
            <a:fillRect/>
          </a:stretch>
        </p:blipFill>
        <p:spPr>
          <a:xfrm>
            <a:off x="2203026" y="720900"/>
            <a:ext cx="9392921" cy="4878495"/>
          </a:xfrm>
          <a:prstGeom prst="rect">
            <a:avLst/>
          </a:prstGeom>
        </p:spPr>
      </p:pic>
    </p:spTree>
    <p:extLst>
      <p:ext uri="{BB962C8B-B14F-4D97-AF65-F5344CB8AC3E}">
        <p14:creationId xmlns:p14="http://schemas.microsoft.com/office/powerpoint/2010/main" val="195677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15</a:t>
            </a:fld>
            <a:endParaRPr kumimoji="1" lang="zh-CN" altLang="en-US"/>
          </a:p>
        </p:txBody>
      </p:sp>
      <p:sp>
        <p:nvSpPr>
          <p:cNvPr id="5" name="文本框 4"/>
          <p:cNvSpPr txBox="1"/>
          <p:nvPr/>
        </p:nvSpPr>
        <p:spPr>
          <a:xfrm>
            <a:off x="2912918" y="2413337"/>
            <a:ext cx="6366164" cy="1015663"/>
          </a:xfrm>
          <a:prstGeom prst="rect">
            <a:avLst/>
          </a:prstGeom>
          <a:noFill/>
        </p:spPr>
        <p:txBody>
          <a:bodyPr wrap="square">
            <a:spAutoFit/>
          </a:bodyPr>
          <a:lstStyle/>
          <a:p>
            <a:pPr algn="l"/>
            <a:r>
              <a:rPr lang="en-US" altLang="zh-CN" sz="6000" b="1" i="0" u="none" strike="noStrike" dirty="0">
                <a:solidFill>
                  <a:srgbClr val="333333"/>
                </a:solidFill>
                <a:effectLst/>
                <a:latin typeface="微软雅黑" panose="020B0503020204020204" pitchFamily="34" charset="-122"/>
                <a:ea typeface="微软雅黑" panose="020B0503020204020204" pitchFamily="34" charset="-122"/>
              </a:rPr>
              <a:t>Detailed</a:t>
            </a:r>
            <a:r>
              <a:rPr lang="zh-CN" altLang="en-US" sz="6000" b="1">
                <a:solidFill>
                  <a:srgbClr val="333333"/>
                </a:solidFill>
                <a:latin typeface="微软雅黑" panose="020B0503020204020204" pitchFamily="34" charset="-122"/>
                <a:ea typeface="微软雅黑" panose="020B0503020204020204" pitchFamily="34" charset="-122"/>
              </a:rPr>
              <a:t> </a:t>
            </a:r>
            <a:r>
              <a:rPr lang="en-US" altLang="zh-CN" sz="6000" b="1" dirty="0">
                <a:solidFill>
                  <a:srgbClr val="333333"/>
                </a:solidFill>
                <a:latin typeface="微软雅黑" panose="020B0503020204020204" pitchFamily="34" charset="-122"/>
                <a:ea typeface="微软雅黑" panose="020B0503020204020204" pitchFamily="34" charset="-122"/>
              </a:rPr>
              <a:t>Design</a:t>
            </a:r>
            <a:endParaRPr lang="zh-CN" altLang="en-US" sz="6000" b="1" i="0" u="none" strike="noStrike">
              <a:solidFill>
                <a:srgbClr val="333333"/>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16</a:t>
            </a:fld>
            <a:endParaRPr kumimoji="1" lang="zh-CN" altLang="en-US"/>
          </a:p>
        </p:txBody>
      </p:sp>
      <p:sp>
        <p:nvSpPr>
          <p:cNvPr id="7" name="文本框 6"/>
          <p:cNvSpPr txBox="1"/>
          <p:nvPr/>
        </p:nvSpPr>
        <p:spPr>
          <a:xfrm>
            <a:off x="331213" y="1304744"/>
            <a:ext cx="677108" cy="4581896"/>
          </a:xfrm>
          <a:prstGeom prst="rect">
            <a:avLst/>
          </a:prstGeom>
          <a:noFill/>
        </p:spPr>
        <p:txBody>
          <a:bodyPr vert="eaVert" wrap="square">
            <a:spAutoFit/>
          </a:bodyPr>
          <a:lstStyle/>
          <a:p>
            <a:pPr algn="l"/>
            <a:r>
              <a:rPr lang="en-US" altLang="zh-CN" sz="3200" b="1" dirty="0">
                <a:solidFill>
                  <a:srgbClr val="333333"/>
                </a:solidFill>
                <a:latin typeface="微软雅黑" panose="020B0503020204020204" pitchFamily="34" charset="-122"/>
                <a:ea typeface="微软雅黑" panose="020B0503020204020204" pitchFamily="34" charset="-122"/>
              </a:rPr>
              <a:t>1.</a:t>
            </a:r>
            <a:r>
              <a:rPr lang="zh-CN" altLang="en-US" sz="3200" b="1" dirty="0">
                <a:solidFill>
                  <a:srgbClr val="333333"/>
                </a:solidFill>
                <a:latin typeface="微软雅黑" panose="020B0503020204020204" pitchFamily="34" charset="-122"/>
                <a:ea typeface="微软雅黑" panose="020B0503020204020204" pitchFamily="34" charset="-122"/>
              </a:rPr>
              <a:t>搜索外币</a:t>
            </a:r>
            <a:r>
              <a:rPr lang="en-US" altLang="zh-CN" sz="3200" b="1" dirty="0">
                <a:solidFill>
                  <a:srgbClr val="333333"/>
                </a:solidFill>
                <a:latin typeface="微软雅黑" panose="020B0503020204020204" pitchFamily="34" charset="-122"/>
                <a:ea typeface="微软雅黑" panose="020B0503020204020204" pitchFamily="34" charset="-122"/>
              </a:rPr>
              <a:t>-</a:t>
            </a:r>
            <a:r>
              <a:rPr lang="zh-CN" altLang="en-US" sz="3200" b="1" dirty="0">
                <a:solidFill>
                  <a:srgbClr val="333333"/>
                </a:solidFill>
                <a:latin typeface="微软雅黑" panose="020B0503020204020204" pitchFamily="34" charset="-122"/>
                <a:ea typeface="微软雅黑" panose="020B0503020204020204" pitchFamily="34" charset="-122"/>
              </a:rPr>
              <a:t>顺序图</a:t>
            </a:r>
            <a:endParaRPr lang="zh-CN" altLang="en-US" sz="3200" b="1" i="0" u="none" strike="noStrike" dirty="0">
              <a:solidFill>
                <a:srgbClr val="333333"/>
              </a:solidFill>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2"/>
          <a:srcRect b="1522"/>
          <a:stretch/>
        </p:blipFill>
        <p:spPr>
          <a:xfrm>
            <a:off x="1409824" y="685800"/>
            <a:ext cx="9693605" cy="468364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17</a:t>
            </a:fld>
            <a:endParaRPr kumimoji="1" lang="zh-CN" altLang="en-US"/>
          </a:p>
        </p:txBody>
      </p:sp>
      <p:sp>
        <p:nvSpPr>
          <p:cNvPr id="7" name="文本框 6"/>
          <p:cNvSpPr txBox="1"/>
          <p:nvPr/>
        </p:nvSpPr>
        <p:spPr>
          <a:xfrm>
            <a:off x="332955" y="1016732"/>
            <a:ext cx="677108" cy="4441763"/>
          </a:xfrm>
          <a:prstGeom prst="rect">
            <a:avLst/>
          </a:prstGeom>
          <a:noFill/>
        </p:spPr>
        <p:txBody>
          <a:bodyPr vert="eaVert" wrap="square">
            <a:spAutoFit/>
          </a:bodyPr>
          <a:lstStyle/>
          <a:p>
            <a:pPr algn="l"/>
            <a:r>
              <a:rPr lang="en-US" altLang="zh-CN" sz="3200" b="1" i="0" u="none" strike="noStrike" dirty="0">
                <a:solidFill>
                  <a:srgbClr val="333333"/>
                </a:solidFill>
                <a:effectLst/>
                <a:latin typeface="微软雅黑" panose="020B0503020204020204" pitchFamily="34" charset="-122"/>
                <a:ea typeface="微软雅黑" panose="020B0503020204020204" pitchFamily="34" charset="-122"/>
              </a:rPr>
              <a:t>2.</a:t>
            </a:r>
            <a:r>
              <a:rPr lang="zh-CN" altLang="en-US" sz="3200" b="1" i="0" u="none" strike="noStrike" dirty="0">
                <a:solidFill>
                  <a:srgbClr val="333333"/>
                </a:solidFill>
                <a:effectLst/>
                <a:latin typeface="微软雅黑" panose="020B0503020204020204" pitchFamily="34" charset="-122"/>
                <a:ea typeface="微软雅黑" panose="020B0503020204020204" pitchFamily="34" charset="-122"/>
              </a:rPr>
              <a:t>用户买卖外币</a:t>
            </a:r>
            <a:r>
              <a:rPr lang="en-US" altLang="zh-CN" sz="3200" b="1" i="0" u="none" strike="noStrike" dirty="0">
                <a:solidFill>
                  <a:srgbClr val="333333"/>
                </a:solidFill>
                <a:effectLst/>
                <a:latin typeface="微软雅黑" panose="020B0503020204020204" pitchFamily="34" charset="-122"/>
                <a:ea typeface="微软雅黑" panose="020B0503020204020204" pitchFamily="34" charset="-122"/>
              </a:rPr>
              <a:t>-</a:t>
            </a:r>
            <a:r>
              <a:rPr lang="zh-CN" altLang="en-US" sz="3200" b="1" i="0" u="none" strike="noStrike" dirty="0">
                <a:solidFill>
                  <a:srgbClr val="333333"/>
                </a:solidFill>
                <a:effectLst/>
                <a:latin typeface="微软雅黑" panose="020B0503020204020204" pitchFamily="34" charset="-122"/>
                <a:ea typeface="微软雅黑" panose="020B0503020204020204" pitchFamily="34" charset="-122"/>
              </a:rPr>
              <a:t>顺序图</a:t>
            </a:r>
          </a:p>
        </p:txBody>
      </p:sp>
      <p:pic>
        <p:nvPicPr>
          <p:cNvPr id="2" name="图片 1"/>
          <p:cNvPicPr>
            <a:picLocks noChangeAspect="1"/>
          </p:cNvPicPr>
          <p:nvPr/>
        </p:nvPicPr>
        <p:blipFill>
          <a:blip r:embed="rId2"/>
          <a:stretch>
            <a:fillRect/>
          </a:stretch>
        </p:blipFill>
        <p:spPr>
          <a:xfrm>
            <a:off x="1818066" y="497967"/>
            <a:ext cx="9271692" cy="555613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18</a:t>
            </a:fld>
            <a:endParaRPr kumimoji="1" lang="zh-CN" altLang="en-US"/>
          </a:p>
        </p:txBody>
      </p:sp>
      <p:sp>
        <p:nvSpPr>
          <p:cNvPr id="6" name="文本框 5"/>
          <p:cNvSpPr txBox="1"/>
          <p:nvPr/>
        </p:nvSpPr>
        <p:spPr>
          <a:xfrm>
            <a:off x="354204" y="1053940"/>
            <a:ext cx="677108" cy="4309248"/>
          </a:xfrm>
          <a:prstGeom prst="rect">
            <a:avLst/>
          </a:prstGeom>
          <a:noFill/>
        </p:spPr>
        <p:txBody>
          <a:bodyPr vert="eaVert" wrap="square">
            <a:spAutoFit/>
          </a:bodyPr>
          <a:lstStyle/>
          <a:p>
            <a:pPr algn="l"/>
            <a:r>
              <a:rPr lang="en-US" altLang="zh-CN" sz="3200" b="1" dirty="0">
                <a:solidFill>
                  <a:srgbClr val="333333"/>
                </a:solidFill>
                <a:latin typeface="微软雅黑" panose="020B0503020204020204" pitchFamily="34" charset="-122"/>
                <a:ea typeface="微软雅黑" panose="020B0503020204020204" pitchFamily="34" charset="-122"/>
              </a:rPr>
              <a:t>3.</a:t>
            </a:r>
            <a:r>
              <a:rPr lang="zh-CN" altLang="en-US" sz="3200" b="1" dirty="0">
                <a:solidFill>
                  <a:srgbClr val="333333"/>
                </a:solidFill>
                <a:latin typeface="微软雅黑" panose="020B0503020204020204" pitchFamily="34" charset="-122"/>
                <a:ea typeface="微软雅黑" panose="020B0503020204020204" pitchFamily="34" charset="-122"/>
              </a:rPr>
              <a:t>查询交易历史</a:t>
            </a:r>
            <a:r>
              <a:rPr lang="en-US" altLang="zh-CN" sz="3200" b="1" i="0" u="none" strike="noStrike" dirty="0">
                <a:solidFill>
                  <a:srgbClr val="333333"/>
                </a:solidFill>
                <a:effectLst/>
                <a:latin typeface="微软雅黑" panose="020B0503020204020204" pitchFamily="34" charset="-122"/>
                <a:ea typeface="微软雅黑" panose="020B0503020204020204" pitchFamily="34" charset="-122"/>
              </a:rPr>
              <a:t>-</a:t>
            </a:r>
            <a:r>
              <a:rPr lang="zh-CN" altLang="en-US" sz="3200" b="1" i="0" u="none" strike="noStrike" dirty="0">
                <a:solidFill>
                  <a:srgbClr val="333333"/>
                </a:solidFill>
                <a:effectLst/>
                <a:latin typeface="微软雅黑" panose="020B0503020204020204" pitchFamily="34" charset="-122"/>
                <a:ea typeface="微软雅黑" panose="020B0503020204020204" pitchFamily="34" charset="-122"/>
              </a:rPr>
              <a:t>顺序图</a:t>
            </a:r>
          </a:p>
        </p:txBody>
      </p:sp>
      <p:pic>
        <p:nvPicPr>
          <p:cNvPr id="2" name="图片 1"/>
          <p:cNvPicPr>
            <a:picLocks noChangeAspect="1"/>
          </p:cNvPicPr>
          <p:nvPr/>
        </p:nvPicPr>
        <p:blipFill>
          <a:blip r:embed="rId2"/>
          <a:stretch>
            <a:fillRect/>
          </a:stretch>
        </p:blipFill>
        <p:spPr>
          <a:xfrm>
            <a:off x="1155050" y="1344069"/>
            <a:ext cx="11036950" cy="372899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19</a:t>
            </a:fld>
            <a:endParaRPr kumimoji="1" lang="zh-CN" altLang="en-US"/>
          </a:p>
        </p:txBody>
      </p:sp>
      <p:sp>
        <p:nvSpPr>
          <p:cNvPr id="2" name="文本框 1"/>
          <p:cNvSpPr txBox="1"/>
          <p:nvPr/>
        </p:nvSpPr>
        <p:spPr>
          <a:xfrm>
            <a:off x="430754" y="457735"/>
            <a:ext cx="677108" cy="6263740"/>
          </a:xfrm>
          <a:prstGeom prst="rect">
            <a:avLst/>
          </a:prstGeom>
          <a:noFill/>
        </p:spPr>
        <p:txBody>
          <a:bodyPr vert="eaVert" wrap="square">
            <a:spAutoFit/>
          </a:bodyPr>
          <a:lstStyle/>
          <a:p>
            <a:pPr algn="l"/>
            <a:r>
              <a:rPr lang="en-US" altLang="zh-CN" sz="3200" b="1" dirty="0">
                <a:solidFill>
                  <a:srgbClr val="333333"/>
                </a:solidFill>
                <a:latin typeface="微软雅黑" panose="020B0503020204020204" pitchFamily="34" charset="-122"/>
                <a:ea typeface="微软雅黑" panose="020B0503020204020204" pitchFamily="34" charset="-122"/>
              </a:rPr>
              <a:t>4.</a:t>
            </a:r>
            <a:r>
              <a:rPr lang="zh-CN" altLang="en-US" sz="3200" b="1" dirty="0">
                <a:solidFill>
                  <a:srgbClr val="333333"/>
                </a:solidFill>
                <a:latin typeface="微软雅黑" panose="020B0503020204020204" pitchFamily="34" charset="-122"/>
                <a:ea typeface="微软雅黑" panose="020B0503020204020204" pitchFamily="34" charset="-122"/>
              </a:rPr>
              <a:t>数据操作员修改汇率</a:t>
            </a:r>
            <a:r>
              <a:rPr lang="en-US" altLang="zh-CN" sz="3200" b="1" i="0" u="none" strike="noStrike" dirty="0">
                <a:solidFill>
                  <a:srgbClr val="333333"/>
                </a:solidFill>
                <a:effectLst/>
                <a:latin typeface="微软雅黑" panose="020B0503020204020204" pitchFamily="34" charset="-122"/>
                <a:ea typeface="微软雅黑" panose="020B0503020204020204" pitchFamily="34" charset="-122"/>
              </a:rPr>
              <a:t>-</a:t>
            </a:r>
            <a:r>
              <a:rPr lang="zh-CN" altLang="en-US" sz="3200" b="1" i="0" u="none" strike="noStrike" dirty="0">
                <a:solidFill>
                  <a:srgbClr val="333333"/>
                </a:solidFill>
                <a:effectLst/>
                <a:latin typeface="微软雅黑" panose="020B0503020204020204" pitchFamily="34" charset="-122"/>
                <a:ea typeface="微软雅黑" panose="020B0503020204020204" pitchFamily="34" charset="-122"/>
              </a:rPr>
              <a:t>顺序图</a:t>
            </a:r>
          </a:p>
        </p:txBody>
      </p:sp>
      <p:pic>
        <p:nvPicPr>
          <p:cNvPr id="3" name="图片 2"/>
          <p:cNvPicPr>
            <a:picLocks noChangeAspect="1"/>
          </p:cNvPicPr>
          <p:nvPr/>
        </p:nvPicPr>
        <p:blipFill rotWithShape="1">
          <a:blip r:embed="rId2"/>
          <a:srcRect r="8544" b="2782"/>
          <a:stretch/>
        </p:blipFill>
        <p:spPr>
          <a:xfrm>
            <a:off x="1345953" y="1102569"/>
            <a:ext cx="10636941" cy="465286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2</a:t>
            </a:fld>
            <a:endParaRPr kumimoji="1" lang="zh-CN" altLang="en-US"/>
          </a:p>
        </p:txBody>
      </p:sp>
      <p:sp>
        <p:nvSpPr>
          <p:cNvPr id="5" name="文本框 4"/>
          <p:cNvSpPr txBox="1"/>
          <p:nvPr/>
        </p:nvSpPr>
        <p:spPr>
          <a:xfrm>
            <a:off x="3588327" y="2413337"/>
            <a:ext cx="5015345" cy="1015663"/>
          </a:xfrm>
          <a:prstGeom prst="rect">
            <a:avLst/>
          </a:prstGeom>
          <a:noFill/>
        </p:spPr>
        <p:txBody>
          <a:bodyPr wrap="square">
            <a:spAutoFit/>
          </a:bodyPr>
          <a:lstStyle/>
          <a:p>
            <a:pPr algn="l"/>
            <a:r>
              <a:rPr lang="en-US" altLang="zh-CN" sz="6000" b="1" i="0" u="none" strike="noStrike" dirty="0">
                <a:solidFill>
                  <a:srgbClr val="333333"/>
                </a:solidFill>
                <a:effectLst/>
                <a:latin typeface="微软雅黑" panose="020B0503020204020204" pitchFamily="34" charset="-122"/>
                <a:ea typeface="微软雅黑" panose="020B0503020204020204" pitchFamily="34" charset="-122"/>
              </a:rPr>
              <a:t>Introduction</a:t>
            </a:r>
            <a:endParaRPr lang="zh-CN" altLang="en-US" sz="6000" b="1" i="0" u="none" strike="noStrike">
              <a:solidFill>
                <a:srgbClr val="333333"/>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20</a:t>
            </a:fld>
            <a:endParaRPr kumimoji="1" lang="zh-CN" altLang="en-US"/>
          </a:p>
        </p:txBody>
      </p:sp>
      <p:sp>
        <p:nvSpPr>
          <p:cNvPr id="2" name="文本框 1"/>
          <p:cNvSpPr txBox="1"/>
          <p:nvPr/>
        </p:nvSpPr>
        <p:spPr>
          <a:xfrm>
            <a:off x="214254" y="379710"/>
            <a:ext cx="677108" cy="5855525"/>
          </a:xfrm>
          <a:prstGeom prst="rect">
            <a:avLst/>
          </a:prstGeom>
          <a:noFill/>
        </p:spPr>
        <p:txBody>
          <a:bodyPr vert="eaVert" wrap="square">
            <a:spAutoFit/>
          </a:bodyPr>
          <a:lstStyle/>
          <a:p>
            <a:pPr algn="l"/>
            <a:r>
              <a:rPr lang="en-US" altLang="zh-CN" sz="3200" b="1" dirty="0">
                <a:solidFill>
                  <a:srgbClr val="333333"/>
                </a:solidFill>
                <a:latin typeface="微软雅黑" panose="020B0503020204020204" pitchFamily="34" charset="-122"/>
                <a:ea typeface="微软雅黑" panose="020B0503020204020204" pitchFamily="34" charset="-122"/>
              </a:rPr>
              <a:t>5.</a:t>
            </a:r>
            <a:r>
              <a:rPr lang="zh-CN" altLang="en-US" sz="3200" b="1" dirty="0">
                <a:solidFill>
                  <a:srgbClr val="333333"/>
                </a:solidFill>
                <a:latin typeface="微软雅黑" panose="020B0503020204020204" pitchFamily="34" charset="-122"/>
                <a:ea typeface="微软雅黑" panose="020B0503020204020204" pitchFamily="34" charset="-122"/>
              </a:rPr>
              <a:t>数据操作员增加外币</a:t>
            </a:r>
            <a:r>
              <a:rPr lang="en-US" altLang="zh-CN" sz="3200" b="1" i="0" u="none" strike="noStrike" dirty="0">
                <a:solidFill>
                  <a:srgbClr val="333333"/>
                </a:solidFill>
                <a:effectLst/>
                <a:latin typeface="微软雅黑" panose="020B0503020204020204" pitchFamily="34" charset="-122"/>
                <a:ea typeface="微软雅黑" panose="020B0503020204020204" pitchFamily="34" charset="-122"/>
              </a:rPr>
              <a:t>-</a:t>
            </a:r>
            <a:r>
              <a:rPr lang="zh-CN" altLang="en-US" sz="3200" b="1" i="0" u="none" strike="noStrike" dirty="0">
                <a:solidFill>
                  <a:srgbClr val="333333"/>
                </a:solidFill>
                <a:effectLst/>
                <a:latin typeface="微软雅黑" panose="020B0503020204020204" pitchFamily="34" charset="-122"/>
                <a:ea typeface="微软雅黑" panose="020B0503020204020204" pitchFamily="34" charset="-122"/>
              </a:rPr>
              <a:t>顺序图</a:t>
            </a:r>
          </a:p>
        </p:txBody>
      </p:sp>
      <p:pic>
        <p:nvPicPr>
          <p:cNvPr id="3" name="图片 2"/>
          <p:cNvPicPr>
            <a:picLocks noChangeAspect="1"/>
          </p:cNvPicPr>
          <p:nvPr/>
        </p:nvPicPr>
        <p:blipFill>
          <a:blip r:embed="rId2"/>
          <a:stretch>
            <a:fillRect/>
          </a:stretch>
        </p:blipFill>
        <p:spPr>
          <a:xfrm>
            <a:off x="822390" y="1103127"/>
            <a:ext cx="11369610" cy="420252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21</a:t>
            </a:fld>
            <a:endParaRPr kumimoji="1" lang="zh-CN" altLang="en-US"/>
          </a:p>
        </p:txBody>
      </p:sp>
      <p:sp>
        <p:nvSpPr>
          <p:cNvPr id="2" name="文本框 1"/>
          <p:cNvSpPr txBox="1"/>
          <p:nvPr/>
        </p:nvSpPr>
        <p:spPr>
          <a:xfrm>
            <a:off x="161092" y="284017"/>
            <a:ext cx="677108" cy="5871853"/>
          </a:xfrm>
          <a:prstGeom prst="rect">
            <a:avLst/>
          </a:prstGeom>
          <a:noFill/>
        </p:spPr>
        <p:txBody>
          <a:bodyPr vert="eaVert" wrap="square">
            <a:spAutoFit/>
          </a:bodyPr>
          <a:lstStyle/>
          <a:p>
            <a:pPr algn="l"/>
            <a:r>
              <a:rPr lang="en-US" altLang="zh-CN" sz="3200" b="1" dirty="0">
                <a:solidFill>
                  <a:srgbClr val="333333"/>
                </a:solidFill>
                <a:latin typeface="微软雅黑" panose="020B0503020204020204" pitchFamily="34" charset="-122"/>
                <a:ea typeface="微软雅黑" panose="020B0503020204020204" pitchFamily="34" charset="-122"/>
              </a:rPr>
              <a:t>6.</a:t>
            </a:r>
            <a:r>
              <a:rPr lang="zh-CN" altLang="en-US" sz="3200" b="1" dirty="0">
                <a:solidFill>
                  <a:srgbClr val="333333"/>
                </a:solidFill>
                <a:latin typeface="微软雅黑" panose="020B0503020204020204" pitchFamily="34" charset="-122"/>
                <a:ea typeface="微软雅黑" panose="020B0503020204020204" pitchFamily="34" charset="-122"/>
              </a:rPr>
              <a:t>数据操作员删除外币</a:t>
            </a:r>
            <a:r>
              <a:rPr lang="en-US" altLang="zh-CN" sz="3200" b="1" i="0" u="none" strike="noStrike" dirty="0">
                <a:solidFill>
                  <a:srgbClr val="333333"/>
                </a:solidFill>
                <a:effectLst/>
                <a:latin typeface="微软雅黑" panose="020B0503020204020204" pitchFamily="34" charset="-122"/>
                <a:ea typeface="微软雅黑" panose="020B0503020204020204" pitchFamily="34" charset="-122"/>
              </a:rPr>
              <a:t>-</a:t>
            </a:r>
            <a:r>
              <a:rPr lang="zh-CN" altLang="en-US" sz="3200" b="1" i="0" u="none" strike="noStrike" dirty="0">
                <a:solidFill>
                  <a:srgbClr val="333333"/>
                </a:solidFill>
                <a:effectLst/>
                <a:latin typeface="微软雅黑" panose="020B0503020204020204" pitchFamily="34" charset="-122"/>
                <a:ea typeface="微软雅黑" panose="020B0503020204020204" pitchFamily="34" charset="-122"/>
              </a:rPr>
              <a:t>顺序图</a:t>
            </a:r>
          </a:p>
        </p:txBody>
      </p:sp>
      <p:pic>
        <p:nvPicPr>
          <p:cNvPr id="3" name="图片 2"/>
          <p:cNvPicPr>
            <a:picLocks noChangeAspect="1"/>
          </p:cNvPicPr>
          <p:nvPr/>
        </p:nvPicPr>
        <p:blipFill rotWithShape="1">
          <a:blip r:embed="rId2"/>
          <a:srcRect b="1749"/>
          <a:stretch/>
        </p:blipFill>
        <p:spPr>
          <a:xfrm>
            <a:off x="1250594" y="1538100"/>
            <a:ext cx="10607767" cy="330483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22</a:t>
            </a:fld>
            <a:endParaRPr kumimoji="1" lang="zh-CN" altLang="en-US"/>
          </a:p>
        </p:txBody>
      </p:sp>
      <p:sp>
        <p:nvSpPr>
          <p:cNvPr id="2" name="文本框 1"/>
          <p:cNvSpPr txBox="1"/>
          <p:nvPr/>
        </p:nvSpPr>
        <p:spPr>
          <a:xfrm>
            <a:off x="0" y="300345"/>
            <a:ext cx="1169551" cy="5822869"/>
          </a:xfrm>
          <a:prstGeom prst="rect">
            <a:avLst/>
          </a:prstGeom>
          <a:noFill/>
        </p:spPr>
        <p:txBody>
          <a:bodyPr vert="eaVert" wrap="square">
            <a:spAutoFit/>
          </a:bodyPr>
          <a:lstStyle/>
          <a:p>
            <a:pPr algn="l"/>
            <a:r>
              <a:rPr lang="en-US" altLang="zh-CN" sz="3200" b="1" dirty="0">
                <a:solidFill>
                  <a:srgbClr val="333333"/>
                </a:solidFill>
                <a:latin typeface="微软雅黑" panose="020B0503020204020204" pitchFamily="34" charset="-122"/>
                <a:ea typeface="微软雅黑" panose="020B0503020204020204" pitchFamily="34" charset="-122"/>
              </a:rPr>
              <a:t>7.</a:t>
            </a:r>
            <a:r>
              <a:rPr lang="zh-CN" altLang="en-US" sz="3200" b="1" dirty="0">
                <a:solidFill>
                  <a:srgbClr val="333333"/>
                </a:solidFill>
                <a:latin typeface="微软雅黑" panose="020B0503020204020204" pitchFamily="34" charset="-122"/>
                <a:ea typeface="微软雅黑" panose="020B0503020204020204" pitchFamily="34" charset="-122"/>
              </a:rPr>
              <a:t>系统管理员添加数据操作员账号</a:t>
            </a:r>
            <a:r>
              <a:rPr lang="en-US" altLang="zh-CN" sz="3200" b="1" i="0" u="none" strike="noStrike" dirty="0">
                <a:solidFill>
                  <a:srgbClr val="333333"/>
                </a:solidFill>
                <a:effectLst/>
                <a:latin typeface="微软雅黑" panose="020B0503020204020204" pitchFamily="34" charset="-122"/>
                <a:ea typeface="微软雅黑" panose="020B0503020204020204" pitchFamily="34" charset="-122"/>
              </a:rPr>
              <a:t>-</a:t>
            </a:r>
            <a:r>
              <a:rPr lang="zh-CN" altLang="en-US" sz="3200" b="1" i="0" u="none" strike="noStrike" dirty="0">
                <a:solidFill>
                  <a:srgbClr val="333333"/>
                </a:solidFill>
                <a:effectLst/>
                <a:latin typeface="微软雅黑" panose="020B0503020204020204" pitchFamily="34" charset="-122"/>
                <a:ea typeface="微软雅黑" panose="020B0503020204020204" pitchFamily="34" charset="-122"/>
              </a:rPr>
              <a:t>顺序图</a:t>
            </a:r>
          </a:p>
        </p:txBody>
      </p:sp>
      <p:pic>
        <p:nvPicPr>
          <p:cNvPr id="3" name="图片 2"/>
          <p:cNvPicPr>
            <a:picLocks noChangeAspect="1"/>
          </p:cNvPicPr>
          <p:nvPr/>
        </p:nvPicPr>
        <p:blipFill>
          <a:blip r:embed="rId2"/>
          <a:stretch>
            <a:fillRect/>
          </a:stretch>
        </p:blipFill>
        <p:spPr>
          <a:xfrm>
            <a:off x="1603567" y="1518558"/>
            <a:ext cx="10588433" cy="4000499"/>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23</a:t>
            </a:fld>
            <a:endParaRPr kumimoji="1" lang="zh-CN" altLang="en-US"/>
          </a:p>
        </p:txBody>
      </p:sp>
      <p:sp>
        <p:nvSpPr>
          <p:cNvPr id="2" name="文本框 1"/>
          <p:cNvSpPr txBox="1"/>
          <p:nvPr/>
        </p:nvSpPr>
        <p:spPr>
          <a:xfrm>
            <a:off x="0" y="148856"/>
            <a:ext cx="1169551" cy="6207493"/>
          </a:xfrm>
          <a:prstGeom prst="rect">
            <a:avLst/>
          </a:prstGeom>
          <a:noFill/>
        </p:spPr>
        <p:txBody>
          <a:bodyPr vert="eaVert" wrap="square">
            <a:spAutoFit/>
          </a:bodyPr>
          <a:lstStyle/>
          <a:p>
            <a:pPr algn="l"/>
            <a:r>
              <a:rPr lang="en-US" altLang="zh-CN" sz="3200" b="1" dirty="0">
                <a:solidFill>
                  <a:srgbClr val="333333"/>
                </a:solidFill>
                <a:latin typeface="微软雅黑" panose="020B0503020204020204" pitchFamily="34" charset="-122"/>
                <a:ea typeface="微软雅黑" panose="020B0503020204020204" pitchFamily="34" charset="-122"/>
              </a:rPr>
              <a:t>8.</a:t>
            </a:r>
            <a:r>
              <a:rPr lang="zh-CN" altLang="en-US" sz="3200" b="1" dirty="0">
                <a:solidFill>
                  <a:srgbClr val="333333"/>
                </a:solidFill>
                <a:latin typeface="微软雅黑" panose="020B0503020204020204" pitchFamily="34" charset="-122"/>
                <a:ea typeface="微软雅黑" panose="020B0503020204020204" pitchFamily="34" charset="-122"/>
              </a:rPr>
              <a:t>系统管理员删除数据操作员账号</a:t>
            </a:r>
            <a:r>
              <a:rPr lang="en-US" altLang="zh-CN" sz="3200" b="1" i="0" u="none" strike="noStrike" dirty="0">
                <a:solidFill>
                  <a:srgbClr val="333333"/>
                </a:solidFill>
                <a:effectLst/>
                <a:latin typeface="微软雅黑" panose="020B0503020204020204" pitchFamily="34" charset="-122"/>
                <a:ea typeface="微软雅黑" panose="020B0503020204020204" pitchFamily="34" charset="-122"/>
              </a:rPr>
              <a:t>-</a:t>
            </a:r>
            <a:r>
              <a:rPr lang="zh-CN" altLang="en-US" sz="3200" b="1" i="0" u="none" strike="noStrike" dirty="0">
                <a:solidFill>
                  <a:srgbClr val="333333"/>
                </a:solidFill>
                <a:effectLst/>
                <a:latin typeface="微软雅黑" panose="020B0503020204020204" pitchFamily="34" charset="-122"/>
                <a:ea typeface="微软雅黑" panose="020B0503020204020204" pitchFamily="34" charset="-122"/>
              </a:rPr>
              <a:t>顺序图</a:t>
            </a:r>
          </a:p>
        </p:txBody>
      </p:sp>
      <p:pic>
        <p:nvPicPr>
          <p:cNvPr id="5" name="图片 4"/>
          <p:cNvPicPr>
            <a:picLocks noChangeAspect="1"/>
          </p:cNvPicPr>
          <p:nvPr/>
        </p:nvPicPr>
        <p:blipFill rotWithShape="1">
          <a:blip r:embed="rId2"/>
          <a:srcRect r="5169"/>
          <a:stretch/>
        </p:blipFill>
        <p:spPr>
          <a:xfrm>
            <a:off x="1169551" y="1148315"/>
            <a:ext cx="11022449" cy="3885061"/>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24</a:t>
            </a:fld>
            <a:endParaRPr kumimoji="1" lang="zh-CN" altLang="en-US"/>
          </a:p>
        </p:txBody>
      </p:sp>
      <p:sp>
        <p:nvSpPr>
          <p:cNvPr id="2" name="文本框 1"/>
          <p:cNvSpPr txBox="1"/>
          <p:nvPr/>
        </p:nvSpPr>
        <p:spPr>
          <a:xfrm>
            <a:off x="0" y="300345"/>
            <a:ext cx="1169551" cy="5822869"/>
          </a:xfrm>
          <a:prstGeom prst="rect">
            <a:avLst/>
          </a:prstGeom>
          <a:noFill/>
        </p:spPr>
        <p:txBody>
          <a:bodyPr vert="eaVert" wrap="square">
            <a:spAutoFit/>
          </a:bodyPr>
          <a:lstStyle/>
          <a:p>
            <a:pPr algn="l"/>
            <a:r>
              <a:rPr lang="en-US" altLang="zh-CN" sz="3200" b="1" dirty="0">
                <a:solidFill>
                  <a:srgbClr val="333333"/>
                </a:solidFill>
                <a:latin typeface="微软雅黑" panose="020B0503020204020204" pitchFamily="34" charset="-122"/>
                <a:ea typeface="微软雅黑" panose="020B0503020204020204" pitchFamily="34" charset="-122"/>
              </a:rPr>
              <a:t>9.</a:t>
            </a:r>
            <a:r>
              <a:rPr lang="zh-CN" altLang="en-US" sz="3200" b="1" dirty="0">
                <a:solidFill>
                  <a:srgbClr val="333333"/>
                </a:solidFill>
                <a:latin typeface="微软雅黑" panose="020B0503020204020204" pitchFamily="34" charset="-122"/>
                <a:ea typeface="微软雅黑" panose="020B0503020204020204" pitchFamily="34" charset="-122"/>
              </a:rPr>
              <a:t>系统管理员修改数据操作员账号权限</a:t>
            </a:r>
            <a:r>
              <a:rPr lang="en-US" altLang="zh-CN" sz="3200" b="1" i="0" u="none" strike="noStrike" dirty="0">
                <a:solidFill>
                  <a:srgbClr val="333333"/>
                </a:solidFill>
                <a:effectLst/>
                <a:latin typeface="微软雅黑" panose="020B0503020204020204" pitchFamily="34" charset="-122"/>
                <a:ea typeface="微软雅黑" panose="020B0503020204020204" pitchFamily="34" charset="-122"/>
              </a:rPr>
              <a:t>-</a:t>
            </a:r>
            <a:r>
              <a:rPr lang="zh-CN" altLang="en-US" sz="3200" b="1" i="0" u="none" strike="noStrike" dirty="0">
                <a:solidFill>
                  <a:srgbClr val="333333"/>
                </a:solidFill>
                <a:effectLst/>
                <a:latin typeface="微软雅黑" panose="020B0503020204020204" pitchFamily="34" charset="-122"/>
                <a:ea typeface="微软雅黑" panose="020B0503020204020204" pitchFamily="34" charset="-122"/>
              </a:rPr>
              <a:t>顺序图</a:t>
            </a:r>
          </a:p>
        </p:txBody>
      </p:sp>
      <p:pic>
        <p:nvPicPr>
          <p:cNvPr id="3" name="图片 2"/>
          <p:cNvPicPr>
            <a:picLocks noChangeAspect="1"/>
          </p:cNvPicPr>
          <p:nvPr/>
        </p:nvPicPr>
        <p:blipFill>
          <a:blip r:embed="rId2"/>
          <a:stretch>
            <a:fillRect/>
          </a:stretch>
        </p:blipFill>
        <p:spPr>
          <a:xfrm>
            <a:off x="1172908" y="1211530"/>
            <a:ext cx="11019092" cy="400049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25</a:t>
            </a:fld>
            <a:endParaRPr kumimoji="1" lang="zh-CN" altLang="en-US"/>
          </a:p>
        </p:txBody>
      </p:sp>
      <p:sp>
        <p:nvSpPr>
          <p:cNvPr id="2" name="文本框 1"/>
          <p:cNvSpPr txBox="1"/>
          <p:nvPr/>
        </p:nvSpPr>
        <p:spPr>
          <a:xfrm>
            <a:off x="161092" y="284017"/>
            <a:ext cx="677108" cy="5757553"/>
          </a:xfrm>
          <a:prstGeom prst="rect">
            <a:avLst/>
          </a:prstGeom>
          <a:noFill/>
        </p:spPr>
        <p:txBody>
          <a:bodyPr vert="eaVert" wrap="square">
            <a:spAutoFit/>
          </a:bodyPr>
          <a:lstStyle/>
          <a:p>
            <a:pPr algn="l"/>
            <a:r>
              <a:rPr lang="en-US" altLang="zh-CN" sz="3200" b="1" i="0" u="none" strike="noStrike" dirty="0">
                <a:solidFill>
                  <a:srgbClr val="333333"/>
                </a:solidFill>
                <a:effectLst/>
                <a:latin typeface="微软雅黑" panose="020B0503020204020204" pitchFamily="34" charset="-122"/>
                <a:ea typeface="微软雅黑" panose="020B0503020204020204" pitchFamily="34" charset="-122"/>
              </a:rPr>
              <a:t>10.</a:t>
            </a:r>
            <a:r>
              <a:rPr lang="zh-CN" altLang="en-US" sz="3200" b="1" i="0" u="none" strike="noStrike" dirty="0">
                <a:solidFill>
                  <a:srgbClr val="333333"/>
                </a:solidFill>
                <a:effectLst/>
                <a:latin typeface="微软雅黑" panose="020B0503020204020204" pitchFamily="34" charset="-122"/>
                <a:ea typeface="微软雅黑" panose="020B0503020204020204" pitchFamily="34" charset="-122"/>
              </a:rPr>
              <a:t>系统自动更新汇率</a:t>
            </a:r>
            <a:r>
              <a:rPr lang="en-US" altLang="zh-CN" sz="3200" b="1" i="0" u="none" strike="noStrike" dirty="0">
                <a:solidFill>
                  <a:srgbClr val="333333"/>
                </a:solidFill>
                <a:effectLst/>
                <a:latin typeface="微软雅黑" panose="020B0503020204020204" pitchFamily="34" charset="-122"/>
                <a:ea typeface="微软雅黑" panose="020B0503020204020204" pitchFamily="34" charset="-122"/>
              </a:rPr>
              <a:t>-</a:t>
            </a:r>
            <a:r>
              <a:rPr lang="zh-CN" altLang="en-US" sz="3200" b="1" i="0" u="none" strike="noStrike" dirty="0">
                <a:solidFill>
                  <a:srgbClr val="333333"/>
                </a:solidFill>
                <a:effectLst/>
                <a:latin typeface="微软雅黑" panose="020B0503020204020204" pitchFamily="34" charset="-122"/>
                <a:ea typeface="微软雅黑" panose="020B0503020204020204" pitchFamily="34" charset="-122"/>
              </a:rPr>
              <a:t>顺序图</a:t>
            </a:r>
          </a:p>
        </p:txBody>
      </p:sp>
      <p:pic>
        <p:nvPicPr>
          <p:cNvPr id="3" name="图片 2"/>
          <p:cNvPicPr>
            <a:picLocks noChangeAspect="1"/>
          </p:cNvPicPr>
          <p:nvPr/>
        </p:nvPicPr>
        <p:blipFill>
          <a:blip r:embed="rId2"/>
          <a:stretch>
            <a:fillRect/>
          </a:stretch>
        </p:blipFill>
        <p:spPr>
          <a:xfrm>
            <a:off x="1015547" y="1126671"/>
            <a:ext cx="10846860" cy="452301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26</a:t>
            </a:fld>
            <a:endParaRPr kumimoji="1" lang="zh-CN" altLang="en-US"/>
          </a:p>
        </p:txBody>
      </p:sp>
      <p:sp>
        <p:nvSpPr>
          <p:cNvPr id="5" name="文本框 4"/>
          <p:cNvSpPr txBox="1"/>
          <p:nvPr/>
        </p:nvSpPr>
        <p:spPr>
          <a:xfrm>
            <a:off x="3210790" y="2413337"/>
            <a:ext cx="5770419" cy="1015663"/>
          </a:xfrm>
          <a:prstGeom prst="rect">
            <a:avLst/>
          </a:prstGeom>
          <a:noFill/>
        </p:spPr>
        <p:txBody>
          <a:bodyPr wrap="square">
            <a:spAutoFit/>
          </a:bodyPr>
          <a:lstStyle/>
          <a:p>
            <a:pPr algn="l"/>
            <a:r>
              <a:rPr lang="en-US" altLang="zh-CN" sz="6000" b="1" i="0" u="none" strike="noStrike" dirty="0">
                <a:solidFill>
                  <a:srgbClr val="333333"/>
                </a:solidFill>
                <a:effectLst/>
                <a:latin typeface="微软雅黑" panose="020B0503020204020204" pitchFamily="34" charset="-122"/>
                <a:ea typeface="微软雅黑" panose="020B0503020204020204" pitchFamily="34" charset="-122"/>
              </a:rPr>
              <a:t>Data Structure</a:t>
            </a:r>
            <a:endParaRPr lang="zh-CN" altLang="en-US" sz="6000" b="1" i="0" u="none" strike="noStrike">
              <a:solidFill>
                <a:srgbClr val="333333"/>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7445F5E-EC00-483B-820E-56C63D7353AB}"/>
              </a:ext>
            </a:extLst>
          </p:cNvPr>
          <p:cNvSpPr>
            <a:spLocks noGrp="1"/>
          </p:cNvSpPr>
          <p:nvPr>
            <p:ph type="sldNum" sz="quarter" idx="12"/>
          </p:nvPr>
        </p:nvSpPr>
        <p:spPr/>
        <p:txBody>
          <a:bodyPr/>
          <a:lstStyle/>
          <a:p>
            <a:fld id="{D3C5AA08-4B90-0A4A-B968-A94817760242}" type="slidenum">
              <a:rPr lang="en-US" altLang="zh-CN" smtClean="0"/>
              <a:t>27</a:t>
            </a:fld>
            <a:endParaRPr kumimoji="1" lang="zh-CN" altLang="en-US"/>
          </a:p>
        </p:txBody>
      </p:sp>
      <p:sp>
        <p:nvSpPr>
          <p:cNvPr id="7" name="文本框 6">
            <a:extLst>
              <a:ext uri="{FF2B5EF4-FFF2-40B4-BE49-F238E27FC236}">
                <a16:creationId xmlns:a16="http://schemas.microsoft.com/office/drawing/2014/main" id="{FD540E6A-8D08-43ED-AC45-572F01BD8BBA}"/>
              </a:ext>
            </a:extLst>
          </p:cNvPr>
          <p:cNvSpPr txBox="1"/>
          <p:nvPr/>
        </p:nvSpPr>
        <p:spPr>
          <a:xfrm>
            <a:off x="311573" y="846667"/>
            <a:ext cx="223520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外汇子系统</a:t>
            </a:r>
            <a:r>
              <a:rPr lang="en-US" altLang="zh-CN" sz="3200" dirty="0">
                <a:latin typeface="微软雅黑" panose="020B0503020204020204" pitchFamily="34" charset="-122"/>
                <a:ea typeface="微软雅黑" panose="020B0503020204020204" pitchFamily="34" charset="-122"/>
              </a:rPr>
              <a:t>E-R</a:t>
            </a:r>
            <a:r>
              <a:rPr lang="zh-CN" altLang="en-US" sz="3200" dirty="0">
                <a:latin typeface="微软雅黑" panose="020B0503020204020204" pitchFamily="34" charset="-122"/>
                <a:ea typeface="微软雅黑" panose="020B0503020204020204" pitchFamily="34" charset="-122"/>
              </a:rPr>
              <a:t>图</a:t>
            </a:r>
          </a:p>
        </p:txBody>
      </p:sp>
      <p:pic>
        <p:nvPicPr>
          <p:cNvPr id="3" name="图片 2">
            <a:extLst>
              <a:ext uri="{FF2B5EF4-FFF2-40B4-BE49-F238E27FC236}">
                <a16:creationId xmlns:a16="http://schemas.microsoft.com/office/drawing/2014/main" id="{646C97E6-898E-48E1-B00E-95F5980A0991}"/>
              </a:ext>
            </a:extLst>
          </p:cNvPr>
          <p:cNvPicPr>
            <a:picLocks noChangeAspect="1"/>
          </p:cNvPicPr>
          <p:nvPr/>
        </p:nvPicPr>
        <p:blipFill>
          <a:blip r:embed="rId2"/>
          <a:stretch>
            <a:fillRect/>
          </a:stretch>
        </p:blipFill>
        <p:spPr>
          <a:xfrm>
            <a:off x="2546773" y="205653"/>
            <a:ext cx="8322010" cy="6586403"/>
          </a:xfrm>
          <a:prstGeom prst="rect">
            <a:avLst/>
          </a:prstGeom>
        </p:spPr>
      </p:pic>
    </p:spTree>
    <p:extLst>
      <p:ext uri="{BB962C8B-B14F-4D97-AF65-F5344CB8AC3E}">
        <p14:creationId xmlns:p14="http://schemas.microsoft.com/office/powerpoint/2010/main" val="1948188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28</a:t>
            </a:fld>
            <a:endParaRPr kumimoji="1" lang="zh-CN" altLang="en-US"/>
          </a:p>
        </p:txBody>
      </p:sp>
      <p:sp>
        <p:nvSpPr>
          <p:cNvPr id="6" name="文本框 5">
            <a:extLst>
              <a:ext uri="{FF2B5EF4-FFF2-40B4-BE49-F238E27FC236}">
                <a16:creationId xmlns:a16="http://schemas.microsoft.com/office/drawing/2014/main" id="{EB1CB39C-B2CE-4E3B-9DFE-72A6F4FC5D69}"/>
              </a:ext>
            </a:extLst>
          </p:cNvPr>
          <p:cNvSpPr txBox="1"/>
          <p:nvPr/>
        </p:nvSpPr>
        <p:spPr>
          <a:xfrm>
            <a:off x="255181" y="552893"/>
            <a:ext cx="1839433"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总</a:t>
            </a:r>
            <a:r>
              <a:rPr lang="en-US" altLang="zh-CN" sz="3200" b="1" dirty="0">
                <a:latin typeface="微软雅黑" panose="020B0503020204020204" pitchFamily="34" charset="-122"/>
                <a:ea typeface="微软雅黑" panose="020B0503020204020204" pitchFamily="34" charset="-122"/>
              </a:rPr>
              <a:t>E-R</a:t>
            </a:r>
            <a:r>
              <a:rPr lang="zh-CN" altLang="en-US" sz="3200" b="1" dirty="0">
                <a:latin typeface="微软雅黑" panose="020B0503020204020204" pitchFamily="34" charset="-122"/>
                <a:ea typeface="微软雅黑" panose="020B0503020204020204" pitchFamily="34" charset="-122"/>
              </a:rPr>
              <a:t>图</a:t>
            </a:r>
          </a:p>
        </p:txBody>
      </p:sp>
      <p:pic>
        <p:nvPicPr>
          <p:cNvPr id="3" name="图片 2">
            <a:extLst>
              <a:ext uri="{FF2B5EF4-FFF2-40B4-BE49-F238E27FC236}">
                <a16:creationId xmlns:a16="http://schemas.microsoft.com/office/drawing/2014/main" id="{B2793139-B133-4AE1-839D-99F2F476B09E}"/>
              </a:ext>
            </a:extLst>
          </p:cNvPr>
          <p:cNvPicPr>
            <a:picLocks noChangeAspect="1"/>
          </p:cNvPicPr>
          <p:nvPr/>
        </p:nvPicPr>
        <p:blipFill>
          <a:blip r:embed="rId2"/>
          <a:stretch>
            <a:fillRect/>
          </a:stretch>
        </p:blipFill>
        <p:spPr>
          <a:xfrm>
            <a:off x="1855892" y="74507"/>
            <a:ext cx="9130797" cy="678349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29</a:t>
            </a:fld>
            <a:endParaRPr kumimoji="1" lang="zh-CN" altLang="en-US"/>
          </a:p>
        </p:txBody>
      </p:sp>
      <p:sp>
        <p:nvSpPr>
          <p:cNvPr id="5" name="文本框 4"/>
          <p:cNvSpPr txBox="1"/>
          <p:nvPr/>
        </p:nvSpPr>
        <p:spPr>
          <a:xfrm>
            <a:off x="3293918" y="2413337"/>
            <a:ext cx="5604164" cy="1015663"/>
          </a:xfrm>
          <a:prstGeom prst="rect">
            <a:avLst/>
          </a:prstGeom>
          <a:noFill/>
        </p:spPr>
        <p:txBody>
          <a:bodyPr wrap="square">
            <a:spAutoFit/>
          </a:bodyPr>
          <a:lstStyle/>
          <a:p>
            <a:pPr algn="l"/>
            <a:r>
              <a:rPr lang="en-US" altLang="zh-CN" sz="6000" b="1" i="0" u="none" strike="noStrike" dirty="0">
                <a:solidFill>
                  <a:srgbClr val="333333"/>
                </a:solidFill>
                <a:effectLst/>
                <a:latin typeface="微软雅黑" panose="020B0503020204020204" pitchFamily="34" charset="-122"/>
                <a:ea typeface="微软雅黑" panose="020B0503020204020204" pitchFamily="34" charset="-122"/>
              </a:rPr>
              <a:t>User Interface</a:t>
            </a:r>
            <a:endParaRPr lang="zh-CN" altLang="en-US" sz="6000" b="1" i="0" u="none" strike="noStrike" dirty="0">
              <a:solidFill>
                <a:srgbClr val="333333"/>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3</a:t>
            </a:fld>
            <a:endParaRPr kumimoji="1" lang="zh-CN" altLang="en-US"/>
          </a:p>
        </p:txBody>
      </p:sp>
      <p:sp>
        <p:nvSpPr>
          <p:cNvPr id="2" name="文本框 1"/>
          <p:cNvSpPr txBox="1"/>
          <p:nvPr/>
        </p:nvSpPr>
        <p:spPr>
          <a:xfrm>
            <a:off x="5172832" y="138546"/>
            <a:ext cx="1846335" cy="584775"/>
          </a:xfrm>
          <a:prstGeom prst="rect">
            <a:avLst/>
          </a:prstGeom>
          <a:noFill/>
        </p:spPr>
        <p:txBody>
          <a:bodyPr wrap="square">
            <a:spAutoFit/>
          </a:bodyPr>
          <a:lstStyle/>
          <a:p>
            <a:pPr algn="l"/>
            <a:r>
              <a:rPr lang="zh-CN" altLang="en-US" sz="3200" b="1" i="0" u="none" strike="noStrike">
                <a:solidFill>
                  <a:srgbClr val="333333"/>
                </a:solidFill>
                <a:effectLst/>
                <a:latin typeface="微软雅黑" panose="020B0503020204020204" pitchFamily="34" charset="-122"/>
                <a:ea typeface="微软雅黑" panose="020B0503020204020204" pitchFamily="34" charset="-122"/>
              </a:rPr>
              <a:t>项目背景</a:t>
            </a:r>
          </a:p>
        </p:txBody>
      </p:sp>
      <p:sp>
        <p:nvSpPr>
          <p:cNvPr id="6" name="文本框 5"/>
          <p:cNvSpPr txBox="1"/>
          <p:nvPr/>
        </p:nvSpPr>
        <p:spPr>
          <a:xfrm>
            <a:off x="1384888" y="1424764"/>
            <a:ext cx="9820056" cy="4620624"/>
          </a:xfrm>
          <a:prstGeom prst="rect">
            <a:avLst/>
          </a:prstGeom>
          <a:noFill/>
        </p:spPr>
        <p:txBody>
          <a:bodyPr wrap="square">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在当今数字化时代，互联网与移动通信技术的飞速发展彻底改变了人们的生活方式和商业运作模式。金融服务行业，尤其是银行业，面临着前所未有的变革机遇与挑战。随着智能手机和平板电脑的普及，移动支付逐渐成为国人日常生活中不可或缺的一环，手机银行也成为了移动支付重要组成部分，</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消费者逐渐舍弃了前往传统的银行柜台进行银行操作，越来越倾向于使用移动设备或个人</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PC</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进行日常银行操作</a:t>
            </a:r>
            <a:r>
              <a:rPr lang="zh-CN" altLang="en-US" dirty="0">
                <a:latin typeface="微软雅黑" panose="020B0503020204020204" pitchFamily="34" charset="-122"/>
                <a:ea typeface="微软雅黑" panose="020B0503020204020204" pitchFamily="34" charset="-122"/>
              </a:rPr>
              <a:t>，如转账、账单支付、账户查询、投资理财等。客户期待随时随地获取金融服务，要求银行提供无缝、便捷的在线解决方案；云计算、大数据、人工智能、区块链等先进技术为在线银行系统提供了强大的技术支撑。这些技术能够提升系统处理能力，实现数据的深度分析，提供个性化服务，同时增强安全防护，减少欺诈风险。 </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研究现状： 中国银行</a:t>
            </a:r>
            <a:r>
              <a:rPr lang="en-US" altLang="zh-CN" dirty="0">
                <a:latin typeface="微软雅黑" panose="020B0503020204020204" pitchFamily="34" charset="-122"/>
                <a:ea typeface="微软雅黑" panose="020B0503020204020204" pitchFamily="34" charset="-122"/>
              </a:rPr>
              <a:t>app</a:t>
            </a:r>
            <a:r>
              <a:rPr lang="zh-CN" altLang="en-US" dirty="0">
                <a:latin typeface="微软雅黑" panose="020B0503020204020204" pitchFamily="34" charset="-122"/>
                <a:ea typeface="微软雅黑" panose="020B0503020204020204" pitchFamily="34" charset="-122"/>
              </a:rPr>
              <a:t>是中国银行开发的手机软件。</a:t>
            </a:r>
            <a:r>
              <a:rPr lang="en-US" altLang="zh-CN" dirty="0">
                <a:latin typeface="微软雅黑" panose="020B0503020204020204" pitchFamily="34" charset="-122"/>
                <a:ea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日，中国银行正式发布手机银行</a:t>
            </a:r>
            <a:r>
              <a:rPr lang="en-US" altLang="zh-CN" dirty="0">
                <a:latin typeface="微软雅黑" panose="020B0503020204020204" pitchFamily="34" charset="-122"/>
                <a:ea typeface="微软雅黑" panose="020B0503020204020204" pitchFamily="34" charset="-122"/>
              </a:rPr>
              <a:t>8.0</a:t>
            </a:r>
            <a:r>
              <a:rPr lang="zh-CN" altLang="en-US" dirty="0">
                <a:latin typeface="微软雅黑" panose="020B0503020204020204" pitchFamily="34" charset="-122"/>
                <a:ea typeface="微软雅黑" panose="020B0503020204020204" pitchFamily="34" charset="-122"/>
              </a:rPr>
              <a:t>版。中国银行面向新市民、县域、养老、代发薪、少数民族、交通出行六大客群，打造专属服务体验。 国内各大银行的网页在线银行系统，旨在为用户提供安全便捷的银行服务。</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30</a:t>
            </a:fld>
            <a:endParaRPr kumimoji="1" lang="zh-CN" altLang="en-US"/>
          </a:p>
        </p:txBody>
      </p:sp>
      <p:sp>
        <p:nvSpPr>
          <p:cNvPr id="5" name="文本框 4"/>
          <p:cNvSpPr txBox="1"/>
          <p:nvPr/>
        </p:nvSpPr>
        <p:spPr>
          <a:xfrm>
            <a:off x="4875934" y="138546"/>
            <a:ext cx="2440132" cy="584775"/>
          </a:xfrm>
          <a:prstGeom prst="rect">
            <a:avLst/>
          </a:prstGeom>
          <a:noFill/>
        </p:spPr>
        <p:txBody>
          <a:bodyPr wrap="square">
            <a:spAutoFit/>
          </a:bodyPr>
          <a:lstStyle/>
          <a:p>
            <a:pPr algn="l"/>
            <a:r>
              <a:rPr lang="zh-CN" altLang="en-US" sz="3200" b="1" i="0" u="none" strike="noStrike">
                <a:solidFill>
                  <a:srgbClr val="333333"/>
                </a:solidFill>
                <a:effectLst/>
                <a:latin typeface="微软雅黑" panose="020B0503020204020204" pitchFamily="34" charset="-122"/>
                <a:ea typeface="微软雅黑" panose="020B0503020204020204" pitchFamily="34" charset="-122"/>
              </a:rPr>
              <a:t>主</a:t>
            </a:r>
            <a:r>
              <a:rPr lang="en-US" altLang="zh-CN" sz="3200" b="1" i="0" u="none" strike="noStrike" dirty="0">
                <a:solidFill>
                  <a:srgbClr val="333333"/>
                </a:solidFill>
                <a:effectLst/>
                <a:latin typeface="微软雅黑" panose="020B0503020204020204" pitchFamily="34" charset="-122"/>
                <a:ea typeface="微软雅黑" panose="020B0503020204020204" pitchFamily="34" charset="-122"/>
              </a:rPr>
              <a:t>	</a:t>
            </a:r>
            <a:r>
              <a:rPr lang="zh-CN" altLang="en-US" sz="3200" b="1" i="0" u="none" strike="noStrike">
                <a:solidFill>
                  <a:srgbClr val="333333"/>
                </a:solidFill>
                <a:effectLst/>
                <a:latin typeface="微软雅黑" panose="020B0503020204020204" pitchFamily="34" charset="-122"/>
                <a:ea typeface="微软雅黑" panose="020B0503020204020204" pitchFamily="34" charset="-122"/>
              </a:rPr>
              <a:t>界</a:t>
            </a:r>
            <a:r>
              <a:rPr lang="en-US" altLang="zh-CN" sz="3200" b="1" i="0" u="none" strike="noStrike" dirty="0">
                <a:solidFill>
                  <a:srgbClr val="333333"/>
                </a:solidFill>
                <a:effectLst/>
                <a:latin typeface="微软雅黑" panose="020B0503020204020204" pitchFamily="34" charset="-122"/>
                <a:ea typeface="微软雅黑" panose="020B0503020204020204" pitchFamily="34" charset="-122"/>
              </a:rPr>
              <a:t>	</a:t>
            </a:r>
            <a:r>
              <a:rPr lang="zh-CN" altLang="en-US" sz="3200" b="1" i="0" u="none" strike="noStrike">
                <a:solidFill>
                  <a:srgbClr val="333333"/>
                </a:solidFill>
                <a:effectLst/>
                <a:latin typeface="微软雅黑" panose="020B0503020204020204" pitchFamily="34" charset="-122"/>
                <a:ea typeface="微软雅黑" panose="020B0503020204020204" pitchFamily="34" charset="-122"/>
              </a:rPr>
              <a:t>面</a:t>
            </a:r>
          </a:p>
        </p:txBody>
      </p:sp>
      <p:pic>
        <p:nvPicPr>
          <p:cNvPr id="2" name="图片 1"/>
          <p:cNvPicPr>
            <a:picLocks noChangeAspect="1"/>
          </p:cNvPicPr>
          <p:nvPr/>
        </p:nvPicPr>
        <p:blipFill>
          <a:blip r:embed="rId2"/>
          <a:stretch>
            <a:fillRect/>
          </a:stretch>
        </p:blipFill>
        <p:spPr>
          <a:xfrm>
            <a:off x="1406879" y="979714"/>
            <a:ext cx="9722110" cy="507818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31</a:t>
            </a:fld>
            <a:endParaRPr kumimoji="1" lang="zh-CN" altLang="en-US"/>
          </a:p>
        </p:txBody>
      </p:sp>
      <p:sp>
        <p:nvSpPr>
          <p:cNvPr id="5" name="文本框 4"/>
          <p:cNvSpPr txBox="1"/>
          <p:nvPr/>
        </p:nvSpPr>
        <p:spPr>
          <a:xfrm>
            <a:off x="4744749" y="138546"/>
            <a:ext cx="2702502" cy="584775"/>
          </a:xfrm>
          <a:prstGeom prst="rect">
            <a:avLst/>
          </a:prstGeom>
          <a:noFill/>
        </p:spPr>
        <p:txBody>
          <a:bodyPr wrap="square">
            <a:spAutoFit/>
          </a:bodyPr>
          <a:lstStyle/>
          <a:p>
            <a:pPr algn="l"/>
            <a:r>
              <a:rPr lang="zh-CN" altLang="en-US" sz="3200" b="1" dirty="0">
                <a:solidFill>
                  <a:srgbClr val="333333"/>
                </a:solidFill>
                <a:latin typeface="微软雅黑" panose="020B0503020204020204" pitchFamily="34" charset="-122"/>
                <a:ea typeface="微软雅黑" panose="020B0503020204020204" pitchFamily="34" charset="-122"/>
              </a:rPr>
              <a:t>交易历史</a:t>
            </a:r>
            <a:r>
              <a:rPr lang="zh-CN" altLang="en-US" sz="3200" b="1" i="0" u="none" strike="noStrike" dirty="0">
                <a:solidFill>
                  <a:srgbClr val="333333"/>
                </a:solidFill>
                <a:effectLst/>
                <a:latin typeface="微软雅黑" panose="020B0503020204020204" pitchFamily="34" charset="-122"/>
                <a:ea typeface="微软雅黑" panose="020B0503020204020204" pitchFamily="34" charset="-122"/>
              </a:rPr>
              <a:t>界面</a:t>
            </a:r>
          </a:p>
        </p:txBody>
      </p:sp>
      <p:pic>
        <p:nvPicPr>
          <p:cNvPr id="2" name="图片 1"/>
          <p:cNvPicPr>
            <a:picLocks noChangeAspect="1"/>
          </p:cNvPicPr>
          <p:nvPr/>
        </p:nvPicPr>
        <p:blipFill>
          <a:blip r:embed="rId2"/>
          <a:stretch>
            <a:fillRect/>
          </a:stretch>
        </p:blipFill>
        <p:spPr>
          <a:xfrm>
            <a:off x="1150884" y="723320"/>
            <a:ext cx="9707616" cy="563302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32</a:t>
            </a:fld>
            <a:endParaRPr kumimoji="1" lang="zh-CN" altLang="en-US"/>
          </a:p>
        </p:txBody>
      </p:sp>
      <p:sp>
        <p:nvSpPr>
          <p:cNvPr id="5" name="文本框 4"/>
          <p:cNvSpPr txBox="1"/>
          <p:nvPr/>
        </p:nvSpPr>
        <p:spPr>
          <a:xfrm>
            <a:off x="4744749" y="138546"/>
            <a:ext cx="2702502" cy="584775"/>
          </a:xfrm>
          <a:prstGeom prst="rect">
            <a:avLst/>
          </a:prstGeom>
          <a:noFill/>
        </p:spPr>
        <p:txBody>
          <a:bodyPr wrap="square">
            <a:spAutoFit/>
          </a:bodyPr>
          <a:lstStyle/>
          <a:p>
            <a:pPr algn="l"/>
            <a:r>
              <a:rPr lang="zh-CN" altLang="en-US" sz="3200" b="1" dirty="0">
                <a:solidFill>
                  <a:srgbClr val="333333"/>
                </a:solidFill>
                <a:latin typeface="微软雅黑" panose="020B0503020204020204" pitchFamily="34" charset="-122"/>
                <a:ea typeface="微软雅黑" panose="020B0503020204020204" pitchFamily="34" charset="-122"/>
              </a:rPr>
              <a:t>汇率历史</a:t>
            </a:r>
            <a:r>
              <a:rPr lang="zh-CN" altLang="en-US" sz="3200" b="1" i="0" u="none" strike="noStrike" dirty="0">
                <a:solidFill>
                  <a:srgbClr val="333333"/>
                </a:solidFill>
                <a:effectLst/>
                <a:latin typeface="微软雅黑" panose="020B0503020204020204" pitchFamily="34" charset="-122"/>
                <a:ea typeface="微软雅黑" panose="020B0503020204020204" pitchFamily="34" charset="-122"/>
              </a:rPr>
              <a:t>界面</a:t>
            </a:r>
          </a:p>
        </p:txBody>
      </p:sp>
      <p:pic>
        <p:nvPicPr>
          <p:cNvPr id="2" name="图片 1"/>
          <p:cNvPicPr>
            <a:picLocks noChangeAspect="1"/>
          </p:cNvPicPr>
          <p:nvPr/>
        </p:nvPicPr>
        <p:blipFill>
          <a:blip r:embed="rId2"/>
          <a:stretch>
            <a:fillRect/>
          </a:stretch>
        </p:blipFill>
        <p:spPr>
          <a:xfrm>
            <a:off x="1257300" y="711745"/>
            <a:ext cx="9797143" cy="550175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33</a:t>
            </a:fld>
            <a:endParaRPr kumimoji="1" lang="zh-CN" altLang="en-US"/>
          </a:p>
        </p:txBody>
      </p:sp>
      <p:sp>
        <p:nvSpPr>
          <p:cNvPr id="5" name="文本框 4"/>
          <p:cNvSpPr txBox="1"/>
          <p:nvPr/>
        </p:nvSpPr>
        <p:spPr>
          <a:xfrm>
            <a:off x="4744749" y="138546"/>
            <a:ext cx="2702502" cy="584775"/>
          </a:xfrm>
          <a:prstGeom prst="rect">
            <a:avLst/>
          </a:prstGeom>
          <a:noFill/>
        </p:spPr>
        <p:txBody>
          <a:bodyPr wrap="square">
            <a:spAutoFit/>
          </a:bodyPr>
          <a:lstStyle/>
          <a:p>
            <a:pPr algn="l"/>
            <a:r>
              <a:rPr lang="zh-CN" altLang="en-US" sz="3200" b="1" dirty="0">
                <a:solidFill>
                  <a:srgbClr val="333333"/>
                </a:solidFill>
                <a:latin typeface="微软雅黑" panose="020B0503020204020204" pitchFamily="34" charset="-122"/>
                <a:ea typeface="微软雅黑" panose="020B0503020204020204" pitchFamily="34" charset="-122"/>
              </a:rPr>
              <a:t>管理员</a:t>
            </a:r>
            <a:r>
              <a:rPr lang="zh-CN" altLang="en-US" sz="3200" b="1" i="0" u="none" strike="noStrike" dirty="0" smtClean="0">
                <a:solidFill>
                  <a:srgbClr val="333333"/>
                </a:solidFill>
                <a:effectLst/>
                <a:latin typeface="微软雅黑" panose="020B0503020204020204" pitchFamily="34" charset="-122"/>
                <a:ea typeface="微软雅黑" panose="020B0503020204020204" pitchFamily="34" charset="-122"/>
              </a:rPr>
              <a:t>界面</a:t>
            </a:r>
            <a:endParaRPr lang="zh-CN" altLang="en-US" sz="3200" b="1" i="0" u="none" strike="noStrike" dirty="0">
              <a:solidFill>
                <a:srgbClr val="333333"/>
              </a:solidFill>
              <a:effectLst/>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325881" y="817510"/>
            <a:ext cx="9730714" cy="5327258"/>
          </a:xfrm>
          <a:prstGeom prst="rect">
            <a:avLst/>
          </a:prstGeom>
        </p:spPr>
      </p:pic>
    </p:spTree>
    <p:extLst>
      <p:ext uri="{BB962C8B-B14F-4D97-AF65-F5344CB8AC3E}">
        <p14:creationId xmlns:p14="http://schemas.microsoft.com/office/powerpoint/2010/main" val="645722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34</a:t>
            </a:fld>
            <a:endParaRPr kumimoji="1" lang="zh-CN" altLang="en-US"/>
          </a:p>
        </p:txBody>
      </p:sp>
      <p:sp>
        <p:nvSpPr>
          <p:cNvPr id="5" name="文本框 4"/>
          <p:cNvSpPr txBox="1"/>
          <p:nvPr/>
        </p:nvSpPr>
        <p:spPr>
          <a:xfrm>
            <a:off x="3265713" y="2413337"/>
            <a:ext cx="6890657" cy="1015663"/>
          </a:xfrm>
          <a:prstGeom prst="rect">
            <a:avLst/>
          </a:prstGeom>
          <a:noFill/>
        </p:spPr>
        <p:txBody>
          <a:bodyPr wrap="square">
            <a:spAutoFit/>
          </a:bodyPr>
          <a:lstStyle/>
          <a:p>
            <a:pPr algn="l"/>
            <a:r>
              <a:rPr lang="en-US" altLang="zh-CN" sz="6000" b="1" dirty="0">
                <a:solidFill>
                  <a:srgbClr val="333333"/>
                </a:solidFill>
                <a:latin typeface="微软雅黑" panose="020B0503020204020204" pitchFamily="34" charset="-122"/>
                <a:ea typeface="微软雅黑" panose="020B0503020204020204" pitchFamily="34" charset="-122"/>
              </a:rPr>
              <a:t>Database Design</a:t>
            </a:r>
            <a:endParaRPr lang="zh-CN" altLang="en-US" sz="6000" b="1" i="0" u="none" strike="noStrike" dirty="0">
              <a:solidFill>
                <a:srgbClr val="333333"/>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35</a:t>
            </a:fld>
            <a:endParaRPr kumimoji="1" lang="zh-CN" altLang="en-US"/>
          </a:p>
        </p:txBody>
      </p:sp>
      <p:sp>
        <p:nvSpPr>
          <p:cNvPr id="5" name="文本框 4"/>
          <p:cNvSpPr txBox="1"/>
          <p:nvPr/>
        </p:nvSpPr>
        <p:spPr>
          <a:xfrm>
            <a:off x="4539343" y="296968"/>
            <a:ext cx="3593151" cy="584775"/>
          </a:xfrm>
          <a:prstGeom prst="rect">
            <a:avLst/>
          </a:prstGeom>
          <a:noFill/>
        </p:spPr>
        <p:txBody>
          <a:bodyPr wrap="square">
            <a:spAutoFit/>
          </a:bodyPr>
          <a:lstStyle/>
          <a:p>
            <a:pPr algn="l"/>
            <a:r>
              <a:rPr lang="zh-CN" altLang="en-US" sz="3200" b="1" dirty="0">
                <a:solidFill>
                  <a:srgbClr val="333333"/>
                </a:solidFill>
                <a:latin typeface="微软雅黑" panose="020B0503020204020204" pitchFamily="34" charset="-122"/>
                <a:ea typeface="微软雅黑" panose="020B0503020204020204" pitchFamily="34" charset="-122"/>
              </a:rPr>
              <a:t>物理结构设计</a:t>
            </a:r>
            <a:endParaRPr lang="zh-CN" altLang="en-US" sz="3200" b="1" i="0" u="none" strike="noStrike" dirty="0">
              <a:solidFill>
                <a:srgbClr val="333333"/>
              </a:solidFill>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4644" y="1069163"/>
            <a:ext cx="6874187" cy="5002027"/>
          </a:xfrm>
          <a:prstGeom prst="rect">
            <a:avLst/>
          </a:prstGeom>
        </p:spPr>
      </p:pic>
      <p:pic>
        <p:nvPicPr>
          <p:cNvPr id="7" name="图片 6"/>
          <p:cNvPicPr>
            <a:picLocks noChangeAspect="1"/>
          </p:cNvPicPr>
          <p:nvPr/>
        </p:nvPicPr>
        <p:blipFill rotWithShape="1">
          <a:blip r:embed="rId3"/>
          <a:srcRect r="20103"/>
          <a:stretch/>
        </p:blipFill>
        <p:spPr>
          <a:xfrm>
            <a:off x="5934969" y="1898867"/>
            <a:ext cx="6257032" cy="3502457"/>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36</a:t>
            </a:fld>
            <a:endParaRPr kumimoji="1" lang="zh-CN" altLang="en-US"/>
          </a:p>
        </p:txBody>
      </p:sp>
      <p:sp>
        <p:nvSpPr>
          <p:cNvPr id="5" name="文本框 4"/>
          <p:cNvSpPr txBox="1"/>
          <p:nvPr/>
        </p:nvSpPr>
        <p:spPr>
          <a:xfrm>
            <a:off x="4584122" y="2413337"/>
            <a:ext cx="3023755" cy="1015663"/>
          </a:xfrm>
          <a:prstGeom prst="rect">
            <a:avLst/>
          </a:prstGeom>
          <a:noFill/>
        </p:spPr>
        <p:txBody>
          <a:bodyPr wrap="square">
            <a:spAutoFit/>
          </a:bodyPr>
          <a:lstStyle/>
          <a:p>
            <a:pPr algn="l"/>
            <a:r>
              <a:rPr lang="en-US" altLang="zh-CN" sz="6000" b="1" i="0" u="none" strike="noStrike" dirty="0">
                <a:solidFill>
                  <a:srgbClr val="333333"/>
                </a:solidFill>
                <a:effectLst/>
                <a:latin typeface="微软雅黑" panose="020B0503020204020204" pitchFamily="34" charset="-122"/>
                <a:ea typeface="微软雅黑" panose="020B0503020204020204" pitchFamily="34" charset="-122"/>
              </a:rPr>
              <a:t>Thanks</a:t>
            </a:r>
            <a:endParaRPr lang="zh-CN" altLang="en-US" sz="6000" b="1" i="0" u="none" strike="noStrike">
              <a:solidFill>
                <a:srgbClr val="333333"/>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4</a:t>
            </a:fld>
            <a:endParaRPr kumimoji="1" lang="zh-CN" altLang="en-US"/>
          </a:p>
        </p:txBody>
      </p:sp>
      <p:sp>
        <p:nvSpPr>
          <p:cNvPr id="2" name="文本框 1"/>
          <p:cNvSpPr txBox="1"/>
          <p:nvPr/>
        </p:nvSpPr>
        <p:spPr>
          <a:xfrm>
            <a:off x="4720015" y="138546"/>
            <a:ext cx="2751968" cy="584775"/>
          </a:xfrm>
          <a:prstGeom prst="rect">
            <a:avLst/>
          </a:prstGeom>
          <a:noFill/>
        </p:spPr>
        <p:txBody>
          <a:bodyPr wrap="square">
            <a:spAutoFit/>
          </a:bodyPr>
          <a:lstStyle/>
          <a:p>
            <a:pPr algn="l"/>
            <a:r>
              <a:rPr lang="zh-CN" altLang="en-US" sz="3200" b="1">
                <a:solidFill>
                  <a:srgbClr val="333333"/>
                </a:solidFill>
                <a:latin typeface="微软雅黑" panose="020B0503020204020204" pitchFamily="34" charset="-122"/>
                <a:ea typeface="微软雅黑" panose="020B0503020204020204" pitchFamily="34" charset="-122"/>
              </a:rPr>
              <a:t>功能需求概述</a:t>
            </a:r>
            <a:endParaRPr lang="zh-CN" altLang="en-US" sz="3200" b="1" i="0" u="none" strike="noStrike">
              <a:solidFill>
                <a:srgbClr val="333333"/>
              </a:solidFill>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2122714" y="841073"/>
            <a:ext cx="8425543" cy="3816546"/>
          </a:xfrm>
          <a:prstGeom prst="rect">
            <a:avLst/>
          </a:prstGeom>
        </p:spPr>
      </p:pic>
      <p:pic>
        <p:nvPicPr>
          <p:cNvPr id="6" name="图片 5"/>
          <p:cNvPicPr>
            <a:picLocks noChangeAspect="1"/>
          </p:cNvPicPr>
          <p:nvPr/>
        </p:nvPicPr>
        <p:blipFill>
          <a:blip r:embed="rId3"/>
          <a:stretch>
            <a:fillRect/>
          </a:stretch>
        </p:blipFill>
        <p:spPr>
          <a:xfrm>
            <a:off x="2122714" y="4657619"/>
            <a:ext cx="8588829" cy="206385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5</a:t>
            </a:fld>
            <a:endParaRPr kumimoji="1" lang="zh-CN" altLang="en-US"/>
          </a:p>
        </p:txBody>
      </p:sp>
      <p:sp>
        <p:nvSpPr>
          <p:cNvPr id="2" name="文本框 1"/>
          <p:cNvSpPr txBox="1"/>
          <p:nvPr/>
        </p:nvSpPr>
        <p:spPr>
          <a:xfrm>
            <a:off x="4720015" y="138546"/>
            <a:ext cx="2751968" cy="584775"/>
          </a:xfrm>
          <a:prstGeom prst="rect">
            <a:avLst/>
          </a:prstGeom>
          <a:noFill/>
        </p:spPr>
        <p:txBody>
          <a:bodyPr wrap="square">
            <a:spAutoFit/>
          </a:bodyPr>
          <a:lstStyle/>
          <a:p>
            <a:pPr algn="l"/>
            <a:r>
              <a:rPr lang="zh-CN" altLang="en-US" sz="3200" b="1" dirty="0">
                <a:solidFill>
                  <a:srgbClr val="333333"/>
                </a:solidFill>
                <a:latin typeface="微软雅黑" panose="020B0503020204020204" pitchFamily="34" charset="-122"/>
                <a:ea typeface="微软雅黑" panose="020B0503020204020204" pitchFamily="34" charset="-122"/>
              </a:rPr>
              <a:t>性能需求概述</a:t>
            </a:r>
            <a:endParaRPr lang="zh-CN" altLang="en-US" sz="3200" b="1" i="0" u="none" strike="noStrike" dirty="0">
              <a:solidFill>
                <a:srgbClr val="333333"/>
              </a:solidFill>
              <a:effectLst/>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882437200"/>
              </p:ext>
            </p:extLst>
          </p:nvPr>
        </p:nvGraphicFramePr>
        <p:xfrm>
          <a:off x="2217650" y="1853482"/>
          <a:ext cx="8425541" cy="4033157"/>
        </p:xfrm>
        <a:graphic>
          <a:graphicData uri="http://schemas.openxmlformats.org/drawingml/2006/table">
            <a:tbl>
              <a:tblPr/>
              <a:tblGrid>
                <a:gridCol w="1016362">
                  <a:extLst>
                    <a:ext uri="{9D8B030D-6E8A-4147-A177-3AD203B41FA5}">
                      <a16:colId xmlns:a16="http://schemas.microsoft.com/office/drawing/2014/main" val="20000"/>
                    </a:ext>
                  </a:extLst>
                </a:gridCol>
                <a:gridCol w="2282120">
                  <a:extLst>
                    <a:ext uri="{9D8B030D-6E8A-4147-A177-3AD203B41FA5}">
                      <a16:colId xmlns:a16="http://schemas.microsoft.com/office/drawing/2014/main" val="20001"/>
                    </a:ext>
                  </a:extLst>
                </a:gridCol>
                <a:gridCol w="5127059">
                  <a:extLst>
                    <a:ext uri="{9D8B030D-6E8A-4147-A177-3AD203B41FA5}">
                      <a16:colId xmlns:a16="http://schemas.microsoft.com/office/drawing/2014/main" val="20002"/>
                    </a:ext>
                  </a:extLst>
                </a:gridCol>
              </a:tblGrid>
              <a:tr h="414594">
                <a:tc>
                  <a:txBody>
                    <a:bodyPr/>
                    <a:lstStyle/>
                    <a:p>
                      <a:pPr algn="ctr"/>
                      <a:r>
                        <a:rPr lang="zh-CN" altLang="en-US" sz="1600" b="1" dirty="0">
                          <a:effectLst/>
                          <a:latin typeface="微软雅黑" panose="020B0503020204020204" pitchFamily="34" charset="-122"/>
                          <a:ea typeface="微软雅黑" panose="020B0503020204020204" pitchFamily="34" charset="-122"/>
                        </a:rPr>
                        <a:t>序号</a:t>
                      </a:r>
                    </a:p>
                  </a:txBody>
                  <a:tcPr marL="88942" marR="88942" marT="41050" marB="41050" anchor="ctr">
                    <a:lnL w="9525" cap="flat" cmpd="sng" algn="ctr">
                      <a:solidFill>
                        <a:srgbClr val="607C17"/>
                      </a:solidFill>
                      <a:prstDash val="solid"/>
                      <a:round/>
                      <a:headEnd type="none" w="med" len="med"/>
                      <a:tailEnd type="none" w="med" len="med"/>
                    </a:lnL>
                    <a:lnR w="9525" cap="flat" cmpd="sng" algn="ctr">
                      <a:solidFill>
                        <a:srgbClr val="A07217"/>
                      </a:solidFill>
                      <a:prstDash val="solid"/>
                      <a:round/>
                      <a:headEnd type="none" w="med" len="med"/>
                      <a:tailEnd type="none" w="med" len="med"/>
                    </a:lnR>
                    <a:lnT w="9525" cap="flat" cmpd="sng" algn="ctr">
                      <a:solidFill>
                        <a:srgbClr val="607C17"/>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ctr"/>
                      <a:r>
                        <a:rPr lang="zh-CN" altLang="en-US" sz="1600" b="1">
                          <a:effectLst/>
                          <a:latin typeface="微软雅黑" panose="020B0503020204020204" pitchFamily="34" charset="-122"/>
                          <a:ea typeface="微软雅黑" panose="020B0503020204020204" pitchFamily="34" charset="-122"/>
                        </a:rPr>
                        <a:t>性能</a:t>
                      </a:r>
                    </a:p>
                  </a:txBody>
                  <a:tcPr marL="88942" marR="88942" marT="41050" marB="41050" anchor="ctr">
                    <a:lnL w="9525" cap="flat" cmpd="sng" algn="ctr">
                      <a:solidFill>
                        <a:srgbClr val="A07217"/>
                      </a:solidFill>
                      <a:prstDash val="solid"/>
                      <a:round/>
                      <a:headEnd type="none" w="med" len="med"/>
                      <a:tailEnd type="none" w="med" len="med"/>
                    </a:lnL>
                    <a:lnR w="9525" cap="flat" cmpd="sng" algn="ctr">
                      <a:solidFill>
                        <a:srgbClr val="807317"/>
                      </a:solidFill>
                      <a:prstDash val="solid"/>
                      <a:round/>
                      <a:headEnd type="none" w="med" len="med"/>
                      <a:tailEnd type="none" w="med" len="med"/>
                    </a:lnR>
                    <a:lnT w="9525" cap="flat" cmpd="sng" algn="ctr">
                      <a:solidFill>
                        <a:srgbClr val="A07217"/>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ctr"/>
                      <a:r>
                        <a:rPr lang="zh-CN" altLang="en-US" sz="1600" b="1">
                          <a:effectLst/>
                          <a:latin typeface="微软雅黑" panose="020B0503020204020204" pitchFamily="34" charset="-122"/>
                          <a:ea typeface="微软雅黑" panose="020B0503020204020204" pitchFamily="34" charset="-122"/>
                        </a:rPr>
                        <a:t>描述</a:t>
                      </a:r>
                    </a:p>
                  </a:txBody>
                  <a:tcPr marL="88942" marR="88942" marT="41050" marB="41050" anchor="ctr">
                    <a:lnL w="9525" cap="flat" cmpd="sng" algn="ctr">
                      <a:solidFill>
                        <a:srgbClr val="807317"/>
                      </a:solidFill>
                      <a:prstDash val="solid"/>
                      <a:round/>
                      <a:headEnd type="none" w="med" len="med"/>
                      <a:tailEnd type="none" w="med" len="med"/>
                    </a:lnL>
                    <a:lnR w="9525" cap="flat" cmpd="sng" algn="ctr">
                      <a:solidFill>
                        <a:srgbClr val="807317"/>
                      </a:solidFill>
                      <a:prstDash val="solid"/>
                      <a:round/>
                      <a:headEnd type="none" w="med" len="med"/>
                      <a:tailEnd type="none" w="med" len="med"/>
                    </a:lnR>
                    <a:lnT w="9525" cap="flat" cmpd="sng" algn="ctr">
                      <a:solidFill>
                        <a:srgbClr val="807317"/>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0"/>
                  </a:ext>
                </a:extLst>
              </a:tr>
              <a:tr h="1655247">
                <a:tc>
                  <a:txBody>
                    <a:bodyPr/>
                    <a:lstStyle/>
                    <a:p>
                      <a:pPr algn="ctr"/>
                      <a:r>
                        <a:rPr lang="en-US" altLang="zh-CN" sz="1600" dirty="0">
                          <a:effectLst/>
                          <a:latin typeface="微软雅黑" panose="020B0503020204020204" pitchFamily="34" charset="-122"/>
                          <a:ea typeface="微软雅黑" panose="020B0503020204020204" pitchFamily="34" charset="-122"/>
                        </a:rPr>
                        <a:t>1</a:t>
                      </a:r>
                    </a:p>
                  </a:txBody>
                  <a:tcPr marL="88942" marR="88942" marT="41050" marB="410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zh-CN" altLang="en-US" sz="1600" dirty="0">
                          <a:effectLst/>
                          <a:latin typeface="微软雅黑" panose="020B0503020204020204" pitchFamily="34" charset="-122"/>
                          <a:ea typeface="微软雅黑" panose="020B0503020204020204" pitchFamily="34" charset="-122"/>
                        </a:rPr>
                        <a:t>系统响应能力</a:t>
                      </a:r>
                    </a:p>
                  </a:txBody>
                  <a:tcPr marL="88942" marR="88942" marT="41050" marB="410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400050" indent="-400050">
                        <a:buAutoNum type="romanLcPeriod"/>
                      </a:pPr>
                      <a:r>
                        <a:rPr lang="zh-CN" altLang="en-US" sz="1600">
                          <a:effectLst/>
                          <a:latin typeface="微软雅黑" panose="020B0503020204020204" pitchFamily="34" charset="-122"/>
                          <a:ea typeface="微软雅黑" panose="020B0503020204020204" pitchFamily="34" charset="-122"/>
                        </a:rPr>
                        <a:t>单用户情况，基本访问控制响应时间小于 </a:t>
                      </a:r>
                      <a:r>
                        <a:rPr lang="en-US" altLang="zh-CN" sz="1600" dirty="0">
                          <a:effectLst/>
                          <a:latin typeface="微软雅黑" panose="020B0503020204020204" pitchFamily="34" charset="-122"/>
                          <a:ea typeface="微软雅黑" panose="020B0503020204020204" pitchFamily="34" charset="-122"/>
                        </a:rPr>
                        <a:t>1 </a:t>
                      </a:r>
                      <a:r>
                        <a:rPr lang="zh-CN" altLang="en-US" sz="1600">
                          <a:effectLst/>
                          <a:latin typeface="微软雅黑" panose="020B0503020204020204" pitchFamily="34" charset="-122"/>
                          <a:ea typeface="微软雅黑" panose="020B0503020204020204" pitchFamily="34" charset="-122"/>
                        </a:rPr>
                        <a:t>秒，信息检索操作响应时间小于 </a:t>
                      </a:r>
                      <a:r>
                        <a:rPr lang="en-US" altLang="zh-CN" sz="1600" dirty="0">
                          <a:effectLst/>
                          <a:latin typeface="微软雅黑" panose="020B0503020204020204" pitchFamily="34" charset="-122"/>
                          <a:ea typeface="微软雅黑" panose="020B0503020204020204" pitchFamily="34" charset="-122"/>
                        </a:rPr>
                        <a:t>2 </a:t>
                      </a:r>
                      <a:r>
                        <a:rPr lang="zh-CN" altLang="en-US" sz="1600">
                          <a:effectLst/>
                          <a:latin typeface="微软雅黑" panose="020B0503020204020204" pitchFamily="34" charset="-122"/>
                          <a:ea typeface="微软雅黑" panose="020B0503020204020204" pitchFamily="34" charset="-122"/>
                        </a:rPr>
                        <a:t>秒；</a:t>
                      </a:r>
                      <a:r>
                        <a:rPr lang="zh-CN" altLang="en-US" sz="1600">
                          <a:solidFill>
                            <a:srgbClr val="A7A7A7"/>
                          </a:solidFill>
                          <a:effectLst/>
                          <a:latin typeface="微软雅黑" panose="020B0503020204020204" pitchFamily="34" charset="-122"/>
                          <a:ea typeface="微软雅黑" panose="020B0503020204020204" pitchFamily="34" charset="-122"/>
                        </a:rPr>
                        <a:t> </a:t>
                      </a:r>
                      <a:endParaRPr lang="en-US" altLang="zh-CN" sz="1600" dirty="0">
                        <a:solidFill>
                          <a:srgbClr val="A7A7A7"/>
                        </a:solidFill>
                        <a:effectLst/>
                        <a:latin typeface="微软雅黑" panose="020B0503020204020204" pitchFamily="34" charset="-122"/>
                        <a:ea typeface="微软雅黑" panose="020B0503020204020204" pitchFamily="34" charset="-122"/>
                      </a:endParaRPr>
                    </a:p>
                    <a:p>
                      <a:pPr marL="400050" indent="-400050">
                        <a:buAutoNum type="romanLcPeriod"/>
                      </a:pPr>
                      <a:r>
                        <a:rPr lang="zh-CN" altLang="en-US" sz="1600">
                          <a:effectLst/>
                          <a:latin typeface="微软雅黑" panose="020B0503020204020204" pitchFamily="34" charset="-122"/>
                          <a:ea typeface="微软雅黑" panose="020B0503020204020204" pitchFamily="34" charset="-122"/>
                        </a:rPr>
                        <a:t>多用户情况，基本访问控制平均响应时间小于 </a:t>
                      </a:r>
                      <a:r>
                        <a:rPr lang="en-US" altLang="zh-CN" sz="1600" dirty="0">
                          <a:effectLst/>
                          <a:latin typeface="微软雅黑" panose="020B0503020204020204" pitchFamily="34" charset="-122"/>
                          <a:ea typeface="微软雅黑" panose="020B0503020204020204" pitchFamily="34" charset="-122"/>
                        </a:rPr>
                        <a:t>2 </a:t>
                      </a:r>
                      <a:r>
                        <a:rPr lang="zh-CN" altLang="en-US" sz="1600">
                          <a:effectLst/>
                          <a:latin typeface="微软雅黑" panose="020B0503020204020204" pitchFamily="34" charset="-122"/>
                          <a:ea typeface="微软雅黑" panose="020B0503020204020204" pitchFamily="34" charset="-122"/>
                        </a:rPr>
                        <a:t>秒，信息检索操作平均响应时间小于 </a:t>
                      </a:r>
                      <a:r>
                        <a:rPr lang="en-US" altLang="zh-CN" sz="1600" dirty="0">
                          <a:effectLst/>
                          <a:latin typeface="微软雅黑" panose="020B0503020204020204" pitchFamily="34" charset="-122"/>
                          <a:ea typeface="微软雅黑" panose="020B0503020204020204" pitchFamily="34" charset="-122"/>
                        </a:rPr>
                        <a:t>5 </a:t>
                      </a:r>
                      <a:r>
                        <a:rPr lang="zh-CN" altLang="en-US" sz="1600">
                          <a:effectLst/>
                          <a:latin typeface="微软雅黑" panose="020B0503020204020204" pitchFamily="34" charset="-122"/>
                          <a:ea typeface="微软雅黑" panose="020B0503020204020204" pitchFamily="34" charset="-122"/>
                        </a:rPr>
                        <a:t>秒</a:t>
                      </a:r>
                    </a:p>
                  </a:txBody>
                  <a:tcPr marL="88942" marR="88942" marT="41050" marB="410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1"/>
                  </a:ext>
                </a:extLst>
              </a:tr>
              <a:tr h="856340">
                <a:tc>
                  <a:txBody>
                    <a:bodyPr/>
                    <a:lstStyle/>
                    <a:p>
                      <a:pPr algn="ctr"/>
                      <a:r>
                        <a:rPr lang="en-US" altLang="zh-CN" sz="1600" dirty="0">
                          <a:effectLst/>
                          <a:latin typeface="微软雅黑" panose="020B0503020204020204" pitchFamily="34" charset="-122"/>
                          <a:ea typeface="微软雅黑" panose="020B0503020204020204" pitchFamily="34" charset="-122"/>
                        </a:rPr>
                        <a:t>2</a:t>
                      </a:r>
                    </a:p>
                  </a:txBody>
                  <a:tcPr marL="88942" marR="88942" marT="41050" marB="410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zh-CN" altLang="en-US" sz="1600">
                          <a:effectLst/>
                          <a:latin typeface="微软雅黑" panose="020B0503020204020204" pitchFamily="34" charset="-122"/>
                          <a:ea typeface="微软雅黑" panose="020B0503020204020204" pitchFamily="34" charset="-122"/>
                        </a:rPr>
                        <a:t>系统访问容量</a:t>
                      </a:r>
                    </a:p>
                  </a:txBody>
                  <a:tcPr marL="88942" marR="88942" marT="41050" marB="410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zh-CN" altLang="en-US" sz="1600" dirty="0">
                          <a:effectLst/>
                          <a:latin typeface="微软雅黑" panose="020B0503020204020204" pitchFamily="34" charset="-122"/>
                          <a:ea typeface="微软雅黑" panose="020B0503020204020204" pitchFamily="34" charset="-122"/>
                        </a:rPr>
                        <a:t>系统能够支持同一时间超过 </a:t>
                      </a:r>
                      <a:r>
                        <a:rPr lang="en-US" altLang="zh-CN" sz="1600" dirty="0">
                          <a:effectLst/>
                          <a:latin typeface="微软雅黑" panose="020B0503020204020204" pitchFamily="34" charset="-122"/>
                          <a:ea typeface="微软雅黑" panose="020B0503020204020204" pitchFamily="34" charset="-122"/>
                        </a:rPr>
                        <a:t>200 </a:t>
                      </a:r>
                      <a:r>
                        <a:rPr lang="zh-CN" altLang="en-US" sz="1600" dirty="0">
                          <a:effectLst/>
                          <a:latin typeface="微软雅黑" panose="020B0503020204020204" pitchFamily="34" charset="-122"/>
                          <a:ea typeface="微软雅黑" panose="020B0503020204020204" pitchFamily="34" charset="-122"/>
                        </a:rPr>
                        <a:t>个用户的并发访问</a:t>
                      </a:r>
                    </a:p>
                  </a:txBody>
                  <a:tcPr marL="88942" marR="88942" marT="41050" marB="410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1106976">
                <a:tc>
                  <a:txBody>
                    <a:bodyPr/>
                    <a:lstStyle/>
                    <a:p>
                      <a:pPr algn="ctr"/>
                      <a:r>
                        <a:rPr lang="en-US" altLang="zh-CN" sz="1600" dirty="0">
                          <a:effectLst/>
                          <a:latin typeface="微软雅黑" panose="020B0503020204020204" pitchFamily="34" charset="-122"/>
                          <a:ea typeface="微软雅黑" panose="020B0503020204020204" pitchFamily="34" charset="-122"/>
                        </a:rPr>
                        <a:t>3</a:t>
                      </a:r>
                    </a:p>
                  </a:txBody>
                  <a:tcPr marL="88942" marR="88942" marT="41050" marB="410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zh-CN" altLang="en-US" sz="1600">
                          <a:effectLst/>
                          <a:latin typeface="微软雅黑" panose="020B0503020204020204" pitchFamily="34" charset="-122"/>
                          <a:ea typeface="微软雅黑" panose="020B0503020204020204" pitchFamily="34" charset="-122"/>
                        </a:rPr>
                        <a:t>系统可用性</a:t>
                      </a:r>
                    </a:p>
                  </a:txBody>
                  <a:tcPr marL="88942" marR="88942" marT="41050" marB="410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zh-CN" altLang="en-US" sz="1600" dirty="0">
                          <a:effectLst/>
                          <a:latin typeface="微软雅黑" panose="020B0503020204020204" pitchFamily="34" charset="-122"/>
                          <a:ea typeface="微软雅黑" panose="020B0503020204020204" pitchFamily="34" charset="-122"/>
                        </a:rPr>
                        <a:t>系统能够支持大多数主流浏览器，例如 </a:t>
                      </a:r>
                      <a:r>
                        <a:rPr lang="en-US" sz="1600" dirty="0">
                          <a:effectLst/>
                          <a:latin typeface="微软雅黑" panose="020B0503020204020204" pitchFamily="34" charset="-122"/>
                          <a:ea typeface="微软雅黑" panose="020B0503020204020204" pitchFamily="34" charset="-122"/>
                        </a:rPr>
                        <a:t>Firefox、Chrome、Edge </a:t>
                      </a:r>
                      <a:r>
                        <a:rPr lang="zh-CN" altLang="en-US" sz="1600" dirty="0">
                          <a:effectLst/>
                          <a:latin typeface="微软雅黑" panose="020B0503020204020204" pitchFamily="34" charset="-122"/>
                          <a:ea typeface="微软雅黑" panose="020B0503020204020204" pitchFamily="34" charset="-122"/>
                        </a:rPr>
                        <a:t>等</a:t>
                      </a:r>
                    </a:p>
                  </a:txBody>
                  <a:tcPr marL="88942" marR="88942" marT="41050" marB="410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6</a:t>
            </a:fld>
            <a:endParaRPr kumimoji="1" lang="zh-CN" altLang="en-US"/>
          </a:p>
        </p:txBody>
      </p:sp>
      <p:sp>
        <p:nvSpPr>
          <p:cNvPr id="2" name="文本框 1"/>
          <p:cNvSpPr txBox="1"/>
          <p:nvPr/>
        </p:nvSpPr>
        <p:spPr>
          <a:xfrm>
            <a:off x="4720015" y="138546"/>
            <a:ext cx="2751968" cy="584775"/>
          </a:xfrm>
          <a:prstGeom prst="rect">
            <a:avLst/>
          </a:prstGeom>
          <a:noFill/>
        </p:spPr>
        <p:txBody>
          <a:bodyPr wrap="square">
            <a:spAutoFit/>
          </a:bodyPr>
          <a:lstStyle/>
          <a:p>
            <a:pPr algn="l"/>
            <a:r>
              <a:rPr lang="zh-CN" altLang="en-US" sz="3200" b="1">
                <a:solidFill>
                  <a:srgbClr val="333333"/>
                </a:solidFill>
                <a:latin typeface="微软雅黑" panose="020B0503020204020204" pitchFamily="34" charset="-122"/>
                <a:ea typeface="微软雅黑" panose="020B0503020204020204" pitchFamily="34" charset="-122"/>
              </a:rPr>
              <a:t>安全需求概述</a:t>
            </a:r>
            <a:endParaRPr lang="zh-CN" altLang="en-US" sz="3200" b="1" i="0" u="none" strike="noStrike">
              <a:solidFill>
                <a:srgbClr val="333333"/>
              </a:solidFill>
              <a:effectLst/>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965421" y="1024256"/>
          <a:ext cx="8261155" cy="4809487"/>
        </p:xfrm>
        <a:graphic>
          <a:graphicData uri="http://schemas.openxmlformats.org/drawingml/2006/table">
            <a:tbl>
              <a:tblPr/>
              <a:tblGrid>
                <a:gridCol w="993653">
                  <a:extLst>
                    <a:ext uri="{9D8B030D-6E8A-4147-A177-3AD203B41FA5}">
                      <a16:colId xmlns:a16="http://schemas.microsoft.com/office/drawing/2014/main" val="20000"/>
                    </a:ext>
                  </a:extLst>
                </a:gridCol>
                <a:gridCol w="2709358">
                  <a:extLst>
                    <a:ext uri="{9D8B030D-6E8A-4147-A177-3AD203B41FA5}">
                      <a16:colId xmlns:a16="http://schemas.microsoft.com/office/drawing/2014/main" val="20001"/>
                    </a:ext>
                  </a:extLst>
                </a:gridCol>
                <a:gridCol w="4558144">
                  <a:extLst>
                    <a:ext uri="{9D8B030D-6E8A-4147-A177-3AD203B41FA5}">
                      <a16:colId xmlns:a16="http://schemas.microsoft.com/office/drawing/2014/main" val="20002"/>
                    </a:ext>
                  </a:extLst>
                </a:gridCol>
              </a:tblGrid>
              <a:tr h="495879">
                <a:tc>
                  <a:txBody>
                    <a:bodyPr/>
                    <a:lstStyle/>
                    <a:p>
                      <a:pPr algn="ctr"/>
                      <a:r>
                        <a:rPr lang="zh-CN" altLang="en-US" sz="1600" b="1">
                          <a:effectLst/>
                          <a:latin typeface="微软雅黑" panose="020B0503020204020204" pitchFamily="34" charset="-122"/>
                          <a:ea typeface="微软雅黑" panose="020B0503020204020204" pitchFamily="34" charset="-122"/>
                        </a:rPr>
                        <a:t>序号</a:t>
                      </a:r>
                    </a:p>
                  </a:txBody>
                  <a:tcPr marL="45589" marR="45589" marT="21041" marB="21041" anchor="ctr">
                    <a:lnL w="9525" cap="flat" cmpd="sng" algn="ctr">
                      <a:solidFill>
                        <a:srgbClr val="C0690B"/>
                      </a:solidFill>
                      <a:prstDash val="solid"/>
                      <a:round/>
                      <a:headEnd type="none" w="med" len="med"/>
                      <a:tailEnd type="none" w="med" len="med"/>
                    </a:lnL>
                    <a:lnR w="9525" cap="flat" cmpd="sng" algn="ctr">
                      <a:solidFill>
                        <a:srgbClr val="E03A09"/>
                      </a:solidFill>
                      <a:prstDash val="solid"/>
                      <a:round/>
                      <a:headEnd type="none" w="med" len="med"/>
                      <a:tailEnd type="none" w="med" len="med"/>
                    </a:lnR>
                    <a:lnT w="9525" cap="flat" cmpd="sng" algn="ctr">
                      <a:solidFill>
                        <a:srgbClr val="C0690B"/>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ctr"/>
                      <a:r>
                        <a:rPr lang="zh-CN" altLang="en-US" sz="1600" b="1">
                          <a:effectLst/>
                          <a:latin typeface="微软雅黑" panose="020B0503020204020204" pitchFamily="34" charset="-122"/>
                          <a:ea typeface="微软雅黑" panose="020B0503020204020204" pitchFamily="34" charset="-122"/>
                        </a:rPr>
                        <a:t>安全要素</a:t>
                      </a:r>
                    </a:p>
                  </a:txBody>
                  <a:tcPr marL="45589" marR="45589" marT="21041" marB="21041" anchor="ctr">
                    <a:lnL w="9525" cap="flat" cmpd="sng" algn="ctr">
                      <a:solidFill>
                        <a:srgbClr val="E03A09"/>
                      </a:solidFill>
                      <a:prstDash val="solid"/>
                      <a:round/>
                      <a:headEnd type="none" w="med" len="med"/>
                      <a:tailEnd type="none" w="med" len="med"/>
                    </a:lnL>
                    <a:lnR w="9525" cap="flat" cmpd="sng" algn="ctr">
                      <a:solidFill>
                        <a:srgbClr val="A0B604"/>
                      </a:solidFill>
                      <a:prstDash val="solid"/>
                      <a:round/>
                      <a:headEnd type="none" w="med" len="med"/>
                      <a:tailEnd type="none" w="med" len="med"/>
                    </a:lnR>
                    <a:lnT w="9525" cap="flat" cmpd="sng" algn="ctr">
                      <a:solidFill>
                        <a:srgbClr val="E03A09"/>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ctr"/>
                      <a:r>
                        <a:rPr lang="zh-CN" altLang="en-US" sz="1600" b="1">
                          <a:effectLst/>
                          <a:latin typeface="微软雅黑" panose="020B0503020204020204" pitchFamily="34" charset="-122"/>
                          <a:ea typeface="微软雅黑" panose="020B0503020204020204" pitchFamily="34" charset="-122"/>
                        </a:rPr>
                        <a:t>描述</a:t>
                      </a:r>
                    </a:p>
                  </a:txBody>
                  <a:tcPr marL="45589" marR="45589" marT="21041" marB="21041" anchor="ctr">
                    <a:lnL w="9525" cap="flat" cmpd="sng" algn="ctr">
                      <a:solidFill>
                        <a:srgbClr val="A0B604"/>
                      </a:solidFill>
                      <a:prstDash val="solid"/>
                      <a:round/>
                      <a:headEnd type="none" w="med" len="med"/>
                      <a:tailEnd type="none" w="med" len="med"/>
                    </a:lnL>
                    <a:lnR w="9525" cap="flat" cmpd="sng" algn="ctr">
                      <a:solidFill>
                        <a:srgbClr val="A0B604"/>
                      </a:solidFill>
                      <a:prstDash val="solid"/>
                      <a:round/>
                      <a:headEnd type="none" w="med" len="med"/>
                      <a:tailEnd type="none" w="med" len="med"/>
                    </a:lnR>
                    <a:lnT w="9525" cap="flat" cmpd="sng" algn="ctr">
                      <a:solidFill>
                        <a:srgbClr val="A0B604"/>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0"/>
                  </a:ext>
                </a:extLst>
              </a:tr>
              <a:tr h="552362">
                <a:tc>
                  <a:txBody>
                    <a:bodyPr/>
                    <a:lstStyle/>
                    <a:p>
                      <a:pPr algn="ctr"/>
                      <a:r>
                        <a:rPr lang="en-US" altLang="zh-CN" sz="1600" dirty="0">
                          <a:effectLst/>
                          <a:latin typeface="微软雅黑" panose="020B0503020204020204" pitchFamily="34" charset="-122"/>
                          <a:ea typeface="微软雅黑" panose="020B0503020204020204" pitchFamily="34" charset="-122"/>
                        </a:rPr>
                        <a:t>1</a:t>
                      </a:r>
                    </a:p>
                  </a:txBody>
                  <a:tcPr marL="45589" marR="45589" marT="21041" marB="2104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zh-CN" altLang="en-US" sz="1600" dirty="0">
                          <a:effectLst/>
                          <a:latin typeface="微软雅黑" panose="020B0503020204020204" pitchFamily="34" charset="-122"/>
                          <a:ea typeface="微软雅黑" panose="020B0503020204020204" pitchFamily="34" charset="-122"/>
                        </a:rPr>
                        <a:t>数据安全</a:t>
                      </a:r>
                    </a:p>
                  </a:txBody>
                  <a:tcPr marL="45589" marR="45589" marT="21041" marB="2104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zh-CN" altLang="en-US" sz="1600" dirty="0">
                          <a:effectLst/>
                          <a:latin typeface="微软雅黑" panose="020B0503020204020204" pitchFamily="34" charset="-122"/>
                          <a:ea typeface="微软雅黑" panose="020B0503020204020204" pitchFamily="34" charset="-122"/>
                        </a:rPr>
                        <a:t>在在线银行系统中，用户、商家、订单等信息都是敏感数据，需要采取安全措施保障其保密性和完整性。这包括加密数据传输、加强访问控制、设置安全策略等措施，以避免敏感数据被非法访问、篡改、泄露等问题</a:t>
                      </a:r>
                    </a:p>
                  </a:txBody>
                  <a:tcPr marL="45589" marR="45589" marT="21041" marB="2104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1"/>
                  </a:ext>
                </a:extLst>
              </a:tr>
              <a:tr h="801744">
                <a:tc>
                  <a:txBody>
                    <a:bodyPr/>
                    <a:lstStyle/>
                    <a:p>
                      <a:pPr algn="ctr"/>
                      <a:r>
                        <a:rPr lang="en-US" altLang="zh-CN" sz="1600" dirty="0">
                          <a:effectLst/>
                          <a:latin typeface="微软雅黑" panose="020B0503020204020204" pitchFamily="34" charset="-122"/>
                          <a:ea typeface="微软雅黑" panose="020B0503020204020204" pitchFamily="34" charset="-122"/>
                        </a:rPr>
                        <a:t>2</a:t>
                      </a:r>
                    </a:p>
                  </a:txBody>
                  <a:tcPr marL="45589" marR="45589" marT="21041" marB="2104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zh-CN" altLang="en-US" sz="1600">
                          <a:effectLst/>
                          <a:latin typeface="微软雅黑" panose="020B0503020204020204" pitchFamily="34" charset="-122"/>
                          <a:ea typeface="微软雅黑" panose="020B0503020204020204" pitchFamily="34" charset="-122"/>
                        </a:rPr>
                        <a:t>身份认证和授权</a:t>
                      </a:r>
                    </a:p>
                  </a:txBody>
                  <a:tcPr marL="45589" marR="45589" marT="21041" marB="2104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zh-CN" altLang="en-US" sz="1600" dirty="0">
                          <a:effectLst/>
                          <a:latin typeface="微软雅黑" panose="020B0503020204020204" pitchFamily="34" charset="-122"/>
                          <a:ea typeface="微软雅黑" panose="020B0503020204020204" pitchFamily="34" charset="-122"/>
                        </a:rPr>
                        <a:t>为了防止非法用户访问系统，需要设置身份认证和授权机制，确保只有合法用户才能访问和操作系统。这包括用户名密码认证、单点登录、访问控制列表等措施</a:t>
                      </a:r>
                    </a:p>
                  </a:txBody>
                  <a:tcPr marL="45589" marR="45589" marT="21041" marB="2104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290946">
                <a:tc>
                  <a:txBody>
                    <a:bodyPr/>
                    <a:lstStyle/>
                    <a:p>
                      <a:pPr algn="ctr"/>
                      <a:r>
                        <a:rPr lang="en-US" altLang="zh-CN" sz="1600" dirty="0">
                          <a:effectLst/>
                          <a:latin typeface="微软雅黑" panose="020B0503020204020204" pitchFamily="34" charset="-122"/>
                          <a:ea typeface="微软雅黑" panose="020B0503020204020204" pitchFamily="34" charset="-122"/>
                        </a:rPr>
                        <a:t>3</a:t>
                      </a:r>
                    </a:p>
                  </a:txBody>
                  <a:tcPr marL="45589" marR="45589" marT="21041" marB="2104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zh-CN" altLang="en-US" sz="1600">
                          <a:effectLst/>
                          <a:latin typeface="微软雅黑" panose="020B0503020204020204" pitchFamily="34" charset="-122"/>
                          <a:ea typeface="微软雅黑" panose="020B0503020204020204" pitchFamily="34" charset="-122"/>
                        </a:rPr>
                        <a:t>攻击预防</a:t>
                      </a:r>
                    </a:p>
                  </a:txBody>
                  <a:tcPr marL="45589" marR="45589" marT="21041" marB="2104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zh-CN" altLang="en-US" sz="1600" dirty="0">
                          <a:effectLst/>
                          <a:latin typeface="微软雅黑" panose="020B0503020204020204" pitchFamily="34" charset="-122"/>
                          <a:ea typeface="微软雅黑" panose="020B0503020204020204" pitchFamily="34" charset="-122"/>
                        </a:rPr>
                        <a:t>在线银行系统需要防止各种攻击，包括网络攻击、恶意代码攻击、</a:t>
                      </a:r>
                      <a:r>
                        <a:rPr lang="en-US" sz="1600" dirty="0">
                          <a:effectLst/>
                          <a:latin typeface="微软雅黑" panose="020B0503020204020204" pitchFamily="34" charset="-122"/>
                          <a:ea typeface="微软雅黑" panose="020B0503020204020204" pitchFamily="34" charset="-122"/>
                        </a:rPr>
                        <a:t>SQL</a:t>
                      </a:r>
                      <a:r>
                        <a:rPr lang="zh-CN" altLang="en-US" sz="1600" dirty="0">
                          <a:effectLst/>
                          <a:latin typeface="微软雅黑" panose="020B0503020204020204" pitchFamily="34" charset="-122"/>
                          <a:ea typeface="微软雅黑" panose="020B0503020204020204" pitchFamily="34" charset="-122"/>
                        </a:rPr>
                        <a:t>注入攻击、密码强制破解、伪造会话攻击、跨站脚本攻击等。为此，需要采用加强输入验证、设置安全策略等措施，以保障系统的安全性</a:t>
                      </a:r>
                    </a:p>
                  </a:txBody>
                  <a:tcPr marL="45589" marR="45589" marT="21041" marB="2104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3"/>
                  </a:ext>
                </a:extLst>
              </a:tr>
              <a:tr h="285837">
                <a:tc>
                  <a:txBody>
                    <a:bodyPr/>
                    <a:lstStyle/>
                    <a:p>
                      <a:pPr algn="ctr"/>
                      <a:r>
                        <a:rPr lang="en-US" altLang="zh-CN" sz="1600" dirty="0">
                          <a:effectLst/>
                          <a:latin typeface="微软雅黑" panose="020B0503020204020204" pitchFamily="34" charset="-122"/>
                          <a:ea typeface="微软雅黑" panose="020B0503020204020204" pitchFamily="34" charset="-122"/>
                        </a:rPr>
                        <a:t>4</a:t>
                      </a:r>
                    </a:p>
                  </a:txBody>
                  <a:tcPr marL="45589" marR="45589" marT="21041" marB="2104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zh-CN" altLang="en-US" sz="1600">
                          <a:effectLst/>
                          <a:latin typeface="微软雅黑" panose="020B0503020204020204" pitchFamily="34" charset="-122"/>
                          <a:ea typeface="微软雅黑" panose="020B0503020204020204" pitchFamily="34" charset="-122"/>
                        </a:rPr>
                        <a:t>安全审计</a:t>
                      </a:r>
                    </a:p>
                  </a:txBody>
                  <a:tcPr marL="45589" marR="45589" marT="21041" marB="2104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zh-CN" altLang="en-US" sz="1600" dirty="0">
                          <a:effectLst/>
                          <a:latin typeface="微软雅黑" panose="020B0503020204020204" pitchFamily="34" charset="-122"/>
                          <a:ea typeface="微软雅黑" panose="020B0503020204020204" pitchFamily="34" charset="-122"/>
                        </a:rPr>
                        <a:t>为了发现并解决潜在的安全问题，需要对在线银行系统进行安全审计，包括安全漏洞扫描、日志监控、安全事件响应等措施</a:t>
                      </a:r>
                    </a:p>
                  </a:txBody>
                  <a:tcPr marL="45589" marR="45589" marT="21041" marB="2104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7</a:t>
            </a:fld>
            <a:endParaRPr kumimoji="1" lang="zh-CN" altLang="en-US"/>
          </a:p>
        </p:txBody>
      </p:sp>
      <p:sp>
        <p:nvSpPr>
          <p:cNvPr id="5" name="文本框 4"/>
          <p:cNvSpPr txBox="1"/>
          <p:nvPr/>
        </p:nvSpPr>
        <p:spPr>
          <a:xfrm>
            <a:off x="2126672" y="2413337"/>
            <a:ext cx="7938655" cy="1015663"/>
          </a:xfrm>
          <a:prstGeom prst="rect">
            <a:avLst/>
          </a:prstGeom>
          <a:noFill/>
        </p:spPr>
        <p:txBody>
          <a:bodyPr wrap="square">
            <a:spAutoFit/>
          </a:bodyPr>
          <a:lstStyle/>
          <a:p>
            <a:pPr algn="l"/>
            <a:r>
              <a:rPr lang="en-US" altLang="zh-CN" sz="6000" b="1" i="0" u="none" strike="noStrike" dirty="0">
                <a:solidFill>
                  <a:srgbClr val="333333"/>
                </a:solidFill>
                <a:effectLst/>
                <a:latin typeface="微软雅黑" panose="020B0503020204020204" pitchFamily="34" charset="-122"/>
                <a:ea typeface="微软雅黑" panose="020B0503020204020204" pitchFamily="34" charset="-122"/>
              </a:rPr>
              <a:t>System</a:t>
            </a:r>
            <a:r>
              <a:rPr lang="zh-CN" altLang="en-US" sz="6000" b="1" i="0" u="none" strike="noStrike">
                <a:solidFill>
                  <a:srgbClr val="333333"/>
                </a:solidFill>
                <a:effectLst/>
                <a:latin typeface="微软雅黑" panose="020B0503020204020204" pitchFamily="34" charset="-122"/>
                <a:ea typeface="微软雅黑" panose="020B0503020204020204" pitchFamily="34" charset="-122"/>
              </a:rPr>
              <a:t> </a:t>
            </a:r>
            <a:r>
              <a:rPr lang="en-US" altLang="zh-CN" sz="6000" b="1" i="0" u="none" strike="noStrike" dirty="0">
                <a:solidFill>
                  <a:srgbClr val="333333"/>
                </a:solidFill>
                <a:effectLst/>
                <a:latin typeface="微软雅黑" panose="020B0503020204020204" pitchFamily="34" charset="-122"/>
                <a:ea typeface="微软雅黑" panose="020B0503020204020204" pitchFamily="34" charset="-122"/>
              </a:rPr>
              <a:t>Architecture</a:t>
            </a:r>
            <a:endParaRPr lang="zh-CN" altLang="en-US" sz="6000" b="1" i="0" u="none" strike="noStrike">
              <a:solidFill>
                <a:srgbClr val="333333"/>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8</a:t>
            </a:fld>
            <a:endParaRPr kumimoji="1" lang="zh-CN" altLang="en-US"/>
          </a:p>
        </p:txBody>
      </p:sp>
      <p:sp>
        <p:nvSpPr>
          <p:cNvPr id="8" name="文本框 7"/>
          <p:cNvSpPr txBox="1"/>
          <p:nvPr/>
        </p:nvSpPr>
        <p:spPr>
          <a:xfrm>
            <a:off x="5172832" y="138546"/>
            <a:ext cx="1846335" cy="584775"/>
          </a:xfrm>
          <a:prstGeom prst="rect">
            <a:avLst/>
          </a:prstGeom>
          <a:noFill/>
        </p:spPr>
        <p:txBody>
          <a:bodyPr wrap="square">
            <a:spAutoFit/>
          </a:bodyPr>
          <a:lstStyle/>
          <a:p>
            <a:pPr algn="l"/>
            <a:r>
              <a:rPr lang="zh-CN" altLang="en-US" sz="3200" b="1">
                <a:solidFill>
                  <a:srgbClr val="333333"/>
                </a:solidFill>
                <a:latin typeface="微软雅黑" panose="020B0503020204020204" pitchFamily="34" charset="-122"/>
                <a:ea typeface="微软雅黑" panose="020B0503020204020204" pitchFamily="34" charset="-122"/>
              </a:rPr>
              <a:t>系统结构</a:t>
            </a:r>
            <a:endParaRPr lang="zh-CN" altLang="en-US" sz="3200" b="1" i="0" u="none" strike="noStrike">
              <a:solidFill>
                <a:srgbClr val="333333"/>
              </a:solidFill>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95779" y="1244277"/>
            <a:ext cx="12000440" cy="378623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C5AA08-4B90-0A4A-B968-A94817760242}" type="slidenum">
              <a:rPr/>
              <a:t>9</a:t>
            </a:fld>
            <a:endParaRPr kumimoji="1" lang="zh-CN" altLang="en-US"/>
          </a:p>
        </p:txBody>
      </p:sp>
      <p:sp>
        <p:nvSpPr>
          <p:cNvPr id="8" name="文本框 7"/>
          <p:cNvSpPr txBox="1"/>
          <p:nvPr/>
        </p:nvSpPr>
        <p:spPr>
          <a:xfrm>
            <a:off x="5100521" y="201944"/>
            <a:ext cx="2704536" cy="584775"/>
          </a:xfrm>
          <a:prstGeom prst="rect">
            <a:avLst/>
          </a:prstGeom>
          <a:noFill/>
        </p:spPr>
        <p:txBody>
          <a:bodyPr wrap="square">
            <a:spAutoFit/>
          </a:bodyPr>
          <a:lstStyle/>
          <a:p>
            <a:pPr algn="l"/>
            <a:r>
              <a:rPr lang="zh-CN" altLang="en-US" sz="3200" b="1" dirty="0">
                <a:solidFill>
                  <a:srgbClr val="333333"/>
                </a:solidFill>
                <a:latin typeface="微软雅黑" panose="020B0503020204020204" pitchFamily="34" charset="-122"/>
                <a:ea typeface="微软雅黑" panose="020B0503020204020204" pitchFamily="34" charset="-122"/>
              </a:rPr>
              <a:t>处理流程图</a:t>
            </a:r>
            <a:endParaRPr lang="zh-CN" altLang="en-US" sz="3200" b="1" i="0" u="none" strike="noStrike" dirty="0">
              <a:solidFill>
                <a:srgbClr val="333333"/>
              </a:solidFill>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2"/>
          <a:srcRect r="8998"/>
          <a:stretch/>
        </p:blipFill>
        <p:spPr>
          <a:xfrm>
            <a:off x="1903202" y="961266"/>
            <a:ext cx="9450598" cy="5395084"/>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ZlM2IwMjhhNzk0ODA4ODIzY2IyYmU4MTUyZTBjMz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712</Words>
  <Application>Microsoft Office PowerPoint</Application>
  <PresentationFormat>宽屏</PresentationFormat>
  <Paragraphs>105</Paragraphs>
  <Slides>36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 J</dc:creator>
  <cp:lastModifiedBy>沐子冰</cp:lastModifiedBy>
  <cp:revision>40</cp:revision>
  <dcterms:created xsi:type="dcterms:W3CDTF">2023-05-21T04:13:00Z</dcterms:created>
  <dcterms:modified xsi:type="dcterms:W3CDTF">2024-05-20T09:58:34Z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C1F78BEADF5446C3BB62B29763DC1E6A_12</vt:lpwstr>
  </property>
  <property fmtid="{D5CDD505-2E9C-101B-9397-08002B2CF9AE}" pid="3" name="KSOProductBuildVer">
    <vt:lpwstr>2052-12.1.0.16729</vt:lpwstr>
  </property>
</Properties>
</file>