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71" r:id="rId11"/>
    <p:sldId id="270" r:id="rId12"/>
    <p:sldId id="272" r:id="rId13"/>
    <p:sldId id="274" r:id="rId14"/>
    <p:sldId id="264" r:id="rId15"/>
    <p:sldId id="266" r:id="rId16"/>
    <p:sldId id="265" r:id="rId17"/>
    <p:sldId id="267" r:id="rId18"/>
    <p:sldId id="269" r:id="rId19"/>
    <p:sldId id="273" r:id="rId20"/>
    <p:sldId id="268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36F-5F82-46F4-9A48-ED2099DA13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6683-6283-40C2-BF09-006762578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36F-5F82-46F4-9A48-ED2099DA13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6683-6283-40C2-BF09-006762578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36F-5F82-46F4-9A48-ED2099DA13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6683-6283-40C2-BF09-006762578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36F-5F82-46F4-9A48-ED2099DA13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6683-6283-40C2-BF09-006762578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36F-5F82-46F4-9A48-ED2099DA13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6683-6283-40C2-BF09-006762578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36F-5F82-46F4-9A48-ED2099DA13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6683-6283-40C2-BF09-006762578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36F-5F82-46F4-9A48-ED2099DA13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6683-6283-40C2-BF09-006762578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36F-5F82-46F4-9A48-ED2099DA13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6683-6283-40C2-BF09-006762578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36F-5F82-46F4-9A48-ED2099DA13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6683-6283-40C2-BF09-006762578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36F-5F82-46F4-9A48-ED2099DA13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6683-6283-40C2-BF09-006762578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36F-5F82-46F4-9A48-ED2099DA13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6683-6283-40C2-BF09-006762578F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A36F-5F82-46F4-9A48-ED2099DA13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C6683-6283-40C2-BF09-006762578F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9725" y="741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MIPS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模拟器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9725" y="418306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2023-11-26</a:t>
            </a:r>
            <a:endParaRPr lang="en-US" altLang="zh-CN" sz="3200" dirty="0" smtClean="0"/>
          </a:p>
          <a:p>
            <a:r>
              <a:rPr lang="en-US" altLang="zh-CN" sz="3200" dirty="0" smtClean="0"/>
              <a:t>——</a:t>
            </a:r>
            <a:r>
              <a:rPr lang="zh-CN" altLang="en-US" sz="3200" dirty="0" smtClean="0"/>
              <a:t>赵育课、金子阳、陈奕萱、蔡佳伟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1549" y="4610099"/>
            <a:ext cx="10096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此页是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界面，在计算表达式一栏输入，点击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在十进制，二进制补码、单精度浮点数、双精度浮点数四栏会显示得到的结果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如果需要计算不同类型的数据，可以选择表达式的类型（如图：</a:t>
            </a:r>
            <a:r>
              <a:rPr lang="en-US" altLang="zh-CN" dirty="0" smtClean="0"/>
              <a:t>decimal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Signed binary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Unsigned binary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五类）。之后输入要计算的表达式。表达式输入如样例所示，之后在下方的四栏会显示正确结果。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353" y="412644"/>
            <a:ext cx="9550891" cy="4108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1549" y="4400549"/>
            <a:ext cx="10096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此页是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界面，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用于打开文件，</a:t>
            </a:r>
            <a:r>
              <a:rPr lang="en-US" altLang="zh-CN" dirty="0" smtClean="0"/>
              <a:t>initialize</a:t>
            </a:r>
            <a:r>
              <a:rPr lang="zh-CN" altLang="en-US" dirty="0" smtClean="0"/>
              <a:t>用于初始化寄存器和内存的值，在</a:t>
            </a:r>
            <a:r>
              <a:rPr lang="en-US" altLang="zh-CN" dirty="0" smtClean="0"/>
              <a:t>break point</a:t>
            </a:r>
            <a:r>
              <a:rPr lang="zh-CN" altLang="en-US" dirty="0" smtClean="0"/>
              <a:t>的方框内打钩即为设置断点，</a:t>
            </a:r>
            <a:r>
              <a:rPr lang="en-US" altLang="zh-CN" dirty="0" smtClean="0"/>
              <a:t>execute to break</a:t>
            </a:r>
            <a:r>
              <a:rPr lang="zh-CN" altLang="en-US" dirty="0" smtClean="0"/>
              <a:t>用于执行程序到断点，</a:t>
            </a:r>
            <a:r>
              <a:rPr lang="en-US" altLang="zh-CN" dirty="0" smtClean="0"/>
              <a:t>run</a:t>
            </a:r>
            <a:r>
              <a:rPr lang="zh-CN" altLang="en-US" dirty="0" smtClean="0"/>
              <a:t>用于运行程序，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用于单步调试。下方的方框用于可视化每个内存的值，右侧的方框用于可视化每个寄存器的值，并体现了程序指针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的值。在执行过程中，当前正在执行的指令会变成黄色。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054" y="260247"/>
            <a:ext cx="9525490" cy="4013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495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文件组织形式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3993" y="365125"/>
            <a:ext cx="3700644" cy="624205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8495" y="1931214"/>
            <a:ext cx="5495925" cy="37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主体结构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由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四部分组成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CMakeList 由qt集成环境自动生成，用来组织整个项目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header头文件，包括所有的.h文件，用来多文件之间通信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source file，包括所有.cpp文件，用来实现具体功能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.ui文件，描述了前端界面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、测试部分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9275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）测试对象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MIPS</a:t>
            </a:r>
            <a:r>
              <a:rPr lang="zh-CN" altLang="en-US" dirty="0"/>
              <a:t>模拟器软件及其各个模块实现。重点测试极端情况下软件的表现和鲁棒性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（二）测试功能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 smtClean="0"/>
              <a:t>汇编模式功能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反</a:t>
            </a:r>
            <a:r>
              <a:rPr lang="zh-CN" altLang="en-US" dirty="0" smtClean="0"/>
              <a:t>汇编模式功能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调试模式功能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计算模式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ps</a:t>
            </a:r>
            <a:r>
              <a:rPr lang="en-US" altLang="zh-CN" dirty="0"/>
              <a:t>:</a:t>
            </a:r>
            <a:r>
              <a:rPr lang="zh-CN" altLang="en-US" dirty="0"/>
              <a:t>以下各展示一个样例，更多样例详见报告）</a:t>
            </a:r>
            <a:endParaRPr lang="en-US" altLang="zh-CN" dirty="0"/>
          </a:p>
          <a:p>
            <a:pPr marL="0" indent="0">
              <a:buNone/>
            </a:pP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2160"/>
            <a:ext cx="10515600" cy="56435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、汇编模式功能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如图所示，输入测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试样例（或打开文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件）后，点击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成功</a:t>
            </a:r>
            <a:r>
              <a:rPr lang="zh-CN" altLang="en-US" dirty="0" smtClean="0"/>
              <a:t>把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反汇编成二进制码。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9415" y="3428991"/>
            <a:ext cx="774740" cy="3302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56" y="294323"/>
            <a:ext cx="3645087" cy="6121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343" y="221294"/>
            <a:ext cx="3721291" cy="6267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890" y="699770"/>
            <a:ext cx="10515600" cy="56435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 smtClean="0"/>
              <a:t>、反汇编模式功能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如图所示，输入测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试样例（或打开文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件）后，点击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成功把二进制码反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汇编成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3964" y="533400"/>
            <a:ext cx="3957294" cy="58104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62" y="533400"/>
            <a:ext cx="3338027" cy="58104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069" y="3314700"/>
            <a:ext cx="870895" cy="228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 smtClean="0"/>
              <a:t>、调试模式功能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554" y="1088919"/>
            <a:ext cx="9646594" cy="414983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7475" y="561975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如图所示，执行过程中，正在执行的指令会变成黄色，右侧寄存器所保存的值根据指令执行有所变化。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 smtClean="0"/>
              <a:t>、计算模式功能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7212" y="533400"/>
            <a:ext cx="6841750" cy="29432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87" y="3681098"/>
            <a:ext cx="6689038" cy="2877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7212" y="533400"/>
            <a:ext cx="6841750" cy="29432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87" y="3681098"/>
            <a:ext cx="6689038" cy="2877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212" y="533401"/>
            <a:ext cx="6841750" cy="29432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88" y="3681098"/>
            <a:ext cx="6689041" cy="287753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20075" y="4724400"/>
            <a:ext cx="2924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如图所示，各模式计算功能均正常，各类符号相性均良好。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谢谢大家！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一、需求分析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）项目描述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MIPS</a:t>
            </a:r>
            <a:r>
              <a:rPr lang="zh-CN" altLang="en-US" dirty="0"/>
              <a:t>是一种精简指令集计算机（</a:t>
            </a:r>
            <a:r>
              <a:rPr lang="en-US" altLang="zh-CN" dirty="0"/>
              <a:t>RISC</a:t>
            </a:r>
            <a:r>
              <a:rPr lang="zh-CN" altLang="en-US" dirty="0"/>
              <a:t>）体系结构，广泛应用于嵌入式系统、教学和科研等领域。</a:t>
            </a:r>
            <a:r>
              <a:rPr lang="en-US" altLang="zh-CN" dirty="0"/>
              <a:t>MIPS</a:t>
            </a:r>
            <a:r>
              <a:rPr lang="zh-CN" altLang="en-US" dirty="0"/>
              <a:t>指令集简单、规整、高效，易于理解和实现。为了帮助学习者更好地掌握</a:t>
            </a:r>
            <a:r>
              <a:rPr lang="en-US" altLang="zh-CN" dirty="0"/>
              <a:t>MIPS</a:t>
            </a:r>
            <a:r>
              <a:rPr lang="zh-CN" altLang="en-US" dirty="0"/>
              <a:t>体系结构和指令系统，我们实现了一个</a:t>
            </a:r>
            <a:r>
              <a:rPr lang="en-US" altLang="zh-CN" dirty="0"/>
              <a:t>MIPS</a:t>
            </a:r>
            <a:r>
              <a:rPr lang="zh-CN" altLang="en-US" dirty="0"/>
              <a:t>模拟器软件，可以在</a:t>
            </a:r>
            <a:r>
              <a:rPr lang="en-US" altLang="zh-CN" dirty="0"/>
              <a:t>PC</a:t>
            </a:r>
            <a:r>
              <a:rPr lang="zh-CN" altLang="en-US" dirty="0"/>
              <a:t>上模拟</a:t>
            </a:r>
            <a:r>
              <a:rPr lang="en-US" altLang="zh-CN" dirty="0"/>
              <a:t>MIPS</a:t>
            </a:r>
            <a:r>
              <a:rPr lang="zh-CN" altLang="en-US" dirty="0"/>
              <a:t>处理器的各种功能和操作</a:t>
            </a:r>
            <a:r>
              <a:rPr lang="zh-CN" altLang="en-US" dirty="0" smtClean="0"/>
              <a:t>。其中代码部分均使用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完成，界面使用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制作。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（二）功能需求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汇编（将汇编语言变成二进制指令）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反汇编（将二进制指令变成汇编语言）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整数的表示、转换和运算（补码）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浮点数的表示、转换和运算（ </a:t>
            </a:r>
            <a:r>
              <a:rPr lang="en-US" altLang="zh-CN" dirty="0" smtClean="0"/>
              <a:t>IEEE 754 </a:t>
            </a:r>
            <a:r>
              <a:rPr lang="zh-CN" altLang="en-US" dirty="0" smtClean="0"/>
              <a:t>标准）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程序执行时的系统状态模拟（各个寄存器、内存的信息等）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实现的指令集</a:t>
            </a:r>
            <a:r>
              <a:rPr lang="zh-CN" altLang="en-US" dirty="0" smtClean="0"/>
              <a:t>：包含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</a:t>
            </a:r>
            <a:r>
              <a:rPr lang="zh-CN" altLang="en-US" dirty="0" smtClean="0"/>
              <a:t>型和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型的各种指令。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汇编、反汇编与执行均可以使用的指令如下：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25" y="438005"/>
            <a:ext cx="5823249" cy="56200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74" y="488808"/>
            <a:ext cx="6159817" cy="5569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33" y="390385"/>
            <a:ext cx="6528135" cy="5448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626" y="1257204"/>
            <a:ext cx="4800847" cy="3714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2419351"/>
            <a:ext cx="10515600" cy="4333874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（三）性能需求</a:t>
            </a:r>
            <a:b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100" dirty="0" smtClean="0">
                <a:latin typeface="+mn-ea"/>
                <a:ea typeface="+mn-ea"/>
              </a:rPr>
              <a:t>响应时间、内存占用、稳定性、扩展性</a:t>
            </a:r>
            <a:br>
              <a:rPr lang="en-US" altLang="zh-CN" sz="3100" dirty="0" smtClean="0">
                <a:latin typeface="+mn-ea"/>
                <a:ea typeface="+mn-ea"/>
              </a:rPr>
            </a:br>
            <a:br>
              <a:rPr lang="en-US" altLang="zh-CN" sz="3100" dirty="0" smtClean="0">
                <a:latin typeface="+mn-ea"/>
                <a:ea typeface="+mn-ea"/>
              </a:rPr>
            </a:b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（四）可维护性需求</a:t>
            </a:r>
            <a:b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100" dirty="0" smtClean="0">
                <a:latin typeface="+mn-ea"/>
                <a:ea typeface="+mn-ea"/>
              </a:rPr>
              <a:t>1</a:t>
            </a:r>
            <a:r>
              <a:rPr lang="zh-CN" altLang="en-US" sz="3100" dirty="0" smtClean="0">
                <a:latin typeface="+mn-ea"/>
                <a:ea typeface="+mn-ea"/>
              </a:rPr>
              <a:t>、功能</a:t>
            </a:r>
            <a:r>
              <a:rPr lang="zh-CN" altLang="en-US" sz="3100" dirty="0">
                <a:latin typeface="+mn-ea"/>
                <a:ea typeface="+mn-ea"/>
              </a:rPr>
              <a:t>性能需求。这是指软件能够实现的基本功</a:t>
            </a:r>
            <a:r>
              <a:rPr lang="zh-CN" altLang="en-US" sz="3100" dirty="0" smtClean="0">
                <a:latin typeface="+mn-ea"/>
                <a:ea typeface="+mn-ea"/>
              </a:rPr>
              <a:t>能</a:t>
            </a:r>
            <a:br>
              <a:rPr lang="en-US" altLang="zh-CN" sz="3100" dirty="0" smtClean="0">
                <a:latin typeface="+mn-ea"/>
                <a:ea typeface="+mn-ea"/>
              </a:rPr>
            </a:br>
            <a:r>
              <a:rPr lang="en-US" altLang="zh-CN" sz="3100" dirty="0" smtClean="0">
                <a:latin typeface="+mn-ea"/>
                <a:ea typeface="+mn-ea"/>
              </a:rPr>
              <a:t>2</a:t>
            </a:r>
            <a:r>
              <a:rPr lang="zh-CN" altLang="en-US" sz="3100" dirty="0" smtClean="0">
                <a:latin typeface="+mn-ea"/>
                <a:ea typeface="+mn-ea"/>
              </a:rPr>
              <a:t>、</a:t>
            </a:r>
            <a:r>
              <a:rPr lang="zh-CN" altLang="en-US" sz="3100" dirty="0">
                <a:latin typeface="+mn-ea"/>
                <a:ea typeface="+mn-ea"/>
              </a:rPr>
              <a:t>软件在执行功能时所消耗的时间和空间资源，以及对外部环境的影响。</a:t>
            </a:r>
            <a:br>
              <a:rPr lang="zh-CN" altLang="en-US" sz="3100" dirty="0">
                <a:latin typeface="+mn-ea"/>
                <a:ea typeface="+mn-ea"/>
              </a:rPr>
            </a:br>
            <a:r>
              <a:rPr lang="en-US" altLang="zh-CN" sz="3100" dirty="0" smtClean="0">
                <a:latin typeface="+mn-ea"/>
                <a:ea typeface="+mn-ea"/>
              </a:rPr>
              <a:t>3</a:t>
            </a:r>
            <a:r>
              <a:rPr lang="zh-CN" altLang="en-US" sz="3100" dirty="0" smtClean="0">
                <a:latin typeface="+mn-ea"/>
                <a:ea typeface="+mn-ea"/>
              </a:rPr>
              <a:t>、软件</a:t>
            </a:r>
            <a:r>
              <a:rPr lang="zh-CN" altLang="en-US" sz="3100" dirty="0">
                <a:latin typeface="+mn-ea"/>
                <a:ea typeface="+mn-ea"/>
              </a:rPr>
              <a:t>应该具有较高的稳定性，尽量避免出现崩溃、死锁等故障</a:t>
            </a:r>
            <a:r>
              <a:rPr lang="zh-CN" altLang="en-US" sz="3100" dirty="0" smtClean="0">
                <a:latin typeface="+mn-ea"/>
                <a:ea typeface="+mn-ea"/>
              </a:rPr>
              <a:t>。</a:t>
            </a:r>
            <a:br>
              <a:rPr lang="en-US" altLang="zh-CN" sz="3100" dirty="0" smtClean="0">
                <a:latin typeface="+mn-ea"/>
                <a:ea typeface="+mn-ea"/>
              </a:rPr>
            </a:br>
            <a:r>
              <a:rPr lang="en-US" altLang="zh-CN" sz="3100" dirty="0" smtClean="0">
                <a:latin typeface="+mn-ea"/>
                <a:ea typeface="+mn-ea"/>
              </a:rPr>
              <a:t>4</a:t>
            </a:r>
            <a:r>
              <a:rPr lang="zh-CN" altLang="en-US" sz="3100" dirty="0" smtClean="0">
                <a:latin typeface="+mn-ea"/>
                <a:ea typeface="+mn-ea"/>
              </a:rPr>
              <a:t>、</a:t>
            </a:r>
            <a:r>
              <a:rPr lang="zh-CN" altLang="en-US" sz="3100" dirty="0">
                <a:latin typeface="+mn-ea"/>
                <a:ea typeface="+mn-ea"/>
              </a:rPr>
              <a:t>兼容性</a:t>
            </a:r>
            <a:r>
              <a:rPr lang="zh-CN" altLang="en-US" sz="3100" dirty="0" smtClean="0">
                <a:latin typeface="+mn-ea"/>
                <a:ea typeface="+mn-ea"/>
              </a:rPr>
              <a:t>性能需求。</a:t>
            </a:r>
            <a:br>
              <a:rPr lang="en-US" altLang="zh-CN" sz="3100" dirty="0" smtClean="0">
                <a:latin typeface="+mn-ea"/>
                <a:ea typeface="+mn-ea"/>
              </a:rPr>
            </a:br>
            <a:r>
              <a:rPr lang="en-US" altLang="zh-CN" sz="3100" dirty="0" smtClean="0">
                <a:latin typeface="+mn-ea"/>
                <a:ea typeface="+mn-ea"/>
              </a:rPr>
              <a:t>5</a:t>
            </a:r>
            <a:r>
              <a:rPr lang="zh-CN" altLang="en-US" sz="3100" dirty="0" smtClean="0">
                <a:latin typeface="+mn-ea"/>
                <a:ea typeface="+mn-ea"/>
              </a:rPr>
              <a:t>、</a:t>
            </a:r>
            <a:r>
              <a:rPr lang="zh-CN" altLang="en-US" sz="3100" dirty="0">
                <a:latin typeface="+mn-ea"/>
                <a:ea typeface="+mn-ea"/>
              </a:rPr>
              <a:t>软件应该使用标准的编码规范和注释规范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、项目分析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79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（一）模块划分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333375" y="3225006"/>
            <a:ext cx="2819400" cy="1362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MIPS</a:t>
            </a:r>
            <a:r>
              <a:rPr lang="zh-CN" altLang="en-US" sz="3200" dirty="0" smtClean="0"/>
              <a:t>模拟器</a:t>
            </a:r>
            <a:endParaRPr lang="zh-CN" altLang="en-US" sz="32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990850" y="2647950"/>
            <a:ext cx="1704975" cy="93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838449" y="4351735"/>
            <a:ext cx="1638300" cy="100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657599" y="2202657"/>
            <a:ext cx="2581275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程序结构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3657600" y="4460082"/>
            <a:ext cx="2581275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数据结构</a:t>
            </a:r>
            <a:endParaRPr lang="zh-CN" altLang="en-US" sz="2400" dirty="0"/>
          </a:p>
        </p:txBody>
      </p:sp>
      <p:sp>
        <p:nvSpPr>
          <p:cNvPr id="11" name="椭圆 10"/>
          <p:cNvSpPr/>
          <p:nvPr/>
        </p:nvSpPr>
        <p:spPr>
          <a:xfrm>
            <a:off x="6472234" y="1117846"/>
            <a:ext cx="2085975" cy="1031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ssembly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disassembly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472236" y="2391370"/>
            <a:ext cx="2085975" cy="1031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calculate</a:t>
            </a:r>
            <a:endParaRPr lang="zh-CN" altLang="en-US" sz="2400" dirty="0"/>
          </a:p>
        </p:txBody>
      </p:sp>
      <p:sp>
        <p:nvSpPr>
          <p:cNvPr id="13" name="椭圆 12"/>
          <p:cNvSpPr/>
          <p:nvPr/>
        </p:nvSpPr>
        <p:spPr>
          <a:xfrm>
            <a:off x="6472235" y="3639641"/>
            <a:ext cx="2085975" cy="1031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debug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6472234" y="4784477"/>
            <a:ext cx="2085975" cy="1031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汇编类，反汇编类，</a:t>
            </a:r>
            <a:r>
              <a:rPr lang="en-US" altLang="zh-CN" sz="1600" dirty="0" err="1" smtClean="0"/>
              <a:t>mips</a:t>
            </a:r>
            <a:r>
              <a:rPr lang="zh-CN" altLang="en-US" sz="1600" dirty="0" smtClean="0"/>
              <a:t>类</a:t>
            </a:r>
            <a:endParaRPr lang="zh-CN" altLang="en-US" sz="1600" dirty="0"/>
          </a:p>
        </p:txBody>
      </p:sp>
      <p:sp>
        <p:nvSpPr>
          <p:cNvPr id="15" name="椭圆 14"/>
          <p:cNvSpPr/>
          <p:nvPr/>
        </p:nvSpPr>
        <p:spPr>
          <a:xfrm>
            <a:off x="9263058" y="2764532"/>
            <a:ext cx="2581275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图形界面</a:t>
            </a:r>
            <a:endParaRPr lang="zh-CN" altLang="en-US" sz="2400" dirty="0"/>
          </a:p>
        </p:txBody>
      </p:sp>
      <p:cxnSp>
        <p:nvCxnSpPr>
          <p:cNvPr id="7" name="直接连接符 6"/>
          <p:cNvCxnSpPr>
            <a:stCxn id="9" idx="7"/>
          </p:cNvCxnSpPr>
          <p:nvPr/>
        </p:nvCxnSpPr>
        <p:spPr>
          <a:xfrm flipV="1">
            <a:off x="5860855" y="1771650"/>
            <a:ext cx="730445" cy="6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6"/>
            <a:endCxn id="12" idx="2"/>
          </p:cNvCxnSpPr>
          <p:nvPr/>
        </p:nvCxnSpPr>
        <p:spPr>
          <a:xfrm>
            <a:off x="6238874" y="2869407"/>
            <a:ext cx="233362" cy="3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5"/>
          </p:cNvCxnSpPr>
          <p:nvPr/>
        </p:nvCxnSpPr>
        <p:spPr>
          <a:xfrm>
            <a:off x="5860855" y="3340870"/>
            <a:ext cx="873320" cy="66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6"/>
            <a:endCxn id="14" idx="2"/>
          </p:cNvCxnSpPr>
          <p:nvPr/>
        </p:nvCxnSpPr>
        <p:spPr>
          <a:xfrm>
            <a:off x="6238875" y="5126832"/>
            <a:ext cx="233359" cy="173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6"/>
            <a:endCxn id="15" idx="1"/>
          </p:cNvCxnSpPr>
          <p:nvPr/>
        </p:nvCxnSpPr>
        <p:spPr>
          <a:xfrm>
            <a:off x="8558209" y="1633387"/>
            <a:ext cx="1082868" cy="1326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442130" y="2919548"/>
            <a:ext cx="1044770" cy="502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3" idx="6"/>
          </p:cNvCxnSpPr>
          <p:nvPr/>
        </p:nvCxnSpPr>
        <p:spPr>
          <a:xfrm flipV="1">
            <a:off x="8558210" y="3581400"/>
            <a:ext cx="928690" cy="57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6"/>
            <a:endCxn id="15" idx="3"/>
          </p:cNvCxnSpPr>
          <p:nvPr/>
        </p:nvCxnSpPr>
        <p:spPr>
          <a:xfrm flipV="1">
            <a:off x="8558209" y="3902745"/>
            <a:ext cx="1082868" cy="139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（二）功能分析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本次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模拟器共有四个功能，分别是：汇编模式、反汇编模式、调试模式、计算模式。其中，汇编模式把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指令转换为二进制码，反汇编模式把二进制码转换为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指令集，调试模式可以单步调试并相应显示寄存器和内存的变化，计算模式可以实现十进制整数、小数和二进制整数、小数，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位浮点数，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位浮点数的相互转化。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）整体界面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9121" y="1409596"/>
            <a:ext cx="9500088" cy="40388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8225" y="5552439"/>
            <a:ext cx="1009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打开软件后，首页是汇编模式，在左上角点击</a:t>
            </a:r>
            <a:r>
              <a:rPr lang="en-US" altLang="zh-CN" dirty="0" smtClean="0"/>
              <a:t>assemble/calculate/debug</a:t>
            </a:r>
            <a:r>
              <a:rPr lang="zh-CN" altLang="en-US" dirty="0" smtClean="0"/>
              <a:t>切换模式。在</a:t>
            </a:r>
            <a:r>
              <a:rPr lang="en-US" altLang="zh-CN" dirty="0" smtClean="0"/>
              <a:t>assemble</a:t>
            </a:r>
            <a:r>
              <a:rPr lang="zh-CN" altLang="en-US" dirty="0" smtClean="0"/>
              <a:t>界面，可以点击</a:t>
            </a:r>
            <a:r>
              <a:rPr lang="en-US" altLang="zh-CN" dirty="0" smtClean="0"/>
              <a:t>open file</a:t>
            </a:r>
            <a:r>
              <a:rPr lang="zh-CN" altLang="en-US" dirty="0" smtClean="0"/>
              <a:t>打开文件或者直接在上方输入框输入</a:t>
            </a:r>
            <a:r>
              <a:rPr lang="en-US" altLang="zh-CN" dirty="0" err="1" smtClean="0"/>
              <a:t>mips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/</a:t>
            </a:r>
            <a:r>
              <a:rPr lang="zh-CN" altLang="en-US" dirty="0" smtClean="0"/>
              <a:t>二进制码，</a:t>
            </a:r>
            <a:r>
              <a:rPr lang="zh-CN" altLang="en-US" dirty="0"/>
              <a:t>点击</a:t>
            </a:r>
            <a:r>
              <a:rPr lang="en-US" altLang="zh-CN" dirty="0"/>
              <a:t>restore file</a:t>
            </a:r>
            <a:r>
              <a:rPr lang="zh-CN" altLang="en-US" dirty="0"/>
              <a:t>即可保存输入的结果。</a:t>
            </a:r>
            <a:r>
              <a:rPr lang="zh-CN" altLang="en-US" dirty="0" smtClean="0"/>
              <a:t>之后点击</a:t>
            </a:r>
            <a:r>
              <a:rPr lang="en-US" altLang="zh-CN" dirty="0" smtClean="0"/>
              <a:t>assemble/disassemble</a:t>
            </a:r>
            <a:r>
              <a:rPr lang="zh-CN" altLang="en-US" dirty="0" smtClean="0"/>
              <a:t>进行汇编</a:t>
            </a:r>
            <a:r>
              <a:rPr lang="en-US" altLang="zh-CN" dirty="0" smtClean="0"/>
              <a:t>/</a:t>
            </a:r>
            <a:r>
              <a:rPr lang="zh-CN" altLang="en-US" dirty="0" smtClean="0"/>
              <a:t>反汇编。完成后，点击</a:t>
            </a:r>
            <a:r>
              <a:rPr lang="en-US" altLang="zh-CN" dirty="0" smtClean="0"/>
              <a:t>save file</a:t>
            </a:r>
            <a:r>
              <a:rPr lang="zh-CN" altLang="en-US" dirty="0" smtClean="0"/>
              <a:t>即可保存生成的结果。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p="http://schemas.openxmlformats.org/presentationml/2006/main">
  <p:tag name="commondata" val="eyJoZGlkIjoiN2NlZDBmZDg5MTc1NDEyZGNiN2RjMTRhY2E1YTliZD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1790</Words>
  <Application>WPS 演示</Application>
  <PresentationFormat>宽屏</PresentationFormat>
  <Paragraphs>110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楷体</vt:lpstr>
      <vt:lpstr>黑体</vt:lpstr>
      <vt:lpstr>等线</vt:lpstr>
      <vt:lpstr>微软雅黑</vt:lpstr>
      <vt:lpstr>Arial Unicode MS</vt:lpstr>
      <vt:lpstr>等线 Light</vt:lpstr>
      <vt:lpstr>Calibri</vt:lpstr>
      <vt:lpstr>Office 主题​​</vt:lpstr>
      <vt:lpstr>MIPS模拟器</vt:lpstr>
      <vt:lpstr>一、需求分析</vt:lpstr>
      <vt:lpstr>（二）功能需求</vt:lpstr>
      <vt:lpstr>PowerPoint 演示文稿</vt:lpstr>
      <vt:lpstr>PowerPoint 演示文稿</vt:lpstr>
      <vt:lpstr>（三）性能需求 响应时间、内存占用、稳定性、扩展性  （四）可维护性需求 1、功能性能需求。这是指软件能够实现的基本功能 2、软件在执行功能时所消耗的时间和空间资源，以及对外部环境的影响。 3、软件应该具有较高的稳定性，尽量避免出现崩溃、死锁等故障。 4、兼容性性能需求。 5、软件应该使用标准的编码规范和注释规范     </vt:lpstr>
      <vt:lpstr>二、项目分析</vt:lpstr>
      <vt:lpstr>（二）功能分析</vt:lpstr>
      <vt:lpstr>（三）整体界面</vt:lpstr>
      <vt:lpstr>PowerPoint 演示文稿</vt:lpstr>
      <vt:lpstr>PowerPoint 演示文稿</vt:lpstr>
      <vt:lpstr>（四）多文件组织形式</vt:lpstr>
      <vt:lpstr>三、测试部分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MIPS模拟器</dc:title>
  <dc:creator>沐子冰</dc:creator>
  <cp:lastModifiedBy>zyk</cp:lastModifiedBy>
  <cp:revision>37</cp:revision>
  <dcterms:created xsi:type="dcterms:W3CDTF">2023-11-23T01:26:00Z</dcterms:created>
  <dcterms:modified xsi:type="dcterms:W3CDTF">2023-11-30T11:08:19Z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5AE400EC75544D1EA22DB7B9EA4CD3E7_12</vt:lpwstr>
  </property>
  <property fmtid="{D5CDD505-2E9C-101B-9397-08002B2CF9AE}" pid="3" name="KSOProductBuildVer">
    <vt:lpwstr>2052-12.1.0.15990</vt:lpwstr>
  </property>
</Properties>
</file>