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5.png" ContentType="image/png"/>
  <Override PartName="/ppt/media/image6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00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38080" y="4096440"/>
            <a:ext cx="1051200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2476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38080" y="409644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24760" y="409644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92360" y="182556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946640" y="182556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838080" y="409644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92360" y="409644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946640" y="409644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43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4760" y="1825560"/>
            <a:ext cx="5129640" cy="43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2000" cy="61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4760" y="1825560"/>
            <a:ext cx="5129640" cy="43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644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43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476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24760" y="409644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476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6440"/>
            <a:ext cx="1051200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00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838080" y="4096440"/>
            <a:ext cx="1051200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2476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38080" y="409644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24760" y="409644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92360" y="182556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946640" y="182556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838080" y="409644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92360" y="409644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946640" y="409644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43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4760" y="1825560"/>
            <a:ext cx="5129640" cy="43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2000" cy="61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24760" y="1825560"/>
            <a:ext cx="5129640" cy="43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838080" y="409644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43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2476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24760" y="409644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476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38080" y="4096440"/>
            <a:ext cx="1051200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00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838080" y="4096440"/>
            <a:ext cx="1051200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2476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838080" y="409644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224760" y="409644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392360" y="182556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7946640" y="182556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838080" y="409644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392360" y="409644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7946640" y="409644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43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24760" y="1825560"/>
            <a:ext cx="5129640" cy="43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43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24760" y="1825560"/>
            <a:ext cx="5129640" cy="43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2000" cy="61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24760" y="1825560"/>
            <a:ext cx="5129640" cy="43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838080" y="409644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43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2476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24760" y="409644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2476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838080" y="4096440"/>
            <a:ext cx="1051200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00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838080" y="4096440"/>
            <a:ext cx="1051200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2476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838080" y="409644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224760" y="409644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392360" y="182556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7946640" y="182556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838080" y="409644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4392360" y="409644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7946640" y="4096440"/>
            <a:ext cx="338472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2000" cy="61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4760" y="1825560"/>
            <a:ext cx="5129640" cy="43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38080" y="409644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43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476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24760" y="409644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24760" y="1825560"/>
            <a:ext cx="512964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38080" y="4096440"/>
            <a:ext cx="10512000" cy="207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rot="10800000">
            <a:off x="11293560" y="6180120"/>
            <a:ext cx="1129320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oogle Shape;13;p1" descr=""/>
          <p:cNvPicPr/>
          <p:nvPr/>
        </p:nvPicPr>
        <p:blipFill>
          <a:blip r:embed="rId2"/>
          <a:stretch/>
        </p:blipFill>
        <p:spPr>
          <a:xfrm>
            <a:off x="673200" y="277920"/>
            <a:ext cx="10397880" cy="6114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336680" y="4549680"/>
            <a:ext cx="93294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2f2f2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Google Shape;17;p1" descr=""/>
          <p:cNvPicPr/>
          <p:nvPr/>
        </p:nvPicPr>
        <p:blipFill>
          <a:blip r:embed="rId3"/>
          <a:srcRect l="16218" t="11132" r="0" b="2671"/>
          <a:stretch/>
        </p:blipFill>
        <p:spPr>
          <a:xfrm>
            <a:off x="4549680" y="1022400"/>
            <a:ext cx="2377800" cy="127584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2999520" cy="29995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2999520" cy="29995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2999520" cy="2999520"/>
          </a:xfrm>
          <a:prstGeom prst="rect">
            <a:avLst/>
          </a:prstGeom>
        </p:spPr>
        <p:txBody>
          <a:bodyPr/>
          <a:p>
            <a:pPr>
              <a:lnSpc>
                <a:spcPct val="93000"/>
              </a:lnSpc>
            </a:pPr>
            <a:fld id="{AEF3577B-4FC3-483C-9CB1-8EC7B00B6E73}" type="slidenum"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 flipH="1" rot="10800000">
            <a:off x="11293560" y="6180120"/>
            <a:ext cx="1129320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Google Shape;26;p3" descr=""/>
          <p:cNvPicPr/>
          <p:nvPr/>
        </p:nvPicPr>
        <p:blipFill>
          <a:blip r:embed="rId2"/>
          <a:stretch/>
        </p:blipFill>
        <p:spPr>
          <a:xfrm>
            <a:off x="0" y="641520"/>
            <a:ext cx="659880" cy="659880"/>
          </a:xfrm>
          <a:prstGeom prst="rect">
            <a:avLst/>
          </a:prstGeom>
          <a:ln>
            <a:noFill/>
          </a:ln>
        </p:spPr>
      </p:pic>
      <p:pic>
        <p:nvPicPr>
          <p:cNvPr id="47" name="Google Shape;27;p3" descr=""/>
          <p:cNvPicPr/>
          <p:nvPr/>
        </p:nvPicPr>
        <p:blipFill>
          <a:blip r:embed="rId3"/>
          <a:stretch/>
        </p:blipFill>
        <p:spPr>
          <a:xfrm>
            <a:off x="10407600" y="826920"/>
            <a:ext cx="945720" cy="40140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 rot="16200000">
            <a:off x="-1544400" y="3935880"/>
            <a:ext cx="411444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</p:spPr>
        <p:txBody>
          <a:bodyPr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2999520" cy="29995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2999520" cy="29995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0" y="771480"/>
            <a:ext cx="657000" cy="3614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F775FEA-B0B3-4EC3-91AA-6A307ADBD1D7}" type="slidenum"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 flipH="1" rot="10800000">
            <a:off x="11293560" y="6180120"/>
            <a:ext cx="1129320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Google Shape;39;p5" descr=""/>
          <p:cNvPicPr/>
          <p:nvPr/>
        </p:nvPicPr>
        <p:blipFill>
          <a:blip r:embed="rId2"/>
          <a:srcRect l="35134" t="12657" r="15073" b="42433"/>
          <a:stretch/>
        </p:blipFill>
        <p:spPr>
          <a:xfrm>
            <a:off x="4946760" y="960480"/>
            <a:ext cx="2296800" cy="2307960"/>
          </a:xfrm>
          <a:prstGeom prst="rect">
            <a:avLst/>
          </a:prstGeom>
          <a:ln>
            <a:noFill/>
          </a:ln>
        </p:spPr>
      </p:pic>
      <p:sp>
        <p:nvSpPr>
          <p:cNvPr id="92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2999520" cy="29995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2999520" cy="29995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2999520" cy="2999520"/>
          </a:xfrm>
          <a:prstGeom prst="rect">
            <a:avLst/>
          </a:prstGeom>
        </p:spPr>
        <p:txBody>
          <a:bodyPr/>
          <a:p>
            <a:pPr>
              <a:lnSpc>
                <a:spcPct val="93000"/>
              </a:lnSpc>
            </a:pPr>
            <a:fld id="{4EFBB7B3-947B-4784-9440-E21C5F1E3A08}" type="slidenum"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 flipH="1" rot="10800000">
            <a:off x="11293560" y="6180120"/>
            <a:ext cx="1129320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Google Shape;47;p7" descr=""/>
          <p:cNvPicPr/>
          <p:nvPr/>
        </p:nvPicPr>
        <p:blipFill>
          <a:blip r:embed="rId2"/>
          <a:stretch/>
        </p:blipFill>
        <p:spPr>
          <a:xfrm>
            <a:off x="10407600" y="826920"/>
            <a:ext cx="945720" cy="401400"/>
          </a:xfrm>
          <a:prstGeom prst="rect">
            <a:avLst/>
          </a:prstGeom>
          <a:ln>
            <a:noFill/>
          </a:ln>
        </p:spPr>
      </p:pic>
      <p:sp>
        <p:nvSpPr>
          <p:cNvPr id="135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2999520" cy="29995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2999520" cy="29995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2999520" cy="2999520"/>
          </a:xfrm>
          <a:prstGeom prst="rect">
            <a:avLst/>
          </a:prstGeom>
        </p:spPr>
        <p:txBody>
          <a:bodyPr/>
          <a:p>
            <a:pPr>
              <a:lnSpc>
                <a:spcPct val="93000"/>
              </a:lnSpc>
            </a:pPr>
            <a:fld id="{52D0303D-A85D-4A87-8350-C3B3EF81DAA5}" type="slidenum"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muzietto.github.io/geiesmonads/parsers/Mocha_Helper_Classes_Tests.html?grep=among%20helper%20classes%20Position%27s" TargetMode="External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430280" y="3776760"/>
            <a:ext cx="914364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FP in JavaScript – a real use case</a:t>
            </a:r>
            <a:br/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Marco Faustinelli, Front-End Lead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15 Aprile 2019</a:t>
            </a:r>
            <a:br/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838080" y="18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Anche solo con fmap (e i metodi standard JavaScript)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si possono fare cose molto, molto creative...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93720" y="1609560"/>
            <a:ext cx="1064376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247320">
              <a:lnSpc>
                <a:spcPct val="90000"/>
              </a:lnSpc>
            </a:pPr>
            <a:r>
              <a:rPr b="1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Piccole applicazioni:</a:t>
            </a:r>
            <a:endParaRPr b="0" lang="en-US" sz="20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choice(parsers) = parsers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  .reduce((acc, curr) -&gt; orElse(acc, curr), fail);</a:t>
            </a:r>
            <a:endParaRPr b="0" lang="en-US" sz="24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anyOf(characters) = choice(characters.map(pchar));</a:t>
            </a:r>
            <a:endParaRPr b="0" lang="en-US" sz="24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discardFirst(p1, p2) = p1.andThen(p2).fmap([a,b] -&gt; b);</a:t>
            </a:r>
            <a:endParaRPr b="0" lang="en-US" sz="24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opt(p1) = p1.fmap(res -&gt; (res.isSuccess) 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  ? Maybe.Just(res) : Maybe.Nothing());</a:t>
            </a:r>
            <a:endParaRPr b="0" lang="en-US" sz="24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relativeNumber = </a:t>
            </a:r>
            <a:br/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  opt(pchar('-')).andThen(anyOf([0,1,2 ...9]));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0" y="771480"/>
            <a:ext cx="65988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6362E18-31D1-46E9-9E01-754A0FB4FC8E}" type="slidenum"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 rot="16200000">
            <a:off x="-1544400" y="3935880"/>
            <a:ext cx="411444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orElse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(col suo derivato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choice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) è il combinatore 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alla base della definizione di tutti i parser di alto livello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0" y="771480"/>
            <a:ext cx="65988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29DAE4D-151D-4B60-971C-E4ABEDC9A2A9}" type="slidenum"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 rot="16200000">
            <a:off x="-1544400" y="3935880"/>
            <a:ext cx="411444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Google Shape;175;p23" descr=""/>
          <p:cNvPicPr/>
          <p:nvPr/>
        </p:nvPicPr>
        <p:blipFill>
          <a:blip r:embed="rId1"/>
          <a:stretch/>
        </p:blipFill>
        <p:spPr>
          <a:xfrm>
            <a:off x="712800" y="1814400"/>
            <a:ext cx="7321320" cy="2550600"/>
          </a:xfrm>
          <a:prstGeom prst="rect">
            <a:avLst/>
          </a:prstGeom>
          <a:ln>
            <a:noFill/>
          </a:ln>
        </p:spPr>
      </p:pic>
      <p:pic>
        <p:nvPicPr>
          <p:cNvPr id="227" name="Google Shape;176;p23" descr=""/>
          <p:cNvPicPr/>
          <p:nvPr/>
        </p:nvPicPr>
        <p:blipFill>
          <a:blip r:embed="rId2"/>
          <a:stretch/>
        </p:blipFill>
        <p:spPr>
          <a:xfrm>
            <a:off x="7246800" y="2801880"/>
            <a:ext cx="4514400" cy="303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many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è una simpatica applicazione 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della ricorsione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0" y="771480"/>
            <a:ext cx="65988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6211CEB-22B9-4EEC-AAE1-67BF8D630918}" type="slidenum"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 rot="16200000">
            <a:off x="-1615680" y="3935880"/>
            <a:ext cx="411444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Google Shape;184;p24" descr=""/>
          <p:cNvPicPr/>
          <p:nvPr/>
        </p:nvPicPr>
        <p:blipFill>
          <a:blip r:embed="rId1"/>
          <a:stretch/>
        </p:blipFill>
        <p:spPr>
          <a:xfrm>
            <a:off x="833400" y="4849920"/>
            <a:ext cx="6079680" cy="1198080"/>
          </a:xfrm>
          <a:prstGeom prst="rect">
            <a:avLst/>
          </a:prstGeom>
          <a:ln>
            <a:noFill/>
          </a:ln>
        </p:spPr>
      </p:pic>
      <p:pic>
        <p:nvPicPr>
          <p:cNvPr id="232" name="Google Shape;185;p24" descr=""/>
          <p:cNvPicPr/>
          <p:nvPr/>
        </p:nvPicPr>
        <p:blipFill>
          <a:blip r:embed="rId2"/>
          <a:stretch/>
        </p:blipFill>
        <p:spPr>
          <a:xfrm>
            <a:off x="843120" y="2116080"/>
            <a:ext cx="11289960" cy="2468160"/>
          </a:xfrm>
          <a:prstGeom prst="rect">
            <a:avLst/>
          </a:prstGeom>
          <a:ln>
            <a:noFill/>
          </a:ln>
        </p:spPr>
      </p:pic>
      <p:pic>
        <p:nvPicPr>
          <p:cNvPr id="233" name="Google Shape;186;p24" descr=""/>
          <p:cNvPicPr/>
          <p:nvPr/>
        </p:nvPicPr>
        <p:blipFill>
          <a:blip r:embed="rId3"/>
          <a:stretch/>
        </p:blipFill>
        <p:spPr>
          <a:xfrm>
            <a:off x="4010040" y="2025720"/>
            <a:ext cx="7052760" cy="45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838080" y="18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...ma le combinazioni più intriganti sono basate sul fatto che questi sono degli applicativi e consentono di applicare </a:t>
            </a:r>
            <a:r>
              <a:rPr b="1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qualsiasi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funzione ai loro risultati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838080" y="1646280"/>
            <a:ext cx="1051524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247320">
              <a:lnSpc>
                <a:spcPct val="90000"/>
              </a:lnSpc>
            </a:pPr>
            <a:r>
              <a:rPr b="1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Fenomenologia dell'essere applicativi:</a:t>
            </a:r>
            <a:endParaRPr b="0" lang="en-US" sz="20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Prendiamo una qualsiasi funzione a -&gt; b e portiamola nel contesto dei </a:t>
            </a:r>
            <a:r>
              <a:rPr b="0" i="1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risultati</a:t>
            </a: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 del parsing, usando due metodi chiamati pure e ap</a:t>
            </a:r>
            <a:endParaRPr b="0" lang="en-US" sz="2400" spc="-1" strike="noStrike">
              <a:latin typeface="Arial"/>
            </a:endParaRPr>
          </a:p>
          <a:p>
            <a:pPr lvl="1" marL="861840" indent="-321840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pure(a -&gt; b).ap(pa) –&gt; pb</a:t>
            </a:r>
            <a:endParaRPr b="0" lang="en-US" sz="1600" spc="-1" strike="noStrike">
              <a:latin typeface="Arial"/>
            </a:endParaRPr>
          </a:p>
          <a:p>
            <a:pPr lvl="1" marL="861840" indent="-321840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pure(a -&gt; b -&gt; c).ap(pa).ap(pb) –&gt; pc</a:t>
            </a:r>
            <a:endParaRPr b="0" lang="en-US" sz="1600" spc="-1" strike="noStrike">
              <a:latin typeface="Arial"/>
            </a:endParaRPr>
          </a:p>
          <a:p>
            <a:pPr marL="861840" indent="-321840">
              <a:lnSpc>
                <a:spcPct val="90000"/>
              </a:lnSpc>
              <a:spcBef>
                <a:spcPts val="1100"/>
              </a:spcBef>
            </a:pPr>
            <a:endParaRPr b="0" lang="en-US" sz="16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pure e ap possono essere scelti liberamente, a patto che funzionino bene assieme. Per esempio:</a:t>
            </a:r>
            <a:endParaRPr b="0" lang="en-US" sz="2400" spc="-1" strike="noStrike">
              <a:latin typeface="Arial"/>
            </a:endParaRPr>
          </a:p>
          <a:p>
            <a:pPr lvl="1" marL="861840" indent="-321840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pure = f -&gt; parser(pos -&gt; Validation.Success(f, pos))</a:t>
            </a:r>
            <a:endParaRPr b="0" lang="en-US" sz="1800" spc="-1" strike="noStrike">
              <a:latin typeface="Arial"/>
            </a:endParaRPr>
          </a:p>
          <a:p>
            <a:pPr lvl="1" marL="861840" indent="-321840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ap = (pf, pa) -&gt; pf.andThen(pa).fmap([f, a] -&gt; f(a))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0" y="771480"/>
            <a:ext cx="65988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27E003E-ECF1-457E-96F6-5525887522F3}" type="slidenum"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 rot="16200000">
            <a:off x="-1544400" y="3935880"/>
            <a:ext cx="411444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838080" y="18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L'utilizzo più popolare degli applicativi è per costruire 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liste di risultati partendo (in questo caso) 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da una lista di parser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38080" y="1573200"/>
            <a:ext cx="1135332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247320">
              <a:lnSpc>
                <a:spcPct val="90000"/>
              </a:lnSpc>
            </a:pPr>
            <a:r>
              <a:rPr b="1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Le magie di cons (also known as ::)</a:t>
            </a:r>
            <a:endParaRPr b="0" lang="en-US" sz="20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cons, il costruttore di liste è una funzione a -&gt; [a] -&gt; [a] proiettabile usando pure e ap</a:t>
            </a:r>
            <a:endParaRPr b="0" lang="en-US" sz="2400" spc="-1" strike="noStrike">
              <a:latin typeface="Arial"/>
            </a:endParaRPr>
          </a:p>
          <a:p>
            <a:pPr lvl="1" marL="861840" indent="-321840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pure(cons).ap(pA).ap(pAs) –&gt; parser(a:as)</a:t>
            </a:r>
            <a:endParaRPr b="0" lang="en-US" sz="1600" spc="-1" strike="noStrike">
              <a:latin typeface="Arial"/>
            </a:endParaRPr>
          </a:p>
          <a:p>
            <a:pPr lvl="1" marL="861840" indent="-321840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parser(x:xs) = pure(cons).ap(parser(x)).ap(parser(xs))</a:t>
            </a:r>
            <a:br/>
            <a:br/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             = foldRight((rest, curr) –&gt; pure(cons).ap(curr).ap(rest), pure([]))</a:t>
            </a:r>
            <a:endParaRPr b="0" lang="en-US" sz="1600" spc="-1" strike="noStrike">
              <a:latin typeface="Arial"/>
            </a:endParaRPr>
          </a:p>
          <a:p>
            <a:pPr marL="861840" indent="-321840">
              <a:lnSpc>
                <a:spcPct val="90000"/>
              </a:lnSpc>
              <a:spcBef>
                <a:spcPts val="1100"/>
              </a:spcBef>
            </a:pPr>
            <a:endParaRPr b="0" lang="en-US" sz="16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Da questi ragionamenti nasce sequenceP, il parser più potente e versatile:</a:t>
            </a:r>
            <a:endParaRPr b="0" lang="en-US" sz="24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100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 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- sequenceP([pchar('a'),pchar('b'),pchar('c'),]).run('abc') =</a:t>
            </a: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       Validation.Success(['a','b','c'], Position.fromText(''))</a:t>
            </a:r>
            <a:endParaRPr b="0" lang="en-US" sz="1800" spc="-1" strike="noStrike">
              <a:latin typeface="Arial"/>
            </a:endParaRPr>
          </a:p>
          <a:p>
            <a:pPr lvl="1" marL="861840" indent="-321840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pstring = str -&gt; sequenceP(str.split('').map(pchar)).fmap(res -&gt; res.join)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0" y="771480"/>
            <a:ext cx="65988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64B6529-EFB8-46C8-8302-9212D7778EC1}" type="slidenum"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 rot="16200000">
            <a:off x="-1544400" y="3935880"/>
            <a:ext cx="411444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838080" y="-103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Ehm... questi parser sarebbero anche ...monadi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838080" y="1754280"/>
            <a:ext cx="1135332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31640" indent="-321840"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 marL="431640" indent="-321840">
              <a:lnSpc>
                <a:spcPct val="90000"/>
              </a:lnSpc>
              <a:spcBef>
                <a:spcPts val="1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0" y="771480"/>
            <a:ext cx="65988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BD77D3B-D03D-4281-AC8E-A9538C292B69}" type="slidenum"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 rot="16200000">
            <a:off x="-1544400" y="3935880"/>
            <a:ext cx="411444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6" name="Google Shape;211;p27" descr=""/>
          <p:cNvPicPr/>
          <p:nvPr/>
        </p:nvPicPr>
        <p:blipFill>
          <a:blip r:embed="rId1"/>
          <a:stretch/>
        </p:blipFill>
        <p:spPr>
          <a:xfrm>
            <a:off x="2571840" y="1647720"/>
            <a:ext cx="6684480" cy="495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JavaScript si è imposto su tutte le piattaforme 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grazie a poche ma buone caratteristiche di base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247320">
              <a:lnSpc>
                <a:spcPct val="90000"/>
              </a:lnSpc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Il successo di JavaScript in soldoni:</a:t>
            </a:r>
            <a:endParaRPr b="0" lang="en-US" sz="24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Basato su Scheme</a:t>
            </a:r>
            <a:endParaRPr b="0" lang="en-US" sz="2400" spc="-1" strike="noStrike">
              <a:latin typeface="Arial"/>
            </a:endParaRPr>
          </a:p>
          <a:p>
            <a:pPr lvl="1" marL="861840" indent="-32184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Semplice - senza tipi</a:t>
            </a:r>
            <a:endParaRPr b="0" lang="en-US" sz="2000" spc="-1" strike="noStrike">
              <a:latin typeface="Arial"/>
            </a:endParaRPr>
          </a:p>
          <a:p>
            <a:pPr lvl="1" marL="861840" indent="-32184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First-class functions</a:t>
            </a:r>
            <a:endParaRPr b="0" lang="en-US" sz="20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Nel browser dal 1995, sul server dal 1996 2009</a:t>
            </a:r>
            <a:endParaRPr b="0" lang="en-US" sz="24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Continuo progresso della sintassi</a:t>
            </a:r>
            <a:endParaRPr b="0" lang="en-US" sz="2400" spc="-1" strike="noStrike">
              <a:latin typeface="Arial"/>
            </a:endParaRPr>
          </a:p>
          <a:p>
            <a:pPr lvl="1" marL="861840" indent="-321840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ES6 → React</a:t>
            </a:r>
            <a:endParaRPr b="0" lang="en-US" sz="20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Solida filiera 100% open source:</a:t>
            </a:r>
            <a:endParaRPr b="0" lang="en-US" sz="2400" spc="-1" strike="noStrike">
              <a:latin typeface="Arial"/>
            </a:endParaRPr>
          </a:p>
          <a:p>
            <a:pPr lvl="1" marL="861840" indent="-321840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NPM (2010), Babel (2015)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0" y="771480"/>
            <a:ext cx="65988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EF3D0AA-26AD-4D86-8410-D43B9690427C}" type="slidenum"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 rot="16200000">
            <a:off x="-1544400" y="3935880"/>
            <a:ext cx="411444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Oggi parliamo di </a:t>
            </a:r>
            <a:r>
              <a:rPr b="1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parser combinators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 di un convertitore markdown → HTML 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con regole scritte in una sintassi molto intuitiva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247320">
              <a:lnSpc>
                <a:spcPct val="90000"/>
              </a:lnSpc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Parser combinators, istruzioni per l’uso: 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(https://muzietto.github.io/geiesmonads/parsers/Mocha_Parser_Combinators_Tests.html)</a:t>
            </a: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Times New Roman"/>
              <a:buAutoNum type="arabicParenR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Processa stringhe di caratteri, un char alla volta</a:t>
            </a:r>
            <a:endParaRPr b="0" lang="en-US" sz="2400" spc="-1" strike="noStrike">
              <a:latin typeface="Arial"/>
            </a:endParaRPr>
          </a:p>
          <a:p>
            <a:pPr lvl="1" marL="861840" indent="-321840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Pochi parser dedicati alla base di tutto</a:t>
            </a:r>
            <a:endParaRPr b="0" lang="en-US" sz="1600" spc="-1" strike="noStrike">
              <a:latin typeface="Arial"/>
            </a:endParaRPr>
          </a:p>
          <a:p>
            <a:pPr lvl="1" marL="861840" indent="-321840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pchar('a'), pdigit(3), pstring('Marco'), andThen(p1, p2), discardFirst(p1, p2)</a:t>
            </a:r>
            <a:endParaRPr b="0" lang="en-US" sz="16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AutoNum type="arabicParenR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Riconosci pattern combinando i parsers</a:t>
            </a:r>
            <a:endParaRPr b="0" lang="en-US" sz="2400" spc="-1" strike="noStrike">
              <a:latin typeface="Arial"/>
            </a:endParaRPr>
          </a:p>
          <a:p>
            <a:pPr lvl="1" marL="861840" indent="-321840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**importante**  &lt;–    pstring('**').discardFirst(anyOf(lowercases)).discardSecond(pstring('**')))</a:t>
            </a:r>
            <a:endParaRPr b="0" lang="en-US" sz="16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AutoNum type="arabicParenR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Trasforma il risultato</a:t>
            </a:r>
            <a:endParaRPr b="0" lang="en-US" sz="2400" spc="-1" strike="noStrike">
              <a:latin typeface="Arial"/>
            </a:endParaRPr>
          </a:p>
          <a:p>
            <a:pPr lvl="1" marL="861840" indent="-321840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**importante** -&gt;  &lt;strong&gt;importante&lt;/strong&gt;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0" y="771480"/>
            <a:ext cx="65988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E7EAEBB-8EBF-48F2-A75A-00396DCF10A5}" type="slidenum"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 rot="16200000">
            <a:off x="-1544400" y="3935880"/>
            <a:ext cx="411444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L'input a ogni parser è una “posizione” 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all'interno di un testo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247320">
              <a:lnSpc>
                <a:spcPct val="90000"/>
              </a:lnSpc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Fenomenologia della Position </a:t>
            </a: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(https://github.com/Muzietto/geiesmonads/blob/master/parsers/js/classes.js#L69 , </a:t>
            </a:r>
            <a:r>
              <a:rPr b="0" lang="en-US" sz="1200" spc="-1" strike="noStrike" u="sng">
                <a:solidFill>
                  <a:srgbClr val="ccccff"/>
                </a:solidFill>
                <a:uFillTx/>
                <a:latin typeface="Arial"/>
                <a:ea typeface="Arial"/>
                <a:hlinkClick r:id="rId1"/>
              </a:rPr>
              <a:t>https://muzietto.github.io/geiesmonads/parsers/Mocha_Helper_Classes_Tests.html?grep=among%20helper%20classes%20Position%27s</a:t>
            </a: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)</a:t>
            </a:r>
            <a:endParaRPr b="0" lang="en-US" sz="12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</a:pPr>
            <a:endParaRPr b="0" lang="en-US" sz="12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</a:pPr>
            <a:endParaRPr b="0" lang="en-US" sz="12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Il testo può essere di una lunghezza a piacere, magari su più righe</a:t>
            </a:r>
            <a:endParaRPr b="0" lang="en-US" sz="24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Due metodi incrPos e decrPos comandano un puntatore che scorre il testo</a:t>
            </a:r>
            <a:endParaRPr b="0" lang="en-US" sz="24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Un metodo char ritorna al parser il carattere da processare</a:t>
            </a:r>
            <a:endParaRPr b="0" lang="en-US" sz="2400" spc="-1" strike="noStrike">
              <a:latin typeface="Arial"/>
            </a:endParaRPr>
          </a:p>
          <a:p>
            <a:pPr lvl="1" marL="861840" indent="-321840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In realtà si tratta di una Maybe del carattere → Just('x')</a:t>
            </a:r>
            <a:endParaRPr b="0" lang="en-US" sz="1600" spc="-1" strike="noStrike">
              <a:latin typeface="Arial"/>
            </a:endParaRPr>
          </a:p>
          <a:p>
            <a:pPr lvl="1" marL="861840" indent="-321840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Nothing significa che il testo è finito, o che siamo risaliti prima dell'inizio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0" y="771480"/>
            <a:ext cx="65988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27A816C-7E9F-4985-8CE4-9382EA3D8AC6}" type="slidenum"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 rot="16200000">
            <a:off x="-1544400" y="3935880"/>
            <a:ext cx="411444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L'output di ogni parser è una Validation, 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ossia un Success o una Failure, 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che possono essere subito interpretate e modificate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38080" y="1969920"/>
            <a:ext cx="1051524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247320">
              <a:lnSpc>
                <a:spcPct val="90000"/>
              </a:lnSpc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Fenomenologia della Validation (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https://github.com/Muzietto/geiesmonads/blob/master/parsers/js/validation.js</a:t>
            </a: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):</a:t>
            </a:r>
            <a:endParaRPr b="0" lang="en-US" sz="24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Il risultato è ciò che contraddistingue un dato parser:</a:t>
            </a:r>
            <a:endParaRPr b="0" lang="en-US" sz="2400" spc="-1" strike="noStrike">
              <a:latin typeface="Arial"/>
            </a:endParaRPr>
          </a:p>
          <a:p>
            <a:pPr lvl="1" marL="861840" indent="-321840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non si può dire “tipizza”, perché questo è JavaScript</a:t>
            </a:r>
            <a:endParaRPr b="0" lang="en-US" sz="1600" spc="-1" strike="noStrike">
              <a:latin typeface="Arial"/>
            </a:endParaRPr>
          </a:p>
          <a:p>
            <a:pPr lvl="1" marL="861840" indent="-321840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p.es. un parser numerico è uno che </a:t>
            </a:r>
            <a:r>
              <a:rPr b="0" lang="en-US" sz="16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ritorna</a:t>
            </a: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 numeri (l'input sono sempre chars)</a:t>
            </a:r>
            <a:endParaRPr b="0" lang="en-US" sz="16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Un Success è una Couple(result, nextPosition)</a:t>
            </a:r>
            <a:endParaRPr b="0" lang="en-US" sz="24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Una Failure è una Triple(parserName, errorMsg, currentPos)</a:t>
            </a:r>
            <a:endParaRPr b="0" lang="en-US" sz="24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Il metodo </a:t>
            </a: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fmap</a:t>
            </a: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 trasforma il risultato in </a:t>
            </a:r>
            <a:r>
              <a:rPr b="0" i="1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qualunque</a:t>
            </a: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 altra cosa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0" y="771480"/>
            <a:ext cx="65988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7C5F5EF-099D-42DE-8891-06A2CB81F800}" type="slidenum"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 rot="16200000">
            <a:off x="-1544400" y="3935880"/>
            <a:ext cx="411444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charParser è il mattoncino di partenza, 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andThen è l'esempio più semplice di combinatore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0" y="771480"/>
            <a:ext cx="65988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0C6D636-AA50-42EE-9DEE-E8745B842ACC}" type="slidenum"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 rot="16200000">
            <a:off x="-1544400" y="3935880"/>
            <a:ext cx="411444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4" name="Group 4"/>
          <p:cNvGrpSpPr/>
          <p:nvPr/>
        </p:nvGrpSpPr>
        <p:grpSpPr>
          <a:xfrm>
            <a:off x="158760" y="1434960"/>
            <a:ext cx="11925000" cy="2244240"/>
            <a:chOff x="158760" y="1434960"/>
            <a:chExt cx="11925000" cy="2244240"/>
          </a:xfrm>
        </p:grpSpPr>
        <p:pic>
          <p:nvPicPr>
            <p:cNvPr id="195" name="Google Shape;124;p18" descr=""/>
            <p:cNvPicPr/>
            <p:nvPr/>
          </p:nvPicPr>
          <p:blipFill>
            <a:blip r:embed="rId1"/>
            <a:stretch/>
          </p:blipFill>
          <p:spPr>
            <a:xfrm>
              <a:off x="158760" y="1434960"/>
              <a:ext cx="11925000" cy="2244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6" name="Google Shape;125;p18" descr=""/>
            <p:cNvPicPr/>
            <p:nvPr/>
          </p:nvPicPr>
          <p:blipFill>
            <a:blip r:embed="rId2"/>
            <a:stretch/>
          </p:blipFill>
          <p:spPr>
            <a:xfrm>
              <a:off x="282600" y="1434960"/>
              <a:ext cx="9148320" cy="5979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97" name="Google Shape;126;p18" descr=""/>
          <p:cNvPicPr/>
          <p:nvPr/>
        </p:nvPicPr>
        <p:blipFill>
          <a:blip r:embed="rId3"/>
          <a:stretch/>
        </p:blipFill>
        <p:spPr>
          <a:xfrm>
            <a:off x="2252520" y="3718080"/>
            <a:ext cx="9480240" cy="3139560"/>
          </a:xfrm>
          <a:prstGeom prst="rect">
            <a:avLst/>
          </a:prstGeom>
          <a:ln>
            <a:noFill/>
          </a:ln>
        </p:spPr>
      </p:pic>
      <p:pic>
        <p:nvPicPr>
          <p:cNvPr id="198" name="Google Shape;127;p18" descr=""/>
          <p:cNvPicPr/>
          <p:nvPr/>
        </p:nvPicPr>
        <p:blipFill>
          <a:blip r:embed="rId4"/>
          <a:stretch/>
        </p:blipFill>
        <p:spPr>
          <a:xfrm>
            <a:off x="9783720" y="5851440"/>
            <a:ext cx="2266560" cy="971280"/>
          </a:xfrm>
          <a:prstGeom prst="rect">
            <a:avLst/>
          </a:prstGeom>
          <a:ln>
            <a:noFill/>
          </a:ln>
        </p:spPr>
      </p:pic>
      <p:pic>
        <p:nvPicPr>
          <p:cNvPr id="199" name="Google Shape;128;p18" descr=""/>
          <p:cNvPicPr/>
          <p:nvPr/>
        </p:nvPicPr>
        <p:blipFill>
          <a:blip r:embed="rId5"/>
          <a:stretch/>
        </p:blipFill>
        <p:spPr>
          <a:xfrm>
            <a:off x="-71280" y="3565440"/>
            <a:ext cx="2356920" cy="34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E' possibile aumentare la leggibilità delle espressioni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rimanendo nella sintassi JavaScript di base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0" y="771480"/>
            <a:ext cx="65988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A76ABDA-A91F-4DAC-8C42-7202773BE8F9}" type="slidenum"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 rot="16200000">
            <a:off x="-1544400" y="3935880"/>
            <a:ext cx="411444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3" name="Google Shape;136;p19" descr=""/>
          <p:cNvPicPr/>
          <p:nvPr/>
        </p:nvPicPr>
        <p:blipFill>
          <a:blip r:embed="rId1"/>
          <a:stretch/>
        </p:blipFill>
        <p:spPr>
          <a:xfrm>
            <a:off x="9783720" y="5851440"/>
            <a:ext cx="2266560" cy="971280"/>
          </a:xfrm>
          <a:prstGeom prst="rect">
            <a:avLst/>
          </a:prstGeom>
          <a:ln>
            <a:noFill/>
          </a:ln>
        </p:spPr>
      </p:pic>
      <p:sp>
        <p:nvSpPr>
          <p:cNvPr id="204" name="CustomShape 4"/>
          <p:cNvSpPr/>
          <p:nvPr/>
        </p:nvSpPr>
        <p:spPr>
          <a:xfrm>
            <a:off x="838080" y="1825560"/>
            <a:ext cx="1040904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31640" indent="-321840">
              <a:lnSpc>
                <a:spcPct val="90000"/>
              </a:lnSpc>
            </a:pPr>
            <a:r>
              <a:rPr b="1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Come comporre funzioni JavaScript in modo leggibile:</a:t>
            </a:r>
            <a:endParaRPr b="0" lang="en-US" sz="2000" spc="-1" strike="noStrike">
              <a:latin typeface="Arial"/>
            </a:endParaRPr>
          </a:p>
          <a:p>
            <a:pPr marL="431640" indent="-321840">
              <a:lnSpc>
                <a:spcPct val="90000"/>
              </a:lnSpc>
              <a:spcBef>
                <a:spcPts val="1400"/>
              </a:spcBef>
            </a:pPr>
            <a:endParaRPr b="0" lang="en-US" sz="2000" spc="-1" strike="noStrike">
              <a:latin typeface="Arial"/>
            </a:endParaRPr>
          </a:p>
          <a:p>
            <a:pPr marL="431640" indent="-32184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I primi esempi non banali mostrano delle difficoltà sintattiche, per colpa delle troppe parentesi:</a:t>
            </a:r>
            <a:endParaRPr b="0" lang="en-US" sz="2400" spc="-1" strike="noStrike">
              <a:latin typeface="Arial"/>
            </a:endParaRPr>
          </a:p>
          <a:p>
            <a:pPr lvl="1" marL="861840" indent="-321840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andThen(pchar('a'), orElse(pdigit(2), anyOf(['x', 'y', 'z'])))</a:t>
            </a:r>
            <a:endParaRPr b="0" lang="en-US" sz="2000" spc="-1" strike="noStrike">
              <a:latin typeface="Arial"/>
            </a:endParaRPr>
          </a:p>
          <a:p>
            <a:pPr marL="431640" indent="-32184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Rimpiangiamo i linguaggi FP “nativi” e vorremmo poter scrivere:</a:t>
            </a:r>
            <a:endParaRPr b="0" lang="en-US" sz="2400" spc="-1" strike="noStrike">
              <a:latin typeface="Arial"/>
            </a:endParaRPr>
          </a:p>
          <a:p>
            <a:pPr lvl="1" marL="861840" indent="-321840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pchar('a').andThen(pdigit(2).orElse(anyOf ['x', 'y', 'z']))</a:t>
            </a:r>
            <a:endParaRPr b="0" lang="en-US" sz="1800" spc="-1" strike="noStrike">
              <a:latin typeface="Arial"/>
            </a:endParaRPr>
          </a:p>
          <a:p>
            <a:pPr lvl="1" marL="861840" indent="-321840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Possiamo!...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838080" y="18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 tutti piacciono gli operatori infissi, e JavaScript li approssima davvero bene wrappando ogni funzione interessante in un </a:t>
            </a:r>
            <a:r>
              <a:rPr b="1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modulo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0" y="771480"/>
            <a:ext cx="65988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F2AF9BB-922A-4241-BA5A-476D4B2C43CF}" type="slidenum"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 rot="16200000">
            <a:off x="-1544400" y="3935880"/>
            <a:ext cx="411444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8" name="Google Shape;145;p20" descr=""/>
          <p:cNvPicPr/>
          <p:nvPr/>
        </p:nvPicPr>
        <p:blipFill>
          <a:blip r:embed="rId1"/>
          <a:stretch/>
        </p:blipFill>
        <p:spPr>
          <a:xfrm>
            <a:off x="9783720" y="5851440"/>
            <a:ext cx="2266560" cy="971280"/>
          </a:xfrm>
          <a:prstGeom prst="rect">
            <a:avLst/>
          </a:prstGeom>
          <a:ln>
            <a:noFill/>
          </a:ln>
        </p:spPr>
      </p:pic>
      <p:pic>
        <p:nvPicPr>
          <p:cNvPr id="209" name="Google Shape;146;p20" descr=""/>
          <p:cNvPicPr/>
          <p:nvPr/>
        </p:nvPicPr>
        <p:blipFill>
          <a:blip r:embed="rId2"/>
          <a:stretch/>
        </p:blipFill>
        <p:spPr>
          <a:xfrm>
            <a:off x="-71280" y="5668920"/>
            <a:ext cx="7052760" cy="1371240"/>
          </a:xfrm>
          <a:prstGeom prst="rect">
            <a:avLst/>
          </a:prstGeom>
          <a:ln>
            <a:noFill/>
          </a:ln>
        </p:spPr>
      </p:pic>
      <p:pic>
        <p:nvPicPr>
          <p:cNvPr id="210" name="Google Shape;147;p20" descr=""/>
          <p:cNvPicPr/>
          <p:nvPr/>
        </p:nvPicPr>
        <p:blipFill>
          <a:blip r:embed="rId3"/>
          <a:stretch/>
        </p:blipFill>
        <p:spPr>
          <a:xfrm>
            <a:off x="54000" y="1582560"/>
            <a:ext cx="6400440" cy="4105080"/>
          </a:xfrm>
          <a:prstGeom prst="rect">
            <a:avLst/>
          </a:prstGeom>
          <a:ln>
            <a:noFill/>
          </a:ln>
        </p:spPr>
      </p:pic>
      <p:pic>
        <p:nvPicPr>
          <p:cNvPr id="211" name="Google Shape;148;p20" descr=""/>
          <p:cNvPicPr/>
          <p:nvPr/>
        </p:nvPicPr>
        <p:blipFill>
          <a:blip r:embed="rId4"/>
          <a:stretch/>
        </p:blipFill>
        <p:spPr>
          <a:xfrm>
            <a:off x="6945480" y="1968480"/>
            <a:ext cx="3561840" cy="4762080"/>
          </a:xfrm>
          <a:prstGeom prst="rect">
            <a:avLst/>
          </a:prstGeom>
          <a:ln>
            <a:noFill/>
          </a:ln>
        </p:spPr>
      </p:pic>
      <p:sp>
        <p:nvSpPr>
          <p:cNvPr id="212" name="CustomShape 4"/>
          <p:cNvSpPr/>
          <p:nvPr/>
        </p:nvSpPr>
        <p:spPr>
          <a:xfrm>
            <a:off x="237960" y="5891040"/>
            <a:ext cx="7206840" cy="8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2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const myParser = parser(pos -&gt; validation);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2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MyParser.run(Position.fromText('my text')); 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838080" y="18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Questi parser sono al cuore delle semplici funzioni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Position –&gt; Validation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, e quindi sono dei funtori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838080" y="1609560"/>
            <a:ext cx="1051524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247320">
              <a:lnSpc>
                <a:spcPct val="90000"/>
              </a:lnSpc>
            </a:pPr>
            <a:r>
              <a:rPr b="1" lang="en-US" sz="2000" spc="-1" strike="noStrike">
                <a:solidFill>
                  <a:srgbClr val="595959"/>
                </a:solidFill>
                <a:latin typeface="Arial"/>
                <a:ea typeface="Arial"/>
              </a:rPr>
              <a:t>Conseguenze dell'essere funtori:</a:t>
            </a:r>
            <a:endParaRPr b="0" lang="en-US" sz="20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Ripetiamo: il tipo di un dato parser è nel </a:t>
            </a:r>
            <a:r>
              <a:rPr b="0" i="1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risultato</a:t>
            </a:r>
            <a:endParaRPr b="0" lang="en-US" sz="2400" spc="-1" strike="noStrike">
              <a:latin typeface="Arial"/>
            </a:endParaRPr>
          </a:p>
          <a:p>
            <a:pPr lvl="1" marL="861840" indent="-321840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pchar('a') e pdigit(7) sono diversi perché ritornano risp. Success(char) e Success(digit)</a:t>
            </a:r>
            <a:endParaRPr b="0" lang="en-US" sz="1600" spc="-1" strike="noStrike">
              <a:latin typeface="Arial"/>
            </a:endParaRPr>
          </a:p>
          <a:p>
            <a:pPr marL="343080" indent="-247320">
              <a:lnSpc>
                <a:spcPct val="90000"/>
              </a:lnSpc>
              <a:spcBef>
                <a:spcPts val="1001"/>
              </a:spcBef>
              <a:buClr>
                <a:srgbClr val="00a78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  <a:ea typeface="Arial"/>
              </a:rPr>
              <a:t>Ogni funtore può essere mappato tramite la sua tipica funzione fmap </a:t>
            </a:r>
            <a:endParaRPr b="0" lang="en-US" sz="2400" spc="-1" strike="noStrike">
              <a:latin typeface="Arial"/>
            </a:endParaRPr>
          </a:p>
          <a:p>
            <a:pPr lvl="1" marL="861840" indent="-321840">
              <a:lnSpc>
                <a:spcPct val="90000"/>
              </a:lnSpc>
              <a:spcBef>
                <a:spcPts val="1100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nel caso dei parser, fmap dovrà ovviamente trasformare il risultato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0" y="771480"/>
            <a:ext cx="65988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FBE56DF-1DFA-44B3-9AAD-BDE8FD005DCB}" type="slidenum"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 rot="16200000">
            <a:off x="-1544400" y="3935880"/>
            <a:ext cx="4114440" cy="364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17" name="Google Shape;158;p21" descr=""/>
          <p:cNvPicPr/>
          <p:nvPr/>
        </p:nvPicPr>
        <p:blipFill>
          <a:blip r:embed="rId1"/>
          <a:stretch/>
        </p:blipFill>
        <p:spPr>
          <a:xfrm>
            <a:off x="-71280" y="1828800"/>
            <a:ext cx="909360" cy="5211360"/>
          </a:xfrm>
          <a:prstGeom prst="rect">
            <a:avLst/>
          </a:prstGeom>
          <a:ln>
            <a:noFill/>
          </a:ln>
        </p:spPr>
      </p:pic>
      <p:pic>
        <p:nvPicPr>
          <p:cNvPr id="218" name="Google Shape;159;p21" descr=""/>
          <p:cNvPicPr/>
          <p:nvPr/>
        </p:nvPicPr>
        <p:blipFill>
          <a:blip r:embed="rId2"/>
          <a:stretch/>
        </p:blipFill>
        <p:spPr>
          <a:xfrm>
            <a:off x="344520" y="4272120"/>
            <a:ext cx="11115360" cy="256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2019-08-30T16:57:39Z</dcterms:modified>
  <cp:revision>1</cp:revision>
  <dc:subject/>
  <dc:title/>
</cp:coreProperties>
</file>