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Lst>
  <p:sldSz cy="5143500" cx="9144000"/>
  <p:notesSz cx="6858000" cy="9144000"/>
  <p:embeddedFontLst>
    <p:embeddedFont>
      <p:font typeface="Roboto Slab"/>
      <p:regular r:id="rId98"/>
      <p:bold r:id="rId99"/>
    </p:embeddedFont>
    <p:embeddedFont>
      <p:font typeface="Roboto"/>
      <p:regular r:id="rId100"/>
      <p:bold r:id="rId101"/>
      <p:italic r:id="rId102"/>
      <p:boldItalic r:id="rId103"/>
    </p:embeddedFont>
    <p:embeddedFont>
      <p:font typeface="Oswald"/>
      <p:regular r:id="rId104"/>
      <p:bold r:id="rId105"/>
    </p:embeddedFont>
    <p:embeddedFont>
      <p:font typeface="Open Sans"/>
      <p:regular r:id="rId106"/>
      <p:bold r:id="rId107"/>
      <p:italic r:id="rId108"/>
      <p:boldItalic r:id="rId10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font" Target="fonts/OpenSans-bold.fntdata"/><Relationship Id="rId106" Type="http://schemas.openxmlformats.org/officeDocument/2006/relationships/font" Target="fonts/OpenSans-regular.fntdata"/><Relationship Id="rId105" Type="http://schemas.openxmlformats.org/officeDocument/2006/relationships/font" Target="fonts/Oswald-bold.fntdata"/><Relationship Id="rId104" Type="http://schemas.openxmlformats.org/officeDocument/2006/relationships/font" Target="fonts/Oswald-regular.fntdata"/><Relationship Id="rId109" Type="http://schemas.openxmlformats.org/officeDocument/2006/relationships/font" Target="fonts/OpenSans-boldItalic.fntdata"/><Relationship Id="rId108" Type="http://schemas.openxmlformats.org/officeDocument/2006/relationships/font" Target="fonts/OpenSans-italic.fnt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font" Target="fonts/Roboto-boldItalic.fntdata"/><Relationship Id="rId102" Type="http://schemas.openxmlformats.org/officeDocument/2006/relationships/font" Target="fonts/Roboto-italic.fntdata"/><Relationship Id="rId101" Type="http://schemas.openxmlformats.org/officeDocument/2006/relationships/font" Target="fonts/Roboto-bold.fntdata"/><Relationship Id="rId100" Type="http://schemas.openxmlformats.org/officeDocument/2006/relationships/font" Target="fonts/Roboto-regular.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font" Target="fonts/RobotoSlab-bold.fntdata"/><Relationship Id="rId10" Type="http://schemas.openxmlformats.org/officeDocument/2006/relationships/slide" Target="slides/slide5.xml"/><Relationship Id="rId98" Type="http://schemas.openxmlformats.org/officeDocument/2006/relationships/font" Target="fonts/RobotoSlab-regular.fntdata"/><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introduction-to-big-o-notation-820d2e25d3fd" TargetMode="Externa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2e5387cfc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2e5387cfc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space complexity of an algorithm or a computer program is </a:t>
            </a:r>
            <a:r>
              <a:rPr b="1" lang="en">
                <a:solidFill>
                  <a:schemeClr val="dk1"/>
                </a:solidFill>
              </a:rPr>
              <a:t>the amount of memory space required to solve an instance of the computational problem as a function of characteristics of the input</a:t>
            </a:r>
            <a:r>
              <a:rPr lang="en">
                <a:solidFill>
                  <a:schemeClr val="dk1"/>
                </a:solidFill>
              </a:rPr>
              <a:t>. It is the memory required by an algorithm until it executes completely.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2e5387cfc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2e5387cfc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2e5387cfc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f2e5387cfc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2e5387cfc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2e5387cfc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2e5387cfc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2e5387cfc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2e5387cfc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2e5387cfc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2e5387cfc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2e5387cfc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2e5387cfc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2e5387cfc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2e5387cfc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2e5387cfc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2e5387cfc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f2e5387cfc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2e5387cfc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f2e5387cfc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56412db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f56412db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56412dbd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56412dbd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f58ab64e9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f58ab64e9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f58ab64e9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f58ab64e9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f5fa7450e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f5fa7450e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5fa7450e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f5fa7450e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f5fa7450e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f5fa7450e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f5fa7450e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f5fa7450e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f5fa7450e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f5fa7450e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f5fa7450e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f5fa7450e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5A5A5A"/>
                </a:solidFill>
                <a:highlight>
                  <a:srgbClr val="FFFFFF"/>
                </a:highlight>
                <a:latin typeface="Microsoft Yahei"/>
                <a:ea typeface="Microsoft Yahei"/>
                <a:cs typeface="Microsoft Yahei"/>
                <a:sym typeface="Microsoft Yahei"/>
              </a:rPr>
              <a:t>For instance, in the example above, the head is the node 23. The only way to visit the 3rd node is to use the "next" field of the head node to get to the 2nd node (node 6); Then with the "next" field of node 6, we are able to visit the 3rd node.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2e5387cfc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2e5387cfc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f5fa7450e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f5fa7450e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f5fa7450e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f5fa7450e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5A5A5A"/>
                </a:solidFill>
                <a:highlight>
                  <a:srgbClr val="FFFFFF"/>
                </a:highlight>
                <a:latin typeface="Microsoft Yahei"/>
                <a:ea typeface="Microsoft Yahei"/>
                <a:cs typeface="Microsoft Yahei"/>
                <a:sym typeface="Microsoft Yahei"/>
              </a:rPr>
              <a:t>We initialize a new node 9 and link node 9 to current head node 23.</a:t>
            </a:r>
            <a:endParaRPr sz="1200">
              <a:solidFill>
                <a:srgbClr val="5A5A5A"/>
              </a:solidFill>
              <a:highlight>
                <a:srgbClr val="FFFFFF"/>
              </a:highlight>
              <a:latin typeface="Microsoft Yahei"/>
              <a:ea typeface="Microsoft Yahei"/>
              <a:cs typeface="Microsoft Yahei"/>
              <a:sym typeface="Microsoft Yahei"/>
            </a:endParaRPr>
          </a:p>
          <a:p>
            <a:pPr indent="0" lvl="0" marL="0" rtl="0" algn="l">
              <a:spcBef>
                <a:spcPts val="0"/>
              </a:spcBef>
              <a:spcAft>
                <a:spcPts val="0"/>
              </a:spcAft>
              <a:buNone/>
            </a:pPr>
            <a:r>
              <a:rPr lang="en" sz="1200">
                <a:solidFill>
                  <a:srgbClr val="5A5A5A"/>
                </a:solidFill>
                <a:highlight>
                  <a:srgbClr val="FFFFFF"/>
                </a:highlight>
                <a:latin typeface="Microsoft Yahei"/>
                <a:ea typeface="Microsoft Yahei"/>
                <a:cs typeface="Microsoft Yahei"/>
                <a:sym typeface="Microsoft Yahei"/>
              </a:rPr>
              <a:t>Assign node 9 to be our new head.</a:t>
            </a:r>
            <a:endParaRPr sz="1200">
              <a:solidFill>
                <a:srgbClr val="5A5A5A"/>
              </a:solidFill>
              <a:highlight>
                <a:srgbClr val="FFFFFF"/>
              </a:highlight>
              <a:latin typeface="Microsoft Yahei"/>
              <a:ea typeface="Microsoft Yahei"/>
              <a:cs typeface="Microsoft Yahei"/>
              <a:sym typeface="Microsoft Yahei"/>
            </a:endParaRPr>
          </a:p>
          <a:p>
            <a:pPr indent="0" lvl="0" marL="0" rtl="0" algn="l">
              <a:spcBef>
                <a:spcPts val="0"/>
              </a:spcBef>
              <a:spcAft>
                <a:spcPts val="0"/>
              </a:spcAft>
              <a:buNone/>
            </a:pPr>
            <a:r>
              <a:rPr lang="en" sz="1200">
                <a:solidFill>
                  <a:srgbClr val="5A5A5A"/>
                </a:solidFill>
                <a:highlight>
                  <a:srgbClr val="FFFFFF"/>
                </a:highlight>
                <a:latin typeface="Microsoft Yahei"/>
                <a:ea typeface="Microsoft Yahei"/>
                <a:cs typeface="Microsoft Yahei"/>
                <a:sym typeface="Microsoft Yahei"/>
              </a:rPr>
              <a:t>Use similar strategy for adding node at the end of linked list.</a:t>
            </a:r>
            <a:endParaRPr sz="1200">
              <a:solidFill>
                <a:srgbClr val="5A5A5A"/>
              </a:solidFill>
              <a:highlight>
                <a:srgbClr val="FFFFFF"/>
              </a:highlight>
              <a:latin typeface="Microsoft Yahei"/>
              <a:ea typeface="Microsoft Yahei"/>
              <a:cs typeface="Microsoft Yahei"/>
              <a:sym typeface="Microsoft Yahe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f5fa7450e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f5fa7450e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5A5A5A"/>
                </a:solidFill>
                <a:highlight>
                  <a:srgbClr val="FFFFFF"/>
                </a:highlight>
                <a:latin typeface="Microsoft Yahei"/>
                <a:ea typeface="Microsoft Yahei"/>
                <a:cs typeface="Microsoft Yahei"/>
                <a:sym typeface="Microsoft Yahei"/>
              </a:rPr>
              <a:t>1-Find cur's previous node </a:t>
            </a:r>
            <a:r>
              <a:rPr lang="en" sz="1200">
                <a:solidFill>
                  <a:srgbClr val="C7254E"/>
                </a:solidFill>
                <a:highlight>
                  <a:srgbClr val="F9F2F4"/>
                </a:highlight>
                <a:latin typeface="Courier New"/>
                <a:ea typeface="Courier New"/>
                <a:cs typeface="Courier New"/>
                <a:sym typeface="Courier New"/>
              </a:rPr>
              <a:t>prev</a:t>
            </a:r>
            <a:r>
              <a:rPr lang="en" sz="1200">
                <a:solidFill>
                  <a:srgbClr val="5A5A5A"/>
                </a:solidFill>
                <a:highlight>
                  <a:srgbClr val="FFFFFF"/>
                </a:highlight>
                <a:latin typeface="Microsoft Yahei"/>
                <a:ea typeface="Microsoft Yahei"/>
                <a:cs typeface="Microsoft Yahei"/>
                <a:sym typeface="Microsoft Yahei"/>
              </a:rPr>
              <a:t> and its next node </a:t>
            </a:r>
            <a:r>
              <a:rPr lang="en" sz="1200">
                <a:solidFill>
                  <a:srgbClr val="C7254E"/>
                </a:solidFill>
                <a:highlight>
                  <a:srgbClr val="F9F2F4"/>
                </a:highlight>
                <a:latin typeface="Courier New"/>
                <a:ea typeface="Courier New"/>
                <a:cs typeface="Courier New"/>
                <a:sym typeface="Courier New"/>
              </a:rPr>
              <a:t>next.</a:t>
            </a:r>
            <a:endParaRPr sz="1200">
              <a:solidFill>
                <a:srgbClr val="C7254E"/>
              </a:solidFill>
              <a:highlight>
                <a:srgbClr val="F9F2F4"/>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C7254E"/>
                </a:solidFill>
                <a:highlight>
                  <a:srgbClr val="F9F2F4"/>
                </a:highlight>
                <a:latin typeface="Courier New"/>
                <a:ea typeface="Courier New"/>
                <a:cs typeface="Courier New"/>
                <a:sym typeface="Courier New"/>
              </a:rPr>
              <a:t>2-</a:t>
            </a:r>
            <a:r>
              <a:rPr lang="en" sz="1200">
                <a:solidFill>
                  <a:srgbClr val="5A5A5A"/>
                </a:solidFill>
                <a:highlight>
                  <a:srgbClr val="FFFFFF"/>
                </a:highlight>
                <a:latin typeface="Microsoft Yahei"/>
                <a:ea typeface="Microsoft Yahei"/>
                <a:cs typeface="Microsoft Yahei"/>
                <a:sym typeface="Microsoft Yahei"/>
              </a:rPr>
              <a:t>Link </a:t>
            </a:r>
            <a:r>
              <a:rPr lang="en" sz="1200">
                <a:solidFill>
                  <a:srgbClr val="C7254E"/>
                </a:solidFill>
                <a:highlight>
                  <a:srgbClr val="F9F2F4"/>
                </a:highlight>
                <a:latin typeface="Courier New"/>
                <a:ea typeface="Courier New"/>
                <a:cs typeface="Courier New"/>
                <a:sym typeface="Courier New"/>
              </a:rPr>
              <a:t>prev</a:t>
            </a:r>
            <a:r>
              <a:rPr lang="en" sz="1200">
                <a:solidFill>
                  <a:srgbClr val="5A5A5A"/>
                </a:solidFill>
                <a:highlight>
                  <a:srgbClr val="FFFFFF"/>
                </a:highlight>
                <a:latin typeface="Microsoft Yahei"/>
                <a:ea typeface="Microsoft Yahei"/>
                <a:cs typeface="Microsoft Yahei"/>
                <a:sym typeface="Microsoft Yahei"/>
              </a:rPr>
              <a:t> to cur's next node </a:t>
            </a:r>
            <a:r>
              <a:rPr lang="en" sz="1200">
                <a:solidFill>
                  <a:srgbClr val="C7254E"/>
                </a:solidFill>
                <a:highlight>
                  <a:srgbClr val="F9F2F4"/>
                </a:highlight>
                <a:latin typeface="Courier New"/>
                <a:ea typeface="Courier New"/>
                <a:cs typeface="Courier New"/>
                <a:sym typeface="Courier New"/>
              </a:rPr>
              <a:t>next</a:t>
            </a:r>
            <a:endParaRPr sz="1200">
              <a:solidFill>
                <a:srgbClr val="C7254E"/>
              </a:solidFill>
              <a:highlight>
                <a:srgbClr val="F9F2F4"/>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5A5A5A"/>
                </a:solidFill>
                <a:highlight>
                  <a:srgbClr val="FFFFFF"/>
                </a:highlight>
                <a:latin typeface="Microsoft Yahei"/>
                <a:ea typeface="Microsoft Yahei"/>
                <a:cs typeface="Microsoft Yahei"/>
                <a:sym typeface="Microsoft Yahei"/>
              </a:rPr>
              <a:t>In our first step, we need to find out </a:t>
            </a:r>
            <a:r>
              <a:rPr lang="en" sz="1200">
                <a:solidFill>
                  <a:srgbClr val="C7254E"/>
                </a:solidFill>
                <a:highlight>
                  <a:srgbClr val="F9F2F4"/>
                </a:highlight>
                <a:latin typeface="Courier New"/>
                <a:ea typeface="Courier New"/>
                <a:cs typeface="Courier New"/>
                <a:sym typeface="Courier New"/>
              </a:rPr>
              <a:t>prev</a:t>
            </a:r>
            <a:r>
              <a:rPr lang="en" sz="1200">
                <a:solidFill>
                  <a:srgbClr val="5A5A5A"/>
                </a:solidFill>
                <a:highlight>
                  <a:srgbClr val="FFFFFF"/>
                </a:highlight>
                <a:latin typeface="Microsoft Yahei"/>
                <a:ea typeface="Microsoft Yahei"/>
                <a:cs typeface="Microsoft Yahei"/>
                <a:sym typeface="Microsoft Yahei"/>
              </a:rPr>
              <a:t> and </a:t>
            </a:r>
            <a:r>
              <a:rPr lang="en" sz="1200">
                <a:solidFill>
                  <a:srgbClr val="C7254E"/>
                </a:solidFill>
                <a:highlight>
                  <a:srgbClr val="F9F2F4"/>
                </a:highlight>
                <a:latin typeface="Courier New"/>
                <a:ea typeface="Courier New"/>
                <a:cs typeface="Courier New"/>
                <a:sym typeface="Courier New"/>
              </a:rPr>
              <a:t>next</a:t>
            </a:r>
            <a:r>
              <a:rPr lang="en" sz="1200">
                <a:solidFill>
                  <a:srgbClr val="5A5A5A"/>
                </a:solidFill>
                <a:highlight>
                  <a:srgbClr val="FFFFFF"/>
                </a:highlight>
                <a:latin typeface="Microsoft Yahei"/>
                <a:ea typeface="Microsoft Yahei"/>
                <a:cs typeface="Microsoft Yahei"/>
                <a:sym typeface="Microsoft Yahei"/>
              </a:rPr>
              <a:t>. It is easy to find out </a:t>
            </a:r>
            <a:r>
              <a:rPr lang="en" sz="1200">
                <a:solidFill>
                  <a:srgbClr val="C7254E"/>
                </a:solidFill>
                <a:highlight>
                  <a:srgbClr val="F9F2F4"/>
                </a:highlight>
                <a:latin typeface="Courier New"/>
                <a:ea typeface="Courier New"/>
                <a:cs typeface="Courier New"/>
                <a:sym typeface="Courier New"/>
              </a:rPr>
              <a:t>next</a:t>
            </a:r>
            <a:r>
              <a:rPr lang="en" sz="1200">
                <a:solidFill>
                  <a:srgbClr val="5A5A5A"/>
                </a:solidFill>
                <a:highlight>
                  <a:srgbClr val="FFFFFF"/>
                </a:highlight>
                <a:latin typeface="Microsoft Yahei"/>
                <a:ea typeface="Microsoft Yahei"/>
                <a:cs typeface="Microsoft Yahei"/>
                <a:sym typeface="Microsoft Yahei"/>
              </a:rPr>
              <a:t> using the reference field of </a:t>
            </a:r>
            <a:r>
              <a:rPr lang="en" sz="1200">
                <a:solidFill>
                  <a:srgbClr val="C7254E"/>
                </a:solidFill>
                <a:highlight>
                  <a:srgbClr val="F9F2F4"/>
                </a:highlight>
                <a:latin typeface="Courier New"/>
                <a:ea typeface="Courier New"/>
                <a:cs typeface="Courier New"/>
                <a:sym typeface="Courier New"/>
              </a:rPr>
              <a:t>cur</a:t>
            </a:r>
            <a:r>
              <a:rPr lang="en" sz="1200">
                <a:solidFill>
                  <a:srgbClr val="5A5A5A"/>
                </a:solidFill>
                <a:highlight>
                  <a:srgbClr val="FFFFFF"/>
                </a:highlight>
                <a:latin typeface="Microsoft Yahei"/>
                <a:ea typeface="Microsoft Yahei"/>
                <a:cs typeface="Microsoft Yahei"/>
                <a:sym typeface="Microsoft Yahei"/>
              </a:rPr>
              <a:t>. However, we have to traverse the linked list from the head node to find out </a:t>
            </a:r>
            <a:r>
              <a:rPr lang="en" sz="1200">
                <a:solidFill>
                  <a:srgbClr val="C7254E"/>
                </a:solidFill>
                <a:highlight>
                  <a:srgbClr val="F9F2F4"/>
                </a:highlight>
                <a:latin typeface="Courier New"/>
                <a:ea typeface="Courier New"/>
                <a:cs typeface="Courier New"/>
                <a:sym typeface="Courier New"/>
              </a:rPr>
              <a:t>prev</a:t>
            </a:r>
            <a:r>
              <a:rPr lang="en" sz="1200">
                <a:solidFill>
                  <a:srgbClr val="5A5A5A"/>
                </a:solidFill>
                <a:highlight>
                  <a:srgbClr val="FFFFFF"/>
                </a:highlight>
                <a:latin typeface="Microsoft Yahei"/>
                <a:ea typeface="Microsoft Yahei"/>
                <a:cs typeface="Microsoft Yahei"/>
                <a:sym typeface="Microsoft Yahei"/>
              </a:rPr>
              <a:t> which will take </a:t>
            </a:r>
            <a:r>
              <a:rPr lang="en" sz="1200">
                <a:solidFill>
                  <a:srgbClr val="C7254E"/>
                </a:solidFill>
                <a:highlight>
                  <a:srgbClr val="F9F2F4"/>
                </a:highlight>
                <a:latin typeface="Courier New"/>
                <a:ea typeface="Courier New"/>
                <a:cs typeface="Courier New"/>
                <a:sym typeface="Courier New"/>
              </a:rPr>
              <a:t>O(N)</a:t>
            </a:r>
            <a:r>
              <a:rPr lang="en" sz="1200">
                <a:solidFill>
                  <a:srgbClr val="5A5A5A"/>
                </a:solidFill>
                <a:highlight>
                  <a:srgbClr val="FFFFFF"/>
                </a:highlight>
                <a:latin typeface="Microsoft Yahei"/>
                <a:ea typeface="Microsoft Yahei"/>
                <a:cs typeface="Microsoft Yahei"/>
                <a:sym typeface="Microsoft Yahei"/>
              </a:rPr>
              <a:t> time on average, where N is the length of the linked list. So the time complexity of deleting a node will be </a:t>
            </a:r>
            <a:r>
              <a:rPr lang="en" sz="1200">
                <a:solidFill>
                  <a:srgbClr val="C7254E"/>
                </a:solidFill>
                <a:highlight>
                  <a:srgbClr val="F9F2F4"/>
                </a:highlight>
                <a:latin typeface="Courier New"/>
                <a:ea typeface="Courier New"/>
                <a:cs typeface="Courier New"/>
                <a:sym typeface="Courier New"/>
              </a:rPr>
              <a:t>O(N)</a:t>
            </a:r>
            <a:r>
              <a:rPr lang="en" sz="1200">
                <a:solidFill>
                  <a:srgbClr val="5A5A5A"/>
                </a:solidFill>
                <a:highlight>
                  <a:srgbClr val="FFFFFF"/>
                </a:highlight>
                <a:latin typeface="Microsoft Yahei"/>
                <a:ea typeface="Microsoft Yahei"/>
                <a:cs typeface="Microsoft Yahei"/>
                <a:sym typeface="Microsoft Yahei"/>
              </a:rPr>
              <a:t>.</a:t>
            </a:r>
            <a:endParaRPr sz="1200">
              <a:solidFill>
                <a:srgbClr val="5A5A5A"/>
              </a:solidFill>
              <a:highlight>
                <a:srgbClr val="FFFFFF"/>
              </a:highlight>
              <a:latin typeface="Microsoft Yahei"/>
              <a:ea typeface="Microsoft Yahei"/>
              <a:cs typeface="Microsoft Yahei"/>
              <a:sym typeface="Microsoft Yahei"/>
            </a:endParaRPr>
          </a:p>
          <a:p>
            <a:pPr indent="0" lvl="0" marL="0" rtl="0" algn="l">
              <a:spcBef>
                <a:spcPts val="0"/>
              </a:spcBef>
              <a:spcAft>
                <a:spcPts val="0"/>
              </a:spcAft>
              <a:buNone/>
            </a:pPr>
            <a:r>
              <a:rPr lang="en" sz="1200">
                <a:solidFill>
                  <a:srgbClr val="5A5A5A"/>
                </a:solidFill>
                <a:highlight>
                  <a:srgbClr val="FFFFFF"/>
                </a:highlight>
                <a:latin typeface="Microsoft Yahei"/>
                <a:ea typeface="Microsoft Yahei"/>
                <a:cs typeface="Microsoft Yahei"/>
                <a:sym typeface="Microsoft Yahei"/>
              </a:rPr>
              <a:t>The space complexity is </a:t>
            </a:r>
            <a:r>
              <a:rPr lang="en" sz="1200">
                <a:solidFill>
                  <a:srgbClr val="C7254E"/>
                </a:solidFill>
                <a:highlight>
                  <a:srgbClr val="F9F2F4"/>
                </a:highlight>
                <a:latin typeface="Courier New"/>
                <a:ea typeface="Courier New"/>
                <a:cs typeface="Courier New"/>
                <a:sym typeface="Courier New"/>
              </a:rPr>
              <a:t>O(1)</a:t>
            </a:r>
            <a:r>
              <a:rPr lang="en" sz="1200">
                <a:solidFill>
                  <a:srgbClr val="5A5A5A"/>
                </a:solidFill>
                <a:highlight>
                  <a:srgbClr val="FFFFFF"/>
                </a:highlight>
                <a:latin typeface="Microsoft Yahei"/>
                <a:ea typeface="Microsoft Yahei"/>
                <a:cs typeface="Microsoft Yahei"/>
                <a:sym typeface="Microsoft Yahei"/>
              </a:rPr>
              <a:t> because we only need constant space to store our pointers.</a:t>
            </a:r>
            <a:endParaRPr sz="1200">
              <a:solidFill>
                <a:srgbClr val="5A5A5A"/>
              </a:solidFill>
              <a:highlight>
                <a:srgbClr val="FFFFFF"/>
              </a:highlight>
              <a:latin typeface="Microsoft Yahei"/>
              <a:ea typeface="Microsoft Yahei"/>
              <a:cs typeface="Microsoft Yahei"/>
              <a:sym typeface="Microsoft Yahei"/>
            </a:endParaRPr>
          </a:p>
          <a:p>
            <a:pPr indent="0" lvl="0" marL="0" rtl="0" algn="l">
              <a:spcBef>
                <a:spcPts val="0"/>
              </a:spcBef>
              <a:spcAft>
                <a:spcPts val="0"/>
              </a:spcAft>
              <a:buNone/>
            </a:pPr>
            <a:r>
              <a:t/>
            </a:r>
            <a:endParaRPr sz="1200">
              <a:solidFill>
                <a:srgbClr val="5A5A5A"/>
              </a:solidFill>
              <a:highlight>
                <a:srgbClr val="FFFFFF"/>
              </a:highlight>
              <a:latin typeface="Microsoft Yahei"/>
              <a:ea typeface="Microsoft Yahei"/>
              <a:cs typeface="Microsoft Yahei"/>
              <a:sym typeface="Microsoft Yahei"/>
            </a:endParaRPr>
          </a:p>
          <a:p>
            <a:pPr indent="0" lvl="0" marL="0" rtl="0" algn="l">
              <a:lnSpc>
                <a:spcPct val="115000"/>
              </a:lnSpc>
              <a:spcBef>
                <a:spcPts val="0"/>
              </a:spcBef>
              <a:spcAft>
                <a:spcPts val="0"/>
              </a:spcAft>
              <a:buClr>
                <a:schemeClr val="dk1"/>
              </a:buClr>
              <a:buSzPts val="1100"/>
              <a:buFont typeface="Arial"/>
              <a:buNone/>
            </a:pPr>
            <a:r>
              <a:rPr lang="en" sz="1200">
                <a:solidFill>
                  <a:srgbClr val="5A5A5A"/>
                </a:solidFill>
                <a:latin typeface="Microsoft Yahei"/>
                <a:ea typeface="Microsoft Yahei"/>
                <a:cs typeface="Microsoft Yahei"/>
                <a:sym typeface="Microsoft Yahei"/>
              </a:rPr>
              <a:t>Let's try to delete node 6 from the singly linked list above.</a:t>
            </a:r>
            <a:endParaRPr sz="1200">
              <a:solidFill>
                <a:srgbClr val="5A5A5A"/>
              </a:solidFill>
              <a:latin typeface="Microsoft Yahei"/>
              <a:ea typeface="Microsoft Yahei"/>
              <a:cs typeface="Microsoft Yahei"/>
              <a:sym typeface="Microsoft Yahei"/>
            </a:endParaRPr>
          </a:p>
          <a:p>
            <a:pPr indent="0" lvl="0" marL="0" rtl="0" algn="l">
              <a:lnSpc>
                <a:spcPct val="115000"/>
              </a:lnSpc>
              <a:spcBef>
                <a:spcPts val="1200"/>
              </a:spcBef>
              <a:spcAft>
                <a:spcPts val="0"/>
              </a:spcAft>
              <a:buClr>
                <a:schemeClr val="dk1"/>
              </a:buClr>
              <a:buSzPts val="1100"/>
              <a:buFont typeface="Arial"/>
              <a:buNone/>
            </a:pPr>
            <a:r>
              <a:rPr lang="en" sz="1200">
                <a:solidFill>
                  <a:srgbClr val="5A5A5A"/>
                </a:solidFill>
                <a:latin typeface="Microsoft Yahei"/>
                <a:ea typeface="Microsoft Yahei"/>
                <a:cs typeface="Microsoft Yahei"/>
                <a:sym typeface="Microsoft Yahei"/>
              </a:rPr>
              <a:t>1. Traverse the linked list from the head until we find the previous node </a:t>
            </a:r>
            <a:r>
              <a:rPr lang="en" sz="1200">
                <a:solidFill>
                  <a:srgbClr val="C7254E"/>
                </a:solidFill>
                <a:highlight>
                  <a:srgbClr val="F9F2F4"/>
                </a:highlight>
                <a:latin typeface="Courier New"/>
                <a:ea typeface="Courier New"/>
                <a:cs typeface="Courier New"/>
                <a:sym typeface="Courier New"/>
              </a:rPr>
              <a:t>prev</a:t>
            </a:r>
            <a:r>
              <a:rPr lang="en" sz="1200">
                <a:solidFill>
                  <a:srgbClr val="5A5A5A"/>
                </a:solidFill>
                <a:latin typeface="Microsoft Yahei"/>
                <a:ea typeface="Microsoft Yahei"/>
                <a:cs typeface="Microsoft Yahei"/>
                <a:sym typeface="Microsoft Yahei"/>
              </a:rPr>
              <a:t> which is node 23</a:t>
            </a:r>
            <a:endParaRPr sz="1200">
              <a:solidFill>
                <a:srgbClr val="5A5A5A"/>
              </a:solidFill>
              <a:latin typeface="Microsoft Yahei"/>
              <a:ea typeface="Microsoft Yahei"/>
              <a:cs typeface="Microsoft Yahei"/>
              <a:sym typeface="Microsoft Yahei"/>
            </a:endParaRPr>
          </a:p>
          <a:p>
            <a:pPr indent="0" lvl="0" marL="0" rtl="0" algn="l">
              <a:lnSpc>
                <a:spcPct val="115000"/>
              </a:lnSpc>
              <a:spcBef>
                <a:spcPts val="1200"/>
              </a:spcBef>
              <a:spcAft>
                <a:spcPts val="0"/>
              </a:spcAft>
              <a:buClr>
                <a:schemeClr val="dk1"/>
              </a:buClr>
              <a:buSzPts val="1100"/>
              <a:buFont typeface="Arial"/>
              <a:buNone/>
            </a:pPr>
            <a:r>
              <a:rPr lang="en" sz="1200">
                <a:solidFill>
                  <a:srgbClr val="5A5A5A"/>
                </a:solidFill>
                <a:latin typeface="Microsoft Yahei"/>
                <a:ea typeface="Microsoft Yahei"/>
                <a:cs typeface="Microsoft Yahei"/>
                <a:sym typeface="Microsoft Yahei"/>
              </a:rPr>
              <a:t>2. Link </a:t>
            </a:r>
            <a:r>
              <a:rPr lang="en" sz="1200">
                <a:solidFill>
                  <a:srgbClr val="C7254E"/>
                </a:solidFill>
                <a:highlight>
                  <a:srgbClr val="F9F2F4"/>
                </a:highlight>
                <a:latin typeface="Courier New"/>
                <a:ea typeface="Courier New"/>
                <a:cs typeface="Courier New"/>
                <a:sym typeface="Courier New"/>
              </a:rPr>
              <a:t>prev</a:t>
            </a:r>
            <a:r>
              <a:rPr lang="en" sz="1200">
                <a:solidFill>
                  <a:srgbClr val="5A5A5A"/>
                </a:solidFill>
                <a:latin typeface="Microsoft Yahei"/>
                <a:ea typeface="Microsoft Yahei"/>
                <a:cs typeface="Microsoft Yahei"/>
                <a:sym typeface="Microsoft Yahei"/>
              </a:rPr>
              <a:t> (node 23) with </a:t>
            </a:r>
            <a:r>
              <a:rPr lang="en" sz="1200">
                <a:solidFill>
                  <a:srgbClr val="C7254E"/>
                </a:solidFill>
                <a:highlight>
                  <a:srgbClr val="F9F2F4"/>
                </a:highlight>
                <a:latin typeface="Courier New"/>
                <a:ea typeface="Courier New"/>
                <a:cs typeface="Courier New"/>
                <a:sym typeface="Courier New"/>
              </a:rPr>
              <a:t>next</a:t>
            </a:r>
            <a:r>
              <a:rPr lang="en" sz="1200">
                <a:solidFill>
                  <a:srgbClr val="5A5A5A"/>
                </a:solidFill>
                <a:latin typeface="Microsoft Yahei"/>
                <a:ea typeface="Microsoft Yahei"/>
                <a:cs typeface="Microsoft Yahei"/>
                <a:sym typeface="Microsoft Yahei"/>
              </a:rPr>
              <a:t> (node 15)</a:t>
            </a:r>
            <a:endParaRPr sz="1200">
              <a:solidFill>
                <a:srgbClr val="5A5A5A"/>
              </a:solidFill>
              <a:latin typeface="Microsoft Yahei"/>
              <a:ea typeface="Microsoft Yahei"/>
              <a:cs typeface="Microsoft Yahei"/>
              <a:sym typeface="Microsoft Yahei"/>
            </a:endParaRPr>
          </a:p>
          <a:p>
            <a:pPr indent="0" lvl="0" marL="0" rtl="0" algn="l">
              <a:spcBef>
                <a:spcPts val="1200"/>
              </a:spcBef>
              <a:spcAft>
                <a:spcPts val="0"/>
              </a:spcAft>
              <a:buNone/>
            </a:pPr>
            <a:r>
              <a:t/>
            </a:r>
            <a:endParaRPr sz="1200">
              <a:solidFill>
                <a:srgbClr val="5A5A5A"/>
              </a:solidFill>
              <a:highlight>
                <a:srgbClr val="FFFFFF"/>
              </a:highlight>
              <a:latin typeface="Microsoft Yahei"/>
              <a:ea typeface="Microsoft Yahei"/>
              <a:cs typeface="Microsoft Yahei"/>
              <a:sym typeface="Microsoft Yahe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f5fa7450e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f5fa7450e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5A5A5A"/>
                </a:solidFill>
                <a:latin typeface="Microsoft Yahei"/>
                <a:ea typeface="Microsoft Yahei"/>
                <a:cs typeface="Microsoft Yahei"/>
                <a:sym typeface="Microsoft Yahei"/>
              </a:rPr>
              <a:t>If we want to delete the first node, the strategy will be a little different.</a:t>
            </a:r>
            <a:endParaRPr sz="1200">
              <a:solidFill>
                <a:srgbClr val="5A5A5A"/>
              </a:solidFill>
              <a:latin typeface="Microsoft Yahei"/>
              <a:ea typeface="Microsoft Yahei"/>
              <a:cs typeface="Microsoft Yahei"/>
              <a:sym typeface="Microsoft Yahei"/>
            </a:endParaRPr>
          </a:p>
          <a:p>
            <a:pPr indent="0" lvl="0" marL="0" rtl="0" algn="l">
              <a:lnSpc>
                <a:spcPct val="115000"/>
              </a:lnSpc>
              <a:spcBef>
                <a:spcPts val="1200"/>
              </a:spcBef>
              <a:spcAft>
                <a:spcPts val="0"/>
              </a:spcAft>
              <a:buNone/>
            </a:pPr>
            <a:r>
              <a:rPr lang="en" sz="1200">
                <a:solidFill>
                  <a:srgbClr val="5A5A5A"/>
                </a:solidFill>
                <a:latin typeface="Microsoft Yahei"/>
                <a:ea typeface="Microsoft Yahei"/>
                <a:cs typeface="Microsoft Yahei"/>
                <a:sym typeface="Microsoft Yahei"/>
              </a:rPr>
              <a:t>As we mentioned before, we use the head node </a:t>
            </a:r>
            <a:r>
              <a:rPr lang="en" sz="1200">
                <a:solidFill>
                  <a:srgbClr val="C7254E"/>
                </a:solidFill>
                <a:highlight>
                  <a:srgbClr val="F9F2F4"/>
                </a:highlight>
                <a:latin typeface="Courier New"/>
                <a:ea typeface="Courier New"/>
                <a:cs typeface="Courier New"/>
                <a:sym typeface="Courier New"/>
              </a:rPr>
              <a:t>head</a:t>
            </a:r>
            <a:r>
              <a:rPr lang="en" sz="1200">
                <a:solidFill>
                  <a:srgbClr val="5A5A5A"/>
                </a:solidFill>
                <a:latin typeface="Microsoft Yahei"/>
                <a:ea typeface="Microsoft Yahei"/>
                <a:cs typeface="Microsoft Yahei"/>
                <a:sym typeface="Microsoft Yahei"/>
              </a:rPr>
              <a:t> to represent a linked list. Our head is the black node 23 in the example below.</a:t>
            </a:r>
            <a:endParaRPr sz="1200">
              <a:solidFill>
                <a:srgbClr val="5A5A5A"/>
              </a:solidFill>
              <a:latin typeface="Microsoft Yahei"/>
              <a:ea typeface="Microsoft Yahei"/>
              <a:cs typeface="Microsoft Yahei"/>
              <a:sym typeface="Microsoft Yahei"/>
            </a:endParaRPr>
          </a:p>
          <a:p>
            <a:pPr indent="0" lvl="0" marL="0" rtl="0" algn="l">
              <a:lnSpc>
                <a:spcPct val="115000"/>
              </a:lnSpc>
              <a:spcBef>
                <a:spcPts val="1200"/>
              </a:spcBef>
              <a:spcAft>
                <a:spcPts val="0"/>
              </a:spcAft>
              <a:buClr>
                <a:schemeClr val="dk1"/>
              </a:buClr>
              <a:buSzPts val="1100"/>
              <a:buFont typeface="Arial"/>
              <a:buNone/>
            </a:pPr>
            <a:r>
              <a:rPr lang="en" sz="1200">
                <a:solidFill>
                  <a:srgbClr val="5A5A5A"/>
                </a:solidFill>
                <a:highlight>
                  <a:srgbClr val="FFFFFF"/>
                </a:highlight>
                <a:latin typeface="Microsoft Yahei"/>
                <a:ea typeface="Microsoft Yahei"/>
                <a:cs typeface="Microsoft Yahei"/>
                <a:sym typeface="Microsoft Yahei"/>
              </a:rPr>
              <a:t>If we want to delete the first node, we can simply </a:t>
            </a:r>
            <a:r>
              <a:rPr lang="en" sz="1200">
                <a:solidFill>
                  <a:srgbClr val="C7254E"/>
                </a:solidFill>
                <a:highlight>
                  <a:srgbClr val="F9F2F4"/>
                </a:highlight>
                <a:latin typeface="Courier New"/>
                <a:ea typeface="Courier New"/>
                <a:cs typeface="Courier New"/>
                <a:sym typeface="Courier New"/>
              </a:rPr>
              <a:t>assign the next node to head</a:t>
            </a:r>
            <a:r>
              <a:rPr lang="en" sz="1200">
                <a:solidFill>
                  <a:srgbClr val="5A5A5A"/>
                </a:solidFill>
                <a:highlight>
                  <a:srgbClr val="FFFFFF"/>
                </a:highlight>
                <a:latin typeface="Microsoft Yahei"/>
                <a:ea typeface="Microsoft Yahei"/>
                <a:cs typeface="Microsoft Yahei"/>
                <a:sym typeface="Microsoft Yahei"/>
              </a:rPr>
              <a:t>. That is to say, our head will be node 6 after deletion.</a:t>
            </a:r>
            <a:endParaRPr sz="1200">
              <a:solidFill>
                <a:srgbClr val="5A5A5A"/>
              </a:solidFill>
              <a:latin typeface="Microsoft Yahei"/>
              <a:ea typeface="Microsoft Yahei"/>
              <a:cs typeface="Microsoft Yahei"/>
              <a:sym typeface="Microsoft Yahei"/>
            </a:endParaRPr>
          </a:p>
          <a:p>
            <a:pPr indent="0" lvl="0" marL="0" rtl="0" algn="l">
              <a:spcBef>
                <a:spcPts val="120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f5fa7450ed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f5fa7450ed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5A5A5A"/>
              </a:buClr>
              <a:buSzPts val="1200"/>
              <a:buFont typeface="Microsoft Yahei"/>
              <a:buAutoNum type="arabicPeriod"/>
            </a:pPr>
            <a:r>
              <a:rPr lang="en" sz="1200">
                <a:solidFill>
                  <a:srgbClr val="5A5A5A"/>
                </a:solidFill>
                <a:latin typeface="Microsoft Yahei"/>
                <a:ea typeface="Microsoft Yahei"/>
                <a:cs typeface="Microsoft Yahei"/>
                <a:sym typeface="Microsoft Yahei"/>
              </a:rPr>
              <a:t>We are </a:t>
            </a:r>
            <a:r>
              <a:rPr lang="en" sz="1200">
                <a:solidFill>
                  <a:srgbClr val="C7254E"/>
                </a:solidFill>
                <a:highlight>
                  <a:srgbClr val="F9F2F4"/>
                </a:highlight>
                <a:latin typeface="Courier New"/>
                <a:ea typeface="Courier New"/>
                <a:cs typeface="Courier New"/>
                <a:sym typeface="Courier New"/>
              </a:rPr>
              <a:t>not able to access a random position</a:t>
            </a:r>
            <a:r>
              <a:rPr lang="en" sz="1200">
                <a:solidFill>
                  <a:srgbClr val="5A5A5A"/>
                </a:solidFill>
                <a:latin typeface="Microsoft Yahei"/>
                <a:ea typeface="Microsoft Yahei"/>
                <a:cs typeface="Microsoft Yahei"/>
                <a:sym typeface="Microsoft Yahei"/>
              </a:rPr>
              <a:t> in constant time.</a:t>
            </a:r>
            <a:endParaRPr sz="1200">
              <a:solidFill>
                <a:srgbClr val="5A5A5A"/>
              </a:solidFill>
              <a:latin typeface="Microsoft Yahei"/>
              <a:ea typeface="Microsoft Yahei"/>
              <a:cs typeface="Microsoft Yahei"/>
              <a:sym typeface="Microsoft Yahei"/>
            </a:endParaRPr>
          </a:p>
          <a:p>
            <a:pPr indent="-304800" lvl="0" marL="457200" rtl="0" algn="l">
              <a:lnSpc>
                <a:spcPct val="115000"/>
              </a:lnSpc>
              <a:spcBef>
                <a:spcPts val="0"/>
              </a:spcBef>
              <a:spcAft>
                <a:spcPts val="0"/>
              </a:spcAft>
              <a:buClr>
                <a:srgbClr val="5A5A5A"/>
              </a:buClr>
              <a:buSzPts val="1200"/>
              <a:buFont typeface="Microsoft Yahei"/>
              <a:buAutoNum type="arabicPeriod"/>
            </a:pPr>
            <a:r>
              <a:rPr lang="en" sz="1200">
                <a:solidFill>
                  <a:srgbClr val="5A5A5A"/>
                </a:solidFill>
                <a:latin typeface="Microsoft Yahei"/>
                <a:ea typeface="Microsoft Yahei"/>
                <a:cs typeface="Microsoft Yahei"/>
                <a:sym typeface="Microsoft Yahei"/>
              </a:rPr>
              <a:t>We have to </a:t>
            </a:r>
            <a:r>
              <a:rPr lang="en" sz="1200">
                <a:solidFill>
                  <a:srgbClr val="C7254E"/>
                </a:solidFill>
                <a:highlight>
                  <a:srgbClr val="F9F2F4"/>
                </a:highlight>
                <a:latin typeface="Courier New"/>
                <a:ea typeface="Courier New"/>
                <a:cs typeface="Courier New"/>
                <a:sym typeface="Courier New"/>
              </a:rPr>
              <a:t>traverse from the head</a:t>
            </a:r>
            <a:r>
              <a:rPr lang="en" sz="1200">
                <a:solidFill>
                  <a:srgbClr val="5A5A5A"/>
                </a:solidFill>
                <a:latin typeface="Microsoft Yahei"/>
                <a:ea typeface="Microsoft Yahei"/>
                <a:cs typeface="Microsoft Yahei"/>
                <a:sym typeface="Microsoft Yahei"/>
              </a:rPr>
              <a:t> to get the </a:t>
            </a:r>
            <a:r>
              <a:rPr lang="en" sz="1200">
                <a:solidFill>
                  <a:srgbClr val="C7254E"/>
                </a:solidFill>
                <a:highlight>
                  <a:srgbClr val="F9F2F4"/>
                </a:highlight>
                <a:latin typeface="Courier New"/>
                <a:ea typeface="Courier New"/>
                <a:cs typeface="Courier New"/>
                <a:sym typeface="Courier New"/>
              </a:rPr>
              <a:t>i-th</a:t>
            </a:r>
            <a:r>
              <a:rPr lang="en" sz="1200">
                <a:solidFill>
                  <a:srgbClr val="5A5A5A"/>
                </a:solidFill>
                <a:latin typeface="Microsoft Yahei"/>
                <a:ea typeface="Microsoft Yahei"/>
                <a:cs typeface="Microsoft Yahei"/>
                <a:sym typeface="Microsoft Yahei"/>
              </a:rPr>
              <a:t> node we want.</a:t>
            </a:r>
            <a:endParaRPr sz="1200">
              <a:solidFill>
                <a:srgbClr val="5A5A5A"/>
              </a:solidFill>
              <a:latin typeface="Microsoft Yahei"/>
              <a:ea typeface="Microsoft Yahei"/>
              <a:cs typeface="Microsoft Yahei"/>
              <a:sym typeface="Microsoft Yahei"/>
            </a:endParaRPr>
          </a:p>
          <a:p>
            <a:pPr indent="-304800" lvl="0" marL="457200" rtl="0" algn="l">
              <a:lnSpc>
                <a:spcPct val="115000"/>
              </a:lnSpc>
              <a:spcBef>
                <a:spcPts val="0"/>
              </a:spcBef>
              <a:spcAft>
                <a:spcPts val="0"/>
              </a:spcAft>
              <a:buClr>
                <a:srgbClr val="5A5A5A"/>
              </a:buClr>
              <a:buSzPts val="1200"/>
              <a:buFont typeface="Microsoft Yahei"/>
              <a:buAutoNum type="arabicPeriod"/>
            </a:pPr>
            <a:r>
              <a:rPr lang="en" sz="1200">
                <a:solidFill>
                  <a:srgbClr val="5A5A5A"/>
                </a:solidFill>
                <a:latin typeface="Microsoft Yahei"/>
                <a:ea typeface="Microsoft Yahei"/>
                <a:cs typeface="Microsoft Yahei"/>
                <a:sym typeface="Microsoft Yahei"/>
              </a:rPr>
              <a:t>The time complexity in the worse case will be </a:t>
            </a:r>
            <a:r>
              <a:rPr lang="en" sz="1200">
                <a:solidFill>
                  <a:srgbClr val="C7254E"/>
                </a:solidFill>
                <a:highlight>
                  <a:srgbClr val="F9F2F4"/>
                </a:highlight>
                <a:latin typeface="Courier New"/>
                <a:ea typeface="Courier New"/>
                <a:cs typeface="Courier New"/>
                <a:sym typeface="Courier New"/>
              </a:rPr>
              <a:t>O(N)</a:t>
            </a:r>
            <a:r>
              <a:rPr lang="en" sz="1200">
                <a:solidFill>
                  <a:srgbClr val="5A5A5A"/>
                </a:solidFill>
                <a:latin typeface="Microsoft Yahei"/>
                <a:ea typeface="Microsoft Yahei"/>
                <a:cs typeface="Microsoft Yahei"/>
                <a:sym typeface="Microsoft Yahei"/>
              </a:rPr>
              <a:t>, where </a:t>
            </a:r>
            <a:r>
              <a:rPr lang="en" sz="1200">
                <a:solidFill>
                  <a:srgbClr val="C7254E"/>
                </a:solidFill>
                <a:highlight>
                  <a:srgbClr val="F9F2F4"/>
                </a:highlight>
                <a:latin typeface="Courier New"/>
                <a:ea typeface="Courier New"/>
                <a:cs typeface="Courier New"/>
                <a:sym typeface="Courier New"/>
              </a:rPr>
              <a:t>N</a:t>
            </a:r>
            <a:r>
              <a:rPr lang="en" sz="1200">
                <a:solidFill>
                  <a:srgbClr val="5A5A5A"/>
                </a:solidFill>
                <a:latin typeface="Microsoft Yahei"/>
                <a:ea typeface="Microsoft Yahei"/>
                <a:cs typeface="Microsoft Yahei"/>
                <a:sym typeface="Microsoft Yahei"/>
              </a:rPr>
              <a:t> is the length of the linked list.</a:t>
            </a:r>
            <a:endParaRPr sz="1200">
              <a:solidFill>
                <a:srgbClr val="5A5A5A"/>
              </a:solidFill>
              <a:latin typeface="Microsoft Yahei"/>
              <a:ea typeface="Microsoft Yahei"/>
              <a:cs typeface="Microsoft Yahei"/>
              <a:sym typeface="Microsoft Yahei"/>
            </a:endParaRPr>
          </a:p>
          <a:p>
            <a:pPr indent="0" lvl="0" marL="457200" rtl="0" algn="l">
              <a:lnSpc>
                <a:spcPct val="115000"/>
              </a:lnSpc>
              <a:spcBef>
                <a:spcPts val="1200"/>
              </a:spcBef>
              <a:spcAft>
                <a:spcPts val="0"/>
              </a:spcAft>
              <a:buNone/>
            </a:pPr>
            <a:r>
              <a:t/>
            </a:r>
            <a:endParaRPr sz="1200">
              <a:solidFill>
                <a:srgbClr val="5A5A5A"/>
              </a:solidFill>
              <a:latin typeface="Microsoft Yahei"/>
              <a:ea typeface="Microsoft Yahei"/>
              <a:cs typeface="Microsoft Yahei"/>
              <a:sym typeface="Microsoft Yahei"/>
            </a:endParaRPr>
          </a:p>
          <a:p>
            <a:pPr indent="0" lvl="0" marL="0" rtl="0" algn="l">
              <a:spcBef>
                <a:spcPts val="120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f5fa7450e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f5fa7450e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f5fa7450e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f5fa7450e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f5fa7450ed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f5fa7450ed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327f65fe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327f65fe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327f65fea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327f65fea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b103df1fe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b103df1fe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327f65fea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327f65fea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327f65fea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327f65fea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327f65fea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327f65fea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327f65fea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327f65fea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327f65fea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327f65fea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33efeb39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33efeb39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33efeb39c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33efeb39c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33efeb39c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33efeb39c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33efeb39cb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33efeb39c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33efeb39c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33efeb39c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fb554240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fb554240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33efeb39cb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33efeb39cb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33efeb39cb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33efeb39cb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34f895e9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34f895e9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34f895e98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34f895e98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34f895e98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34f895e98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33efeb39cb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33efeb39cb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33efeb39cb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33efeb39cb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33efeb39cb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33efeb39cb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33efeb39cb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33efeb39cb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34f895e98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34f895e98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fb554240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fb554240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5A5A5A"/>
                </a:solidFill>
                <a:highlight>
                  <a:srgbClr val="FFFFFF"/>
                </a:highlight>
                <a:latin typeface="Microsoft Yahei"/>
                <a:ea typeface="Microsoft Yahei"/>
                <a:cs typeface="Microsoft Yahei"/>
                <a:sym typeface="Microsoft Yahei"/>
              </a:rPr>
              <a:t>The Array can only hold up to </a:t>
            </a:r>
            <a:r>
              <a:rPr lang="en" sz="1200">
                <a:solidFill>
                  <a:srgbClr val="C7254E"/>
                </a:solidFill>
                <a:highlight>
                  <a:srgbClr val="F9F2F4"/>
                </a:highlight>
                <a:latin typeface="Courier New"/>
                <a:ea typeface="Courier New"/>
                <a:cs typeface="Courier New"/>
                <a:sym typeface="Courier New"/>
              </a:rPr>
              <a:t>15</a:t>
            </a:r>
            <a:r>
              <a:rPr lang="en" sz="1200">
                <a:solidFill>
                  <a:srgbClr val="5A5A5A"/>
                </a:solidFill>
                <a:highlight>
                  <a:srgbClr val="FFFFFF"/>
                </a:highlight>
                <a:latin typeface="Microsoft Yahei"/>
                <a:ea typeface="Microsoft Yahei"/>
                <a:cs typeface="Microsoft Yahei"/>
                <a:sym typeface="Microsoft Yahei"/>
              </a:rPr>
              <a:t> DVDs. If we get a 16th DVD, we'll need to make a new Array.Well, the reason is the same as it is for the physical box of DVDs. Do you really want to find a box that could hold </a:t>
            </a:r>
            <a:r>
              <a:rPr lang="en" sz="1200">
                <a:solidFill>
                  <a:srgbClr val="C7254E"/>
                </a:solidFill>
                <a:highlight>
                  <a:srgbClr val="F9F2F4"/>
                </a:highlight>
                <a:latin typeface="Courier New"/>
                <a:ea typeface="Courier New"/>
                <a:cs typeface="Courier New"/>
                <a:sym typeface="Courier New"/>
              </a:rPr>
              <a:t>1000000</a:t>
            </a:r>
            <a:r>
              <a:rPr lang="en" sz="1200">
                <a:solidFill>
                  <a:srgbClr val="5A5A5A"/>
                </a:solidFill>
                <a:highlight>
                  <a:srgbClr val="FFFFFF"/>
                </a:highlight>
                <a:latin typeface="Microsoft Yahei"/>
                <a:ea typeface="Microsoft Yahei"/>
                <a:cs typeface="Microsoft Yahei"/>
                <a:sym typeface="Microsoft Yahei"/>
              </a:rPr>
              <a:t> DVDs when you currently only have </a:t>
            </a:r>
            <a:r>
              <a:rPr lang="en" sz="1200">
                <a:solidFill>
                  <a:srgbClr val="C7254E"/>
                </a:solidFill>
                <a:highlight>
                  <a:srgbClr val="F9F2F4"/>
                </a:highlight>
                <a:latin typeface="Courier New"/>
                <a:ea typeface="Courier New"/>
                <a:cs typeface="Courier New"/>
                <a:sym typeface="Courier New"/>
              </a:rPr>
              <a:t>15</a:t>
            </a:r>
            <a:r>
              <a:rPr lang="en" sz="1200">
                <a:solidFill>
                  <a:srgbClr val="5A5A5A"/>
                </a:solidFill>
                <a:highlight>
                  <a:srgbClr val="FFFFFF"/>
                </a:highlight>
                <a:latin typeface="Microsoft Yahei"/>
                <a:ea typeface="Microsoft Yahei"/>
                <a:cs typeface="Microsoft Yahei"/>
                <a:sym typeface="Microsoft Yahei"/>
              </a:rPr>
              <a:t> DVDs and, in fact, never expect to own more than </a:t>
            </a:r>
            <a:r>
              <a:rPr lang="en" sz="1200">
                <a:solidFill>
                  <a:srgbClr val="C7254E"/>
                </a:solidFill>
                <a:highlight>
                  <a:srgbClr val="F9F2F4"/>
                </a:highlight>
                <a:latin typeface="Courier New"/>
                <a:ea typeface="Courier New"/>
                <a:cs typeface="Courier New"/>
                <a:sym typeface="Courier New"/>
              </a:rPr>
              <a:t>100</a:t>
            </a:r>
            <a:r>
              <a:rPr lang="en" sz="1200">
                <a:solidFill>
                  <a:srgbClr val="5A5A5A"/>
                </a:solidFill>
                <a:highlight>
                  <a:srgbClr val="FFFFFF"/>
                </a:highlight>
                <a:latin typeface="Microsoft Yahei"/>
                <a:ea typeface="Microsoft Yahei"/>
                <a:cs typeface="Microsoft Yahei"/>
                <a:sym typeface="Microsoft Yahei"/>
              </a:rPr>
              <a:t> of them?</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33efeb39cb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33efeb39cb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1ffd6bff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1ffd6bff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1ffd6bff2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1ffd6bff2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1ffd6bff2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1ffd6bff2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1ffd6bff2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1ffd6bff2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1ffd6c000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1ffd6c000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1ffd6c000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11ffd6c000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1ffd6c000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11ffd6c000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1ffd6c000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1ffd6c000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1ffd6c000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11ffd6c000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2e5387cfc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2e5387cfc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1ffd6c000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11ffd6c000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1ffd6c000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11ffd6c000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1ffd6c000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11ffd6c000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1ffd6c000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11ffd6c000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1ffd6c000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1ffd6c000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11ffd6c000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11ffd6c000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1ffd6c000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11ffd6c000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1ffd6c000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11ffd6c000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1ffd6c000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1ffd6c000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11ffd6c0009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11ffd6c0009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2e5387cfc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2e5387cfc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5A5A5A"/>
                </a:solidFill>
                <a:highlight>
                  <a:srgbClr val="FFFFFF"/>
                </a:highlight>
                <a:latin typeface="Microsoft Yahei"/>
                <a:ea typeface="Microsoft Yahei"/>
                <a:cs typeface="Microsoft Yahei"/>
                <a:sym typeface="Microsoft Yahei"/>
              </a:rPr>
              <a:t>Is it a valid operation to insert an element at </a:t>
            </a:r>
            <a:r>
              <a:rPr lang="en" sz="1200">
                <a:solidFill>
                  <a:srgbClr val="C7254E"/>
                </a:solidFill>
                <a:highlight>
                  <a:srgbClr val="F9F2F4"/>
                </a:highlight>
                <a:latin typeface="Courier New"/>
                <a:ea typeface="Courier New"/>
                <a:cs typeface="Courier New"/>
                <a:sym typeface="Courier New"/>
              </a:rPr>
              <a:t>array[6]</a:t>
            </a:r>
            <a:r>
              <a:rPr lang="en" sz="1200">
                <a:solidFill>
                  <a:srgbClr val="5A5A5A"/>
                </a:solidFill>
                <a:highlight>
                  <a:srgbClr val="FFFFFF"/>
                </a:highlight>
                <a:latin typeface="Microsoft Yahei"/>
                <a:ea typeface="Microsoft Yahei"/>
                <a:cs typeface="Microsoft Yahei"/>
                <a:sym typeface="Microsoft Yahei"/>
              </a:rPr>
              <a:t>? What about at </a:t>
            </a:r>
            <a:r>
              <a:rPr lang="en" sz="1200">
                <a:solidFill>
                  <a:srgbClr val="C7254E"/>
                </a:solidFill>
                <a:highlight>
                  <a:srgbClr val="F9F2F4"/>
                </a:highlight>
                <a:latin typeface="Courier New"/>
                <a:ea typeface="Courier New"/>
                <a:cs typeface="Courier New"/>
                <a:sym typeface="Courier New"/>
              </a:rPr>
              <a:t>array[10]</a:t>
            </a:r>
            <a:r>
              <a:rPr lang="en" sz="1200">
                <a:solidFill>
                  <a:srgbClr val="5A5A5A"/>
                </a:solidFill>
                <a:highlight>
                  <a:srgbClr val="FFFFFF"/>
                </a:highlight>
                <a:latin typeface="Microsoft Yahei"/>
                <a:ea typeface="Microsoft Yahei"/>
                <a:cs typeface="Microsoft Yahei"/>
                <a:sym typeface="Microsoft Yahei"/>
              </a:rPr>
              <a:t>?</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13b282c4a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13b282c4a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3b282c4a5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13b282c4a5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3b282c4a5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13b282c4a5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13b282c4a5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13b282c4a5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13b282c4a5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13b282c4a5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13b282c4a5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13b282c4a5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13b282c4a5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13b282c4a5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13b282c4a5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13b282c4a5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13b282c4a5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13b282c4a5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13b282c4a5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13b282c4a5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b103df1fe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b103df1fe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rPr>
              <a:t>Time complexity is </a:t>
            </a:r>
            <a:r>
              <a:rPr b="1" lang="en" sz="1600">
                <a:solidFill>
                  <a:schemeClr val="dk1"/>
                </a:solidFill>
              </a:rPr>
              <a:t>the amount of time taken by an algorithm to run, as a function of the length of the input</a:t>
            </a:r>
            <a:r>
              <a:rPr lang="en" sz="1600">
                <a:solidFill>
                  <a:schemeClr val="dk1"/>
                </a:solidFill>
              </a:rPr>
              <a:t>. It measures the time taken to execute each statement of code in an algorithm.</a:t>
            </a:r>
            <a:endParaRPr sz="1600">
              <a:solidFill>
                <a:schemeClr val="dk1"/>
              </a:solidFill>
            </a:endParaRPr>
          </a:p>
          <a:p>
            <a:pPr indent="0" lvl="0" marL="0" rtl="0" algn="l">
              <a:lnSpc>
                <a:spcPct val="115000"/>
              </a:lnSpc>
              <a:spcBef>
                <a:spcPts val="1200"/>
              </a:spcBef>
              <a:spcAft>
                <a:spcPts val="0"/>
              </a:spcAft>
              <a:buNone/>
            </a:pPr>
            <a:r>
              <a:rPr lang="en" sz="1600">
                <a:solidFill>
                  <a:schemeClr val="dk1"/>
                </a:solidFill>
              </a:rPr>
              <a:t>For Big O Notation see this link </a:t>
            </a:r>
            <a:r>
              <a:rPr lang="en" sz="1600" u="sng">
                <a:solidFill>
                  <a:schemeClr val="hlink"/>
                </a:solidFill>
                <a:hlinkClick r:id="rId2"/>
              </a:rPr>
              <a:t>https://towardsdatascience.com/introduction-to-big-o-notation-820d2e25d3fd</a:t>
            </a:r>
            <a:endParaRPr sz="16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sz="1600">
              <a:solidFill>
                <a:schemeClr val="dk1"/>
              </a:solidFill>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13b282c4a5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13b282c4a5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13b282c4a5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13b282c4a5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13b282c4a5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13b282c4a5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0.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1.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4.png"/><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2.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en.wikipedia.org/wiki/Stack_(abstract_data_type)" TargetMode="External"/><Relationship Id="rId4" Type="http://schemas.openxmlformats.org/officeDocument/2006/relationships/hyperlink" Target="https://realpython.com/python-data-structure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 Id="rId3" Type="http://schemas.openxmlformats.org/officeDocument/2006/relationships/image" Target="../media/image30.png"/><Relationship Id="rId4" Type="http://schemas.openxmlformats.org/officeDocument/2006/relationships/image" Target="../media/image26.png"/><Relationship Id="rId5"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5.png"/><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9.png"/><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 Id="rId3" Type="http://schemas.openxmlformats.org/officeDocument/2006/relationships/image" Target="../media/image3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 Id="rId3" Type="http://schemas.openxmlformats.org/officeDocument/2006/relationships/image" Target="../media/image3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 Id="rId3" Type="http://schemas.openxmlformats.org/officeDocument/2006/relationships/image" Target="../media/image3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 Id="rId3" Type="http://schemas.openxmlformats.org/officeDocument/2006/relationships/image" Target="../media/image3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 Id="rId3" Type="http://schemas.openxmlformats.org/officeDocument/2006/relationships/image" Target="../media/image4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3.xml"/><Relationship Id="rId3" Type="http://schemas.openxmlformats.org/officeDocument/2006/relationships/image" Target="../media/image4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4.xml"/><Relationship Id="rId3" Type="http://schemas.openxmlformats.org/officeDocument/2006/relationships/image" Target="../media/image5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4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4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4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9.xml"/><Relationship Id="rId3" Type="http://schemas.openxmlformats.org/officeDocument/2006/relationships/image" Target="../media/image5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3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4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hyperlink" Target="https://www.geeksforgeeks.org/sorting-algorithms/" TargetMode="External"/><Relationship Id="rId4" Type="http://schemas.openxmlformats.org/officeDocument/2006/relationships/image" Target="../media/image4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4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 Id="rId3" Type="http://schemas.openxmlformats.org/officeDocument/2006/relationships/image" Target="../media/image46.png"/><Relationship Id="rId4" Type="http://schemas.openxmlformats.org/officeDocument/2006/relationships/image" Target="../media/image5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5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hyperlink" Target="https://www.geeksforgeeks.org/divide-and-conquer-introduction/" TargetMode="External"/><Relationship Id="rId4" Type="http://schemas.openxmlformats.org/officeDocument/2006/relationships/hyperlink" Target="https://www.geeksforgeeks.org/divide-and-conquer-introduction/" TargetMode="External"/><Relationship Id="rId5" Type="http://schemas.openxmlformats.org/officeDocument/2006/relationships/image" Target="../media/image5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48.png"/><Relationship Id="rId4" Type="http://schemas.openxmlformats.org/officeDocument/2006/relationships/image" Target="../media/image5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hyperlink" Target="https://www.geeksforgeeks.org/divide-and-conquer-algorithm-introduction/"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50.png"/><Relationship Id="rId4" Type="http://schemas.openxmlformats.org/officeDocument/2006/relationships/image" Target="../media/image6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6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55.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hyperlink" Target="https://leetcode.com/explore/learn/card/heap/643/heap/4019/"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hyperlink" Target="https://leetcode.com/explore/learn/card/heap/643/heap/4020/"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5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5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6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60.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6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0" y="1828500"/>
            <a:ext cx="5783400" cy="1486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 Structures and Algorithms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Time Complexity </a:t>
            </a:r>
            <a:endParaRPr/>
          </a:p>
        </p:txBody>
      </p:sp>
      <p:sp>
        <p:nvSpPr>
          <p:cNvPr id="118" name="Google Shape;118;p22"/>
          <p:cNvSpPr txBox="1"/>
          <p:nvPr>
            <p:ph idx="1" type="body"/>
          </p:nvPr>
        </p:nvSpPr>
        <p:spPr>
          <a:xfrm>
            <a:off x="311700" y="1041300"/>
            <a:ext cx="8520600" cy="403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0" lvl="0" marL="0" rtl="0" algn="l">
              <a:spcBef>
                <a:spcPts val="1200"/>
              </a:spcBef>
              <a:spcAft>
                <a:spcPts val="1200"/>
              </a:spcAft>
              <a:buNone/>
            </a:pPr>
            <a:r>
              <a:rPr lang="en"/>
              <a:t> </a:t>
            </a:r>
            <a:endParaRPr/>
          </a:p>
        </p:txBody>
      </p:sp>
      <p:pic>
        <p:nvPicPr>
          <p:cNvPr id="119" name="Google Shape;119;p22"/>
          <p:cNvPicPr preferRelativeResize="0"/>
          <p:nvPr/>
        </p:nvPicPr>
        <p:blipFill>
          <a:blip r:embed="rId3">
            <a:alphaModFix/>
          </a:blip>
          <a:stretch>
            <a:fillRect/>
          </a:stretch>
        </p:blipFill>
        <p:spPr>
          <a:xfrm>
            <a:off x="1095825" y="1144125"/>
            <a:ext cx="6952350" cy="3795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Basic Array Operations</a:t>
            </a:r>
            <a:endParaRPr/>
          </a:p>
        </p:txBody>
      </p:sp>
      <p:sp>
        <p:nvSpPr>
          <p:cNvPr id="125" name="Google Shape;125;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Insertion</a:t>
            </a:r>
            <a:endParaRPr/>
          </a:p>
          <a:p>
            <a:pPr indent="-342900" lvl="0" marL="457200" rtl="0" algn="l">
              <a:spcBef>
                <a:spcPts val="0"/>
              </a:spcBef>
              <a:spcAft>
                <a:spcPts val="0"/>
              </a:spcAft>
              <a:buSzPts val="1800"/>
              <a:buChar char="●"/>
            </a:pPr>
            <a:r>
              <a:rPr lang="en"/>
              <a:t>Deletion</a:t>
            </a:r>
            <a:endParaRPr/>
          </a:p>
          <a:p>
            <a:pPr indent="-342900" lvl="0" marL="457200" rtl="0" algn="l">
              <a:spcBef>
                <a:spcPts val="0"/>
              </a:spcBef>
              <a:spcAft>
                <a:spcPts val="0"/>
              </a:spcAft>
              <a:buSzPts val="1800"/>
              <a:buChar char="●"/>
            </a:pPr>
            <a:r>
              <a:rPr lang="en"/>
              <a:t>Search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Array Insertion</a:t>
            </a:r>
            <a:endParaRPr/>
          </a:p>
        </p:txBody>
      </p:sp>
      <p:sp>
        <p:nvSpPr>
          <p:cNvPr id="131" name="Google Shape;131;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latin typeface="Arial"/>
                <a:ea typeface="Arial"/>
                <a:cs typeface="Arial"/>
                <a:sym typeface="Arial"/>
              </a:rPr>
              <a:t>Inserting a new element into an Array can take many forms:</a:t>
            </a:r>
            <a:endParaRPr sz="1600">
              <a:solidFill>
                <a:schemeClr val="dk1"/>
              </a:solidFill>
              <a:latin typeface="Arial"/>
              <a:ea typeface="Arial"/>
              <a:cs typeface="Arial"/>
              <a:sym typeface="Arial"/>
            </a:endParaRPr>
          </a:p>
          <a:p>
            <a:pPr indent="-330200" lvl="0" marL="457200" rtl="0" algn="l">
              <a:spcBef>
                <a:spcPts val="1200"/>
              </a:spcBef>
              <a:spcAft>
                <a:spcPts val="0"/>
              </a:spcAft>
              <a:buClr>
                <a:schemeClr val="dk1"/>
              </a:buClr>
              <a:buSzPts val="1600"/>
              <a:buFont typeface="Arial"/>
              <a:buAutoNum type="arabicPeriod"/>
            </a:pPr>
            <a:r>
              <a:rPr lang="en" sz="1600">
                <a:solidFill>
                  <a:schemeClr val="dk1"/>
                </a:solidFill>
                <a:latin typeface="Arial"/>
                <a:ea typeface="Arial"/>
                <a:cs typeface="Arial"/>
                <a:sym typeface="Arial"/>
              </a:rPr>
              <a:t>Inserting a new element at the end of the Array.  </a:t>
            </a:r>
            <a:r>
              <a:rPr lang="en" sz="1600">
                <a:solidFill>
                  <a:srgbClr val="DD7E6B"/>
                </a:solidFill>
                <a:latin typeface="Arial"/>
                <a:ea typeface="Arial"/>
                <a:cs typeface="Arial"/>
                <a:sym typeface="Arial"/>
              </a:rPr>
              <a:t>O(1)</a:t>
            </a:r>
            <a:endParaRPr sz="1600">
              <a:solidFill>
                <a:srgbClr val="DD7E6B"/>
              </a:solidFill>
              <a:latin typeface="Arial"/>
              <a:ea typeface="Arial"/>
              <a:cs typeface="Arial"/>
              <a:sym typeface="Arial"/>
            </a:endParaRPr>
          </a:p>
          <a:p>
            <a:pPr indent="0" lvl="0" marL="457200" rtl="0" algn="l">
              <a:spcBef>
                <a:spcPts val="1200"/>
              </a:spcBef>
              <a:spcAft>
                <a:spcPts val="0"/>
              </a:spcAft>
              <a:buNone/>
            </a:pPr>
            <a:r>
              <a:t/>
            </a:r>
            <a:endParaRPr sz="1600">
              <a:solidFill>
                <a:srgbClr val="DD7E6B"/>
              </a:solidFill>
              <a:latin typeface="Arial"/>
              <a:ea typeface="Arial"/>
              <a:cs typeface="Arial"/>
              <a:sym typeface="Arial"/>
            </a:endParaRPr>
          </a:p>
          <a:p>
            <a:pPr indent="0" lvl="0" marL="457200" rtl="0" algn="l">
              <a:spcBef>
                <a:spcPts val="1200"/>
              </a:spcBef>
              <a:spcAft>
                <a:spcPts val="0"/>
              </a:spcAft>
              <a:buNone/>
            </a:pPr>
            <a:r>
              <a:t/>
            </a:r>
            <a:endParaRPr sz="1600">
              <a:solidFill>
                <a:srgbClr val="DD7E6B"/>
              </a:solidFill>
              <a:latin typeface="Arial"/>
              <a:ea typeface="Arial"/>
              <a:cs typeface="Arial"/>
              <a:sym typeface="Arial"/>
            </a:endParaRPr>
          </a:p>
          <a:p>
            <a:pPr indent="0" lvl="0" marL="0" rtl="0" algn="l">
              <a:spcBef>
                <a:spcPts val="1200"/>
              </a:spcBef>
              <a:spcAft>
                <a:spcPts val="0"/>
              </a:spcAft>
              <a:buNone/>
            </a:pPr>
            <a:r>
              <a:t/>
            </a:r>
            <a:endParaRPr sz="1100">
              <a:solidFill>
                <a:srgbClr val="5A5A5A"/>
              </a:solidFill>
              <a:latin typeface="Arial"/>
              <a:ea typeface="Arial"/>
              <a:cs typeface="Arial"/>
              <a:sym typeface="Arial"/>
            </a:endParaRPr>
          </a:p>
          <a:p>
            <a:pPr indent="0" lvl="0" marL="0" rtl="0" algn="l">
              <a:spcBef>
                <a:spcPts val="1200"/>
              </a:spcBef>
              <a:spcAft>
                <a:spcPts val="1200"/>
              </a:spcAft>
              <a:buNone/>
            </a:pPr>
            <a:r>
              <a:t/>
            </a:r>
            <a:endParaRPr/>
          </a:p>
        </p:txBody>
      </p:sp>
      <p:pic>
        <p:nvPicPr>
          <p:cNvPr id="132" name="Google Shape;132;p24"/>
          <p:cNvPicPr preferRelativeResize="0"/>
          <p:nvPr/>
        </p:nvPicPr>
        <p:blipFill>
          <a:blip r:embed="rId3">
            <a:alphaModFix/>
          </a:blip>
          <a:stretch>
            <a:fillRect/>
          </a:stretch>
        </p:blipFill>
        <p:spPr>
          <a:xfrm>
            <a:off x="1079750" y="2419825"/>
            <a:ext cx="6191250" cy="2187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Array Insertion</a:t>
            </a:r>
            <a:endParaRPr/>
          </a:p>
        </p:txBody>
      </p:sp>
      <p:sp>
        <p:nvSpPr>
          <p:cNvPr id="138" name="Google Shape;138;p25"/>
          <p:cNvSpPr txBox="1"/>
          <p:nvPr>
            <p:ph idx="1" type="body"/>
          </p:nvPr>
        </p:nvSpPr>
        <p:spPr>
          <a:xfrm>
            <a:off x="311700" y="13048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600">
                <a:solidFill>
                  <a:schemeClr val="dk1"/>
                </a:solidFill>
                <a:latin typeface="Arial"/>
                <a:ea typeface="Arial"/>
                <a:cs typeface="Arial"/>
                <a:sym typeface="Arial"/>
              </a:rPr>
              <a:t>2. </a:t>
            </a:r>
            <a:r>
              <a:rPr lang="en" sz="1600">
                <a:solidFill>
                  <a:schemeClr val="dk1"/>
                </a:solidFill>
                <a:latin typeface="Arial"/>
                <a:ea typeface="Arial"/>
                <a:cs typeface="Arial"/>
                <a:sym typeface="Arial"/>
              </a:rPr>
              <a:t>Inserting a new element at the beginning of the Array. </a:t>
            </a:r>
            <a:r>
              <a:rPr lang="en" sz="1600">
                <a:solidFill>
                  <a:srgbClr val="DD7E6B"/>
                </a:solidFill>
                <a:latin typeface="Arial"/>
                <a:ea typeface="Arial"/>
                <a:cs typeface="Arial"/>
                <a:sym typeface="Arial"/>
              </a:rPr>
              <a:t>O(n)</a:t>
            </a:r>
            <a:endParaRPr sz="1600">
              <a:solidFill>
                <a:srgbClr val="DD7E6B"/>
              </a:solidFill>
              <a:latin typeface="Arial"/>
              <a:ea typeface="Arial"/>
              <a:cs typeface="Arial"/>
              <a:sym typeface="Arial"/>
            </a:endParaRPr>
          </a:p>
          <a:p>
            <a:pPr indent="0" lvl="0" marL="457200" rtl="0" algn="l">
              <a:spcBef>
                <a:spcPts val="1200"/>
              </a:spcBef>
              <a:spcAft>
                <a:spcPts val="0"/>
              </a:spcAft>
              <a:buNone/>
            </a:pPr>
            <a:r>
              <a:t/>
            </a:r>
            <a:endParaRPr sz="1600">
              <a:solidFill>
                <a:srgbClr val="DD7E6B"/>
              </a:solidFill>
              <a:latin typeface="Arial"/>
              <a:ea typeface="Arial"/>
              <a:cs typeface="Arial"/>
              <a:sym typeface="Arial"/>
            </a:endParaRPr>
          </a:p>
          <a:p>
            <a:pPr indent="0" lvl="0" marL="0" rtl="0" algn="l">
              <a:spcBef>
                <a:spcPts val="1200"/>
              </a:spcBef>
              <a:spcAft>
                <a:spcPts val="1200"/>
              </a:spcAft>
              <a:buNone/>
            </a:pPr>
            <a:r>
              <a:t/>
            </a:r>
            <a:endParaRPr/>
          </a:p>
        </p:txBody>
      </p:sp>
      <p:pic>
        <p:nvPicPr>
          <p:cNvPr id="139" name="Google Shape;139;p25"/>
          <p:cNvPicPr preferRelativeResize="0"/>
          <p:nvPr/>
        </p:nvPicPr>
        <p:blipFill>
          <a:blip r:embed="rId3">
            <a:alphaModFix/>
          </a:blip>
          <a:stretch>
            <a:fillRect/>
          </a:stretch>
        </p:blipFill>
        <p:spPr>
          <a:xfrm>
            <a:off x="1158800" y="1843825"/>
            <a:ext cx="5934075" cy="2678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Array Insertion</a:t>
            </a:r>
            <a:endParaRPr/>
          </a:p>
        </p:txBody>
      </p:sp>
      <p:sp>
        <p:nvSpPr>
          <p:cNvPr id="145" name="Google Shape;145;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 sz="1600">
                <a:solidFill>
                  <a:schemeClr val="dk1"/>
                </a:solidFill>
                <a:latin typeface="Arial"/>
                <a:ea typeface="Arial"/>
                <a:cs typeface="Arial"/>
                <a:sym typeface="Arial"/>
              </a:rPr>
              <a:t>3. </a:t>
            </a:r>
            <a:r>
              <a:rPr lang="en" sz="1600">
                <a:solidFill>
                  <a:schemeClr val="dk1"/>
                </a:solidFill>
                <a:latin typeface="Arial"/>
                <a:ea typeface="Arial"/>
                <a:cs typeface="Arial"/>
                <a:sym typeface="Arial"/>
              </a:rPr>
              <a:t>Inserting a new element at any given index inside the Array. </a:t>
            </a:r>
            <a:r>
              <a:rPr lang="en" sz="1600">
                <a:solidFill>
                  <a:srgbClr val="DD7E6B"/>
                </a:solidFill>
                <a:latin typeface="Arial"/>
                <a:ea typeface="Arial"/>
                <a:cs typeface="Arial"/>
                <a:sym typeface="Arial"/>
              </a:rPr>
              <a:t>O(n)</a:t>
            </a:r>
            <a:endParaRPr/>
          </a:p>
        </p:txBody>
      </p:sp>
      <p:pic>
        <p:nvPicPr>
          <p:cNvPr id="146" name="Google Shape;146;p26"/>
          <p:cNvPicPr preferRelativeResize="0"/>
          <p:nvPr/>
        </p:nvPicPr>
        <p:blipFill>
          <a:blip r:embed="rId3">
            <a:alphaModFix/>
          </a:blip>
          <a:stretch>
            <a:fillRect/>
          </a:stretch>
        </p:blipFill>
        <p:spPr>
          <a:xfrm>
            <a:off x="1994275" y="1960300"/>
            <a:ext cx="4610100" cy="2685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224925" y="4202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Array Deletion</a:t>
            </a:r>
            <a:endParaRPr/>
          </a:p>
        </p:txBody>
      </p:sp>
      <p:sp>
        <p:nvSpPr>
          <p:cNvPr id="152" name="Google Shape;152;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Font typeface="Arial"/>
              <a:buAutoNum type="arabicPeriod"/>
            </a:pPr>
            <a:r>
              <a:rPr lang="en" sz="1600">
                <a:solidFill>
                  <a:schemeClr val="dk1"/>
                </a:solidFill>
                <a:latin typeface="Arial"/>
                <a:ea typeface="Arial"/>
                <a:cs typeface="Arial"/>
                <a:sym typeface="Arial"/>
              </a:rPr>
              <a:t>Deleting the last element of the Array.</a:t>
            </a:r>
            <a:endParaRPr sz="1600">
              <a:solidFill>
                <a:schemeClr val="dk1"/>
              </a:solidFill>
              <a:latin typeface="Arial"/>
              <a:ea typeface="Arial"/>
              <a:cs typeface="Arial"/>
              <a:sym typeface="Arial"/>
            </a:endParaRPr>
          </a:p>
          <a:p>
            <a:pPr indent="-330200" lvl="0" marL="457200" rtl="0" algn="l">
              <a:spcBef>
                <a:spcPts val="0"/>
              </a:spcBef>
              <a:spcAft>
                <a:spcPts val="0"/>
              </a:spcAft>
              <a:buClr>
                <a:schemeClr val="dk1"/>
              </a:buClr>
              <a:buSzPts val="1600"/>
              <a:buFont typeface="Arial"/>
              <a:buAutoNum type="arabicPeriod"/>
            </a:pPr>
            <a:r>
              <a:rPr lang="en" sz="1600">
                <a:solidFill>
                  <a:schemeClr val="dk1"/>
                </a:solidFill>
                <a:latin typeface="Arial"/>
                <a:ea typeface="Arial"/>
                <a:cs typeface="Arial"/>
                <a:sym typeface="Arial"/>
              </a:rPr>
              <a:t>Deleting the first element of the Array.</a:t>
            </a:r>
            <a:endParaRPr sz="1600">
              <a:solidFill>
                <a:schemeClr val="dk1"/>
              </a:solidFill>
              <a:latin typeface="Arial"/>
              <a:ea typeface="Arial"/>
              <a:cs typeface="Arial"/>
              <a:sym typeface="Arial"/>
            </a:endParaRPr>
          </a:p>
          <a:p>
            <a:pPr indent="-330200" lvl="0" marL="457200" rtl="0" algn="l">
              <a:spcBef>
                <a:spcPts val="0"/>
              </a:spcBef>
              <a:spcAft>
                <a:spcPts val="0"/>
              </a:spcAft>
              <a:buClr>
                <a:schemeClr val="dk1"/>
              </a:buClr>
              <a:buSzPts val="1600"/>
              <a:buFont typeface="Arial"/>
              <a:buAutoNum type="arabicPeriod"/>
            </a:pPr>
            <a:r>
              <a:rPr lang="en" sz="1600">
                <a:solidFill>
                  <a:schemeClr val="dk1"/>
                </a:solidFill>
                <a:latin typeface="Arial"/>
                <a:ea typeface="Arial"/>
                <a:cs typeface="Arial"/>
                <a:sym typeface="Arial"/>
              </a:rPr>
              <a:t>Deletion at any given index.</a:t>
            </a:r>
            <a:endParaRPr sz="1600">
              <a:solidFill>
                <a:schemeClr val="dk1"/>
              </a:solidFill>
              <a:latin typeface="Arial"/>
              <a:ea typeface="Arial"/>
              <a:cs typeface="Arial"/>
              <a:sym typeface="Arial"/>
            </a:endParaRPr>
          </a:p>
          <a:p>
            <a:pPr indent="0" lvl="0" marL="0" rtl="0" algn="l">
              <a:spcBef>
                <a:spcPts val="1200"/>
              </a:spcBef>
              <a:spcAft>
                <a:spcPts val="0"/>
              </a:spcAft>
              <a:buNone/>
            </a:pPr>
            <a:r>
              <a:t/>
            </a:r>
            <a:endParaRPr sz="1100">
              <a:solidFill>
                <a:srgbClr val="5A5A5A"/>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Array Deletion</a:t>
            </a:r>
            <a:endParaRPr/>
          </a:p>
        </p:txBody>
      </p:sp>
      <p:sp>
        <p:nvSpPr>
          <p:cNvPr id="158" name="Google Shape;158;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 sz="1600">
                <a:solidFill>
                  <a:schemeClr val="dk1"/>
                </a:solidFill>
                <a:latin typeface="Arial"/>
                <a:ea typeface="Arial"/>
                <a:cs typeface="Arial"/>
                <a:sym typeface="Arial"/>
              </a:rPr>
              <a:t>2. </a:t>
            </a:r>
            <a:r>
              <a:rPr lang="en" sz="1600">
                <a:solidFill>
                  <a:schemeClr val="dk1"/>
                </a:solidFill>
                <a:latin typeface="Arial"/>
                <a:ea typeface="Arial"/>
                <a:cs typeface="Arial"/>
                <a:sym typeface="Arial"/>
              </a:rPr>
              <a:t>Deleting the last element of the Array.</a:t>
            </a:r>
            <a:endParaRPr/>
          </a:p>
        </p:txBody>
      </p:sp>
      <p:pic>
        <p:nvPicPr>
          <p:cNvPr id="159" name="Google Shape;159;p28"/>
          <p:cNvPicPr preferRelativeResize="0"/>
          <p:nvPr/>
        </p:nvPicPr>
        <p:blipFill>
          <a:blip r:embed="rId3">
            <a:alphaModFix/>
          </a:blip>
          <a:stretch>
            <a:fillRect/>
          </a:stretch>
        </p:blipFill>
        <p:spPr>
          <a:xfrm>
            <a:off x="1652588" y="2057725"/>
            <a:ext cx="5838825" cy="1943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Array Deletion</a:t>
            </a:r>
            <a:endParaRPr/>
          </a:p>
        </p:txBody>
      </p:sp>
      <p:sp>
        <p:nvSpPr>
          <p:cNvPr id="165" name="Google Shape;165;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Font typeface="Arial"/>
              <a:buAutoNum type="arabicPeriod"/>
            </a:pPr>
            <a:r>
              <a:rPr lang="en" sz="1600">
                <a:solidFill>
                  <a:schemeClr val="dk1"/>
                </a:solidFill>
                <a:latin typeface="Arial"/>
                <a:ea typeface="Arial"/>
                <a:cs typeface="Arial"/>
                <a:sym typeface="Arial"/>
              </a:rPr>
              <a:t>Deleting the first element of the Array.</a:t>
            </a:r>
            <a:endParaRPr/>
          </a:p>
        </p:txBody>
      </p:sp>
      <p:pic>
        <p:nvPicPr>
          <p:cNvPr id="166" name="Google Shape;166;p29"/>
          <p:cNvPicPr preferRelativeResize="0"/>
          <p:nvPr/>
        </p:nvPicPr>
        <p:blipFill>
          <a:blip r:embed="rId3">
            <a:alphaModFix/>
          </a:blip>
          <a:stretch>
            <a:fillRect/>
          </a:stretch>
        </p:blipFill>
        <p:spPr>
          <a:xfrm>
            <a:off x="1561925" y="2049248"/>
            <a:ext cx="5648325" cy="2658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Array Deletion</a:t>
            </a:r>
            <a:endParaRPr/>
          </a:p>
        </p:txBody>
      </p:sp>
      <p:sp>
        <p:nvSpPr>
          <p:cNvPr id="172" name="Google Shape;172;p3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 sz="1600">
                <a:solidFill>
                  <a:schemeClr val="dk1"/>
                </a:solidFill>
                <a:latin typeface="Arial"/>
                <a:ea typeface="Arial"/>
                <a:cs typeface="Arial"/>
                <a:sym typeface="Arial"/>
              </a:rPr>
              <a:t>3. </a:t>
            </a:r>
            <a:r>
              <a:rPr lang="en" sz="1600">
                <a:solidFill>
                  <a:schemeClr val="dk1"/>
                </a:solidFill>
                <a:latin typeface="Arial"/>
                <a:ea typeface="Arial"/>
                <a:cs typeface="Arial"/>
                <a:sym typeface="Arial"/>
              </a:rPr>
              <a:t>Deletion at any given index.</a:t>
            </a:r>
            <a:endParaRPr/>
          </a:p>
        </p:txBody>
      </p:sp>
      <p:pic>
        <p:nvPicPr>
          <p:cNvPr id="173" name="Google Shape;173;p30"/>
          <p:cNvPicPr preferRelativeResize="0"/>
          <p:nvPr/>
        </p:nvPicPr>
        <p:blipFill>
          <a:blip r:embed="rId3">
            <a:alphaModFix/>
          </a:blip>
          <a:stretch>
            <a:fillRect/>
          </a:stretch>
        </p:blipFill>
        <p:spPr>
          <a:xfrm>
            <a:off x="1628775" y="1915850"/>
            <a:ext cx="5886450" cy="2815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Array Search</a:t>
            </a:r>
            <a:endParaRPr/>
          </a:p>
        </p:txBody>
      </p:sp>
      <p:sp>
        <p:nvSpPr>
          <p:cNvPr id="179" name="Google Shape;179;p3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0" name="Google Shape;180;p31"/>
          <p:cNvPicPr preferRelativeResize="0"/>
          <p:nvPr/>
        </p:nvPicPr>
        <p:blipFill>
          <a:blip r:embed="rId3">
            <a:alphaModFix/>
          </a:blip>
          <a:stretch>
            <a:fillRect/>
          </a:stretch>
        </p:blipFill>
        <p:spPr>
          <a:xfrm>
            <a:off x="457200" y="2034888"/>
            <a:ext cx="8229600" cy="2200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1303800" y="474325"/>
            <a:ext cx="7030500" cy="715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What is Data Structures and Algorithms?</a:t>
            </a:r>
            <a:endParaRPr/>
          </a:p>
          <a:p>
            <a:pPr indent="0" lvl="0" marL="0" rtl="0" algn="l">
              <a:spcBef>
                <a:spcPts val="0"/>
              </a:spcBef>
              <a:spcAft>
                <a:spcPts val="0"/>
              </a:spcAft>
              <a:buNone/>
            </a:pPr>
            <a:r>
              <a:t/>
            </a:r>
            <a:endParaRPr/>
          </a:p>
        </p:txBody>
      </p:sp>
      <p:sp>
        <p:nvSpPr>
          <p:cNvPr id="69" name="Google Shape;69;p14"/>
          <p:cNvSpPr txBox="1"/>
          <p:nvPr/>
        </p:nvSpPr>
        <p:spPr>
          <a:xfrm>
            <a:off x="332700" y="996825"/>
            <a:ext cx="8478600" cy="39276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015">
                <a:solidFill>
                  <a:srgbClr val="C9DAF8"/>
                </a:solidFill>
                <a:latin typeface="Open Sans"/>
                <a:ea typeface="Open Sans"/>
                <a:cs typeface="Open Sans"/>
                <a:sym typeface="Open Sans"/>
              </a:rPr>
              <a:t>Data</a:t>
            </a:r>
            <a:r>
              <a:rPr lang="en" sz="1392">
                <a:solidFill>
                  <a:srgbClr val="C9DAF8"/>
                </a:solidFill>
                <a:latin typeface="Open Sans"/>
                <a:ea typeface="Open Sans"/>
                <a:cs typeface="Open Sans"/>
                <a:sym typeface="Open Sans"/>
              </a:rPr>
              <a:t> </a:t>
            </a:r>
            <a:r>
              <a:rPr lang="en" sz="1692">
                <a:solidFill>
                  <a:srgbClr val="C9DAF8"/>
                </a:solidFill>
                <a:latin typeface="Open Sans"/>
                <a:ea typeface="Open Sans"/>
                <a:cs typeface="Open Sans"/>
                <a:sym typeface="Open Sans"/>
              </a:rPr>
              <a:t>is information that is being stored in a computer in form of 0’s and 1’s. </a:t>
            </a:r>
            <a:r>
              <a:rPr b="1" lang="en" sz="2092">
                <a:solidFill>
                  <a:srgbClr val="C9DAF8"/>
                </a:solidFill>
                <a:latin typeface="Open Sans"/>
                <a:ea typeface="Open Sans"/>
                <a:cs typeface="Open Sans"/>
                <a:sym typeface="Open Sans"/>
              </a:rPr>
              <a:t>Structures</a:t>
            </a:r>
            <a:r>
              <a:rPr lang="en" sz="1692">
                <a:solidFill>
                  <a:srgbClr val="C9DAF8"/>
                </a:solidFill>
                <a:latin typeface="Open Sans"/>
                <a:ea typeface="Open Sans"/>
                <a:cs typeface="Open Sans"/>
                <a:sym typeface="Open Sans"/>
              </a:rPr>
              <a:t> is the way of organizing. Data Structure is way to store and organize data.</a:t>
            </a:r>
            <a:endParaRPr sz="1692">
              <a:solidFill>
                <a:srgbClr val="C9DAF8"/>
              </a:solidFill>
              <a:latin typeface="Open Sans"/>
              <a:ea typeface="Open Sans"/>
              <a:cs typeface="Open Sans"/>
              <a:sym typeface="Open Sans"/>
            </a:endParaRPr>
          </a:p>
          <a:p>
            <a:pPr indent="0" lvl="0" marL="0" rtl="0" algn="l">
              <a:lnSpc>
                <a:spcPct val="115000"/>
              </a:lnSpc>
              <a:spcBef>
                <a:spcPts val="1200"/>
              </a:spcBef>
              <a:spcAft>
                <a:spcPts val="0"/>
              </a:spcAft>
              <a:buNone/>
            </a:pPr>
            <a:r>
              <a:rPr b="1" lang="en" sz="2000">
                <a:solidFill>
                  <a:srgbClr val="C9DAF8"/>
                </a:solidFill>
                <a:latin typeface="Open Sans"/>
                <a:ea typeface="Open Sans"/>
                <a:cs typeface="Open Sans"/>
                <a:sym typeface="Open Sans"/>
              </a:rPr>
              <a:t>Algorithms</a:t>
            </a:r>
            <a:r>
              <a:rPr lang="en" sz="2000">
                <a:solidFill>
                  <a:srgbClr val="C9DAF8"/>
                </a:solidFill>
                <a:latin typeface="Open Sans"/>
                <a:ea typeface="Open Sans"/>
                <a:cs typeface="Open Sans"/>
                <a:sym typeface="Open Sans"/>
              </a:rPr>
              <a:t> </a:t>
            </a:r>
            <a:r>
              <a:rPr lang="en" sz="1800">
                <a:solidFill>
                  <a:srgbClr val="C9DAF8"/>
                </a:solidFill>
                <a:latin typeface="Open Sans"/>
                <a:ea typeface="Open Sans"/>
                <a:cs typeface="Open Sans"/>
                <a:sym typeface="Open Sans"/>
              </a:rPr>
              <a:t>are the collection of steps to solve the particular problem. </a:t>
            </a:r>
            <a:endParaRPr sz="1800">
              <a:solidFill>
                <a:srgbClr val="C9DAF8"/>
              </a:solidFill>
              <a:latin typeface="Open Sans"/>
              <a:ea typeface="Open Sans"/>
              <a:cs typeface="Open Sans"/>
              <a:sym typeface="Open Sans"/>
            </a:endParaRPr>
          </a:p>
          <a:p>
            <a:pPr indent="0" lvl="0" marL="0" rtl="0" algn="l">
              <a:lnSpc>
                <a:spcPct val="115000"/>
              </a:lnSpc>
              <a:spcBef>
                <a:spcPts val="1200"/>
              </a:spcBef>
              <a:spcAft>
                <a:spcPts val="0"/>
              </a:spcAft>
              <a:buNone/>
            </a:pPr>
            <a:r>
              <a:rPr b="1" lang="en" sz="1700">
                <a:solidFill>
                  <a:srgbClr val="EAD1DC"/>
                </a:solidFill>
                <a:latin typeface="Open Sans"/>
                <a:ea typeface="Open Sans"/>
                <a:cs typeface="Open Sans"/>
                <a:sym typeface="Open Sans"/>
              </a:rPr>
              <a:t>Example:</a:t>
            </a:r>
            <a:r>
              <a:rPr lang="en" sz="1700">
                <a:solidFill>
                  <a:srgbClr val="EAD1DC"/>
                </a:solidFill>
                <a:latin typeface="Open Sans"/>
                <a:ea typeface="Open Sans"/>
                <a:cs typeface="Open Sans"/>
                <a:sym typeface="Open Sans"/>
              </a:rPr>
              <a:t> Books arrangement in your home shelf vs Books arrangement in your university library.</a:t>
            </a:r>
            <a:endParaRPr sz="1700">
              <a:solidFill>
                <a:srgbClr val="EAD1DC"/>
              </a:solidFill>
              <a:latin typeface="Open Sans"/>
              <a:ea typeface="Open Sans"/>
              <a:cs typeface="Open Sans"/>
              <a:sym typeface="Open Sans"/>
            </a:endParaRPr>
          </a:p>
          <a:p>
            <a:pPr indent="0" lvl="0" marL="0" rtl="0" algn="l">
              <a:lnSpc>
                <a:spcPct val="115000"/>
              </a:lnSpc>
              <a:spcBef>
                <a:spcPts val="1200"/>
              </a:spcBef>
              <a:spcAft>
                <a:spcPts val="0"/>
              </a:spcAft>
              <a:buNone/>
            </a:pPr>
            <a:r>
              <a:rPr b="1" lang="en" sz="2000">
                <a:solidFill>
                  <a:srgbClr val="FFF2CC"/>
                </a:solidFill>
                <a:latin typeface="Open Sans"/>
                <a:ea typeface="Open Sans"/>
                <a:cs typeface="Open Sans"/>
                <a:sym typeface="Open Sans"/>
              </a:rPr>
              <a:t>Why to learn?</a:t>
            </a:r>
            <a:endParaRPr b="1" sz="2000">
              <a:solidFill>
                <a:srgbClr val="FFF2CC"/>
              </a:solidFill>
              <a:latin typeface="Open Sans"/>
              <a:ea typeface="Open Sans"/>
              <a:cs typeface="Open Sans"/>
              <a:sym typeface="Open Sans"/>
            </a:endParaRPr>
          </a:p>
          <a:p>
            <a:pPr indent="-336560" lvl="0" marL="457200" rtl="0" algn="l">
              <a:lnSpc>
                <a:spcPct val="115000"/>
              </a:lnSpc>
              <a:spcBef>
                <a:spcPts val="1200"/>
              </a:spcBef>
              <a:spcAft>
                <a:spcPts val="0"/>
              </a:spcAft>
              <a:buClr>
                <a:srgbClr val="FFF2CC"/>
              </a:buClr>
              <a:buSzPts val="1700"/>
              <a:buFont typeface="Open Sans"/>
              <a:buChar char="●"/>
            </a:pPr>
            <a:r>
              <a:rPr lang="en" sz="1700">
                <a:solidFill>
                  <a:srgbClr val="FFF2CC"/>
                </a:solidFill>
                <a:latin typeface="Open Sans"/>
                <a:ea typeface="Open Sans"/>
                <a:cs typeface="Open Sans"/>
                <a:sym typeface="Open Sans"/>
              </a:rPr>
              <a:t>It helps computer programer to write optimize and efficient codes.</a:t>
            </a:r>
            <a:endParaRPr sz="1700">
              <a:solidFill>
                <a:srgbClr val="FFF2CC"/>
              </a:solidFill>
              <a:latin typeface="Open Sans"/>
              <a:ea typeface="Open Sans"/>
              <a:cs typeface="Open Sans"/>
              <a:sym typeface="Open Sans"/>
            </a:endParaRPr>
          </a:p>
          <a:p>
            <a:pPr indent="-336560" lvl="0" marL="457200" rtl="0" algn="l">
              <a:lnSpc>
                <a:spcPct val="115000"/>
              </a:lnSpc>
              <a:spcBef>
                <a:spcPts val="0"/>
              </a:spcBef>
              <a:spcAft>
                <a:spcPts val="0"/>
              </a:spcAft>
              <a:buClr>
                <a:srgbClr val="FFF2CC"/>
              </a:buClr>
              <a:buSzPts val="1700"/>
              <a:buFont typeface="Open Sans"/>
              <a:buChar char="●"/>
            </a:pPr>
            <a:r>
              <a:rPr lang="en" sz="1700">
                <a:solidFill>
                  <a:srgbClr val="FFF2CC"/>
                </a:solidFill>
                <a:latin typeface="Open Sans"/>
                <a:ea typeface="Open Sans"/>
                <a:cs typeface="Open Sans"/>
                <a:sym typeface="Open Sans"/>
              </a:rPr>
              <a:t>It also prepare you to crack the interview questions of big tech companies. </a:t>
            </a:r>
            <a:endParaRPr sz="1700">
              <a:solidFill>
                <a:srgbClr val="FFF2CC"/>
              </a:solidFill>
              <a:latin typeface="Open Sans"/>
              <a:ea typeface="Open Sans"/>
              <a:cs typeface="Open Sans"/>
              <a:sym typeface="Open Sans"/>
            </a:endParaRPr>
          </a:p>
          <a:p>
            <a:pPr indent="0" lvl="0" marL="0" rtl="0" algn="l">
              <a:spcBef>
                <a:spcPts val="1200"/>
              </a:spcBef>
              <a:spcAft>
                <a:spcPts val="0"/>
              </a:spcAft>
              <a:buNone/>
            </a:pPr>
            <a:r>
              <a:t/>
            </a:r>
            <a:endParaRPr sz="100">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Week 2- Contents</a:t>
            </a:r>
            <a:endParaRPr/>
          </a:p>
        </p:txBody>
      </p:sp>
      <p:sp>
        <p:nvSpPr>
          <p:cNvPr id="186" name="Google Shape;186;p3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457200" rtl="0" algn="l">
              <a:spcBef>
                <a:spcPts val="0"/>
              </a:spcBef>
              <a:spcAft>
                <a:spcPts val="0"/>
              </a:spcAft>
              <a:buNone/>
            </a:pPr>
            <a:r>
              <a:rPr lang="en" sz="2150">
                <a:solidFill>
                  <a:srgbClr val="1D1C1D"/>
                </a:solidFill>
                <a:highlight>
                  <a:srgbClr val="FFFFFF"/>
                </a:highlight>
                <a:latin typeface="Arial"/>
                <a:ea typeface="Arial"/>
                <a:cs typeface="Arial"/>
                <a:sym typeface="Arial"/>
              </a:rPr>
              <a:t>What is Strings?</a:t>
            </a:r>
            <a:endParaRPr sz="2150">
              <a:solidFill>
                <a:srgbClr val="1D1C1D"/>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2150">
              <a:solidFill>
                <a:srgbClr val="1D1C1D"/>
              </a:solidFill>
              <a:highlight>
                <a:srgbClr val="FFFFFF"/>
              </a:highlight>
              <a:latin typeface="Arial"/>
              <a:ea typeface="Arial"/>
              <a:cs typeface="Arial"/>
              <a:sym typeface="Arial"/>
            </a:endParaRPr>
          </a:p>
          <a:p>
            <a:pPr indent="0" lvl="0" marL="457200" rtl="0" algn="l">
              <a:spcBef>
                <a:spcPts val="0"/>
              </a:spcBef>
              <a:spcAft>
                <a:spcPts val="0"/>
              </a:spcAft>
              <a:buNone/>
            </a:pPr>
            <a:r>
              <a:rPr lang="en" sz="2150">
                <a:solidFill>
                  <a:srgbClr val="1D1C1D"/>
                </a:solidFill>
                <a:highlight>
                  <a:srgbClr val="FFFFFF"/>
                </a:highlight>
                <a:latin typeface="Arial"/>
                <a:ea typeface="Arial"/>
                <a:cs typeface="Arial"/>
                <a:sym typeface="Arial"/>
              </a:rPr>
              <a:t>Basic string operations and its implemention </a:t>
            </a:r>
            <a:endParaRPr sz="2150">
              <a:solidFill>
                <a:srgbClr val="1D1C1D"/>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2150">
              <a:solidFill>
                <a:srgbClr val="1D1C1D"/>
              </a:solidFill>
              <a:highlight>
                <a:srgbClr val="FFFFFF"/>
              </a:highlight>
              <a:latin typeface="Arial"/>
              <a:ea typeface="Arial"/>
              <a:cs typeface="Arial"/>
              <a:sym typeface="Arial"/>
            </a:endParaRPr>
          </a:p>
          <a:p>
            <a:pPr indent="0" lvl="0" marL="457200" rtl="0" algn="l">
              <a:spcBef>
                <a:spcPts val="0"/>
              </a:spcBef>
              <a:spcAft>
                <a:spcPts val="0"/>
              </a:spcAft>
              <a:buNone/>
            </a:pPr>
            <a:r>
              <a:rPr lang="en" sz="2150">
                <a:solidFill>
                  <a:srgbClr val="1D1C1D"/>
                </a:solidFill>
                <a:highlight>
                  <a:srgbClr val="FFFFFF"/>
                </a:highlight>
                <a:latin typeface="Arial"/>
                <a:ea typeface="Arial"/>
                <a:cs typeface="Arial"/>
                <a:sym typeface="Arial"/>
              </a:rPr>
              <a:t>LeetCode problems </a:t>
            </a:r>
            <a:endParaRPr sz="2150">
              <a:solidFill>
                <a:srgbClr val="1D1C1D"/>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2150">
              <a:solidFill>
                <a:srgbClr val="1D1C1D"/>
              </a:solidFill>
              <a:highlight>
                <a:srgbClr val="FFFFFF"/>
              </a:highlight>
              <a:latin typeface="Arial"/>
              <a:ea typeface="Arial"/>
              <a:cs typeface="Arial"/>
              <a:sym typeface="Arial"/>
            </a:endParaRPr>
          </a:p>
          <a:p>
            <a:pPr indent="0" lvl="0" marL="0" rtl="0" algn="l">
              <a:spcBef>
                <a:spcPts val="0"/>
              </a:spcBef>
              <a:spcAft>
                <a:spcPts val="0"/>
              </a:spcAft>
              <a:buNone/>
            </a:pPr>
            <a:r>
              <a:rPr lang="en" sz="2150">
                <a:solidFill>
                  <a:srgbClr val="1D1C1D"/>
                </a:solidFill>
                <a:highlight>
                  <a:srgbClr val="FFFFFF"/>
                </a:highlight>
                <a:latin typeface="Arial"/>
                <a:ea typeface="Arial"/>
                <a:cs typeface="Arial"/>
                <a:sym typeface="Arial"/>
              </a:rPr>
              <a:t> </a:t>
            </a:r>
            <a:endParaRPr sz="2150">
              <a:solidFill>
                <a:srgbClr val="1D1C1D"/>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2150">
              <a:solidFill>
                <a:srgbClr val="1D1C1D"/>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String</a:t>
            </a:r>
            <a:endParaRPr/>
          </a:p>
        </p:txBody>
      </p:sp>
      <p:sp>
        <p:nvSpPr>
          <p:cNvPr id="192" name="Google Shape;192;p3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700">
                <a:solidFill>
                  <a:srgbClr val="273239"/>
                </a:solidFill>
                <a:highlight>
                  <a:srgbClr val="FFFFFF"/>
                </a:highlight>
                <a:latin typeface="Arial"/>
                <a:ea typeface="Arial"/>
                <a:cs typeface="Arial"/>
                <a:sym typeface="Arial"/>
              </a:rPr>
              <a:t>Strings </a:t>
            </a:r>
            <a:r>
              <a:rPr lang="en" sz="1700">
                <a:solidFill>
                  <a:srgbClr val="273239"/>
                </a:solidFill>
                <a:highlight>
                  <a:srgbClr val="FFFFFF"/>
                </a:highlight>
                <a:latin typeface="Arial"/>
                <a:ea typeface="Arial"/>
                <a:cs typeface="Arial"/>
                <a:sym typeface="Arial"/>
              </a:rPr>
              <a:t>are arrays of bytes representing Unicode characters. </a:t>
            </a:r>
            <a:endParaRPr sz="1700">
              <a:solidFill>
                <a:srgbClr val="273239"/>
              </a:solidFill>
              <a:highlight>
                <a:srgbClr val="FFFFFF"/>
              </a:highlight>
              <a:latin typeface="Arial"/>
              <a:ea typeface="Arial"/>
              <a:cs typeface="Arial"/>
              <a:sym typeface="Arial"/>
            </a:endParaRPr>
          </a:p>
          <a:p>
            <a:pPr indent="0" lvl="0" marL="0" rtl="0" algn="l">
              <a:spcBef>
                <a:spcPts val="1200"/>
              </a:spcBef>
              <a:spcAft>
                <a:spcPts val="0"/>
              </a:spcAft>
              <a:buNone/>
            </a:pPr>
            <a:r>
              <a:rPr lang="en" sz="1700">
                <a:solidFill>
                  <a:srgbClr val="273239"/>
                </a:solidFill>
                <a:highlight>
                  <a:srgbClr val="FFFFFF"/>
                </a:highlight>
                <a:latin typeface="Arial"/>
                <a:ea typeface="Arial"/>
                <a:cs typeface="Arial"/>
                <a:sym typeface="Arial"/>
              </a:rPr>
              <a:t>Python does not have a character data type, a single character is simply a string with a length of 1. </a:t>
            </a:r>
            <a:endParaRPr sz="1700">
              <a:solidFill>
                <a:srgbClr val="273239"/>
              </a:solidFill>
              <a:highlight>
                <a:srgbClr val="FFFFFF"/>
              </a:highlight>
              <a:latin typeface="Arial"/>
              <a:ea typeface="Arial"/>
              <a:cs typeface="Arial"/>
              <a:sym typeface="Arial"/>
            </a:endParaRPr>
          </a:p>
          <a:p>
            <a:pPr indent="0" lvl="0" marL="0" rtl="0" algn="l">
              <a:spcBef>
                <a:spcPts val="1200"/>
              </a:spcBef>
              <a:spcAft>
                <a:spcPts val="0"/>
              </a:spcAft>
              <a:buNone/>
            </a:pPr>
            <a:r>
              <a:t/>
            </a:r>
            <a:endParaRPr b="1" sz="2200">
              <a:solidFill>
                <a:srgbClr val="273239"/>
              </a:solidFill>
              <a:highlight>
                <a:srgbClr val="FFFFFF"/>
              </a:highlight>
              <a:latin typeface="Arial"/>
              <a:ea typeface="Arial"/>
              <a:cs typeface="Arial"/>
              <a:sym typeface="Arial"/>
            </a:endParaRPr>
          </a:p>
          <a:p>
            <a:pPr indent="0" lvl="0" marL="0" rtl="0" algn="l">
              <a:spcBef>
                <a:spcPts val="0"/>
              </a:spcBef>
              <a:spcAft>
                <a:spcPts val="0"/>
              </a:spcAft>
              <a:buNone/>
            </a:pPr>
            <a:r>
              <a:rPr b="1" lang="en" sz="2200">
                <a:solidFill>
                  <a:srgbClr val="273239"/>
                </a:solidFill>
                <a:highlight>
                  <a:srgbClr val="FFFFFF"/>
                </a:highlight>
                <a:latin typeface="Arial"/>
                <a:ea typeface="Arial"/>
                <a:cs typeface="Arial"/>
                <a:sym typeface="Arial"/>
              </a:rPr>
              <a:t>Creating a String</a:t>
            </a:r>
            <a:endParaRPr b="1" sz="2200">
              <a:solidFill>
                <a:srgbClr val="273239"/>
              </a:solidFill>
              <a:highlight>
                <a:srgbClr val="FFFFFF"/>
              </a:highlight>
              <a:latin typeface="Arial"/>
              <a:ea typeface="Arial"/>
              <a:cs typeface="Arial"/>
              <a:sym typeface="Arial"/>
            </a:endParaRPr>
          </a:p>
          <a:p>
            <a:pPr indent="0" lvl="0" marL="0" rtl="0" algn="l">
              <a:spcBef>
                <a:spcPts val="0"/>
              </a:spcBef>
              <a:spcAft>
                <a:spcPts val="0"/>
              </a:spcAft>
              <a:buNone/>
            </a:pPr>
            <a:r>
              <a:t/>
            </a:r>
            <a:endParaRPr b="1" sz="2200">
              <a:solidFill>
                <a:srgbClr val="273239"/>
              </a:solidFill>
              <a:highlight>
                <a:srgbClr val="FFFFFF"/>
              </a:highlight>
              <a:latin typeface="Arial"/>
              <a:ea typeface="Arial"/>
              <a:cs typeface="Arial"/>
              <a:sym typeface="Arial"/>
            </a:endParaRPr>
          </a:p>
          <a:p>
            <a:pPr indent="0" lvl="0" marL="0" rtl="0" algn="l">
              <a:spcBef>
                <a:spcPts val="0"/>
              </a:spcBef>
              <a:spcAft>
                <a:spcPts val="0"/>
              </a:spcAft>
              <a:buNone/>
            </a:pPr>
            <a:r>
              <a:rPr lang="en" sz="1700">
                <a:solidFill>
                  <a:srgbClr val="273239"/>
                </a:solidFill>
                <a:highlight>
                  <a:srgbClr val="FFFFFF"/>
                </a:highlight>
                <a:latin typeface="Arial"/>
                <a:ea typeface="Arial"/>
                <a:cs typeface="Arial"/>
                <a:sym typeface="Arial"/>
              </a:rPr>
              <a:t>Strings in Python can be created using single quotes or double quotes or even triple quotes. </a:t>
            </a:r>
            <a:endParaRPr sz="1700">
              <a:solidFill>
                <a:srgbClr val="273239"/>
              </a:solidFill>
              <a:highlight>
                <a:srgbClr val="FFFFFF"/>
              </a:highlight>
              <a:latin typeface="Arial"/>
              <a:ea typeface="Arial"/>
              <a:cs typeface="Arial"/>
              <a:sym typeface="Arial"/>
            </a:endParaRPr>
          </a:p>
          <a:p>
            <a:pPr indent="0" lvl="0" marL="0" rtl="0" algn="ctr">
              <a:spcBef>
                <a:spcPts val="0"/>
              </a:spcBef>
              <a:spcAft>
                <a:spcPts val="0"/>
              </a:spcAft>
              <a:buNone/>
            </a:pPr>
            <a:r>
              <a:t/>
            </a:r>
            <a:endParaRPr sz="1300">
              <a:solidFill>
                <a:srgbClr val="273239"/>
              </a:solidFill>
              <a:highlight>
                <a:srgbClr val="FFFFFF"/>
              </a:highlight>
              <a:latin typeface="Arial"/>
              <a:ea typeface="Arial"/>
              <a:cs typeface="Arial"/>
              <a:sym typeface="Arial"/>
            </a:endParaRPr>
          </a:p>
          <a:p>
            <a:pPr indent="0" lvl="0" marL="0" rtl="0" algn="l">
              <a:spcBef>
                <a:spcPts val="0"/>
              </a:spcBef>
              <a:spcAft>
                <a:spcPts val="1200"/>
              </a:spcAft>
              <a:buNone/>
            </a:pPr>
            <a:r>
              <a:t/>
            </a:r>
            <a:endParaRPr sz="1300">
              <a:solidFill>
                <a:srgbClr val="273239"/>
              </a:solidFill>
              <a:highlight>
                <a:srgbClr val="FFFFFF"/>
              </a:highlight>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Basic String Operation</a:t>
            </a:r>
            <a:endParaRPr/>
          </a:p>
        </p:txBody>
      </p:sp>
      <p:sp>
        <p:nvSpPr>
          <p:cNvPr id="198" name="Google Shape;198;p3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273239"/>
                </a:solidFill>
                <a:highlight>
                  <a:srgbClr val="FFFFFF"/>
                </a:highlight>
                <a:latin typeface="Arial"/>
                <a:ea typeface="Arial"/>
                <a:cs typeface="Arial"/>
                <a:sym typeface="Arial"/>
              </a:rPr>
              <a:t>Accessing characters in Python</a:t>
            </a:r>
            <a:endParaRPr b="1">
              <a:solidFill>
                <a:srgbClr val="273239"/>
              </a:solidFill>
              <a:highlight>
                <a:srgbClr val="FFFFFF"/>
              </a:highlight>
              <a:latin typeface="Arial"/>
              <a:ea typeface="Arial"/>
              <a:cs typeface="Arial"/>
              <a:sym typeface="Arial"/>
            </a:endParaRPr>
          </a:p>
          <a:p>
            <a:pPr indent="0" lvl="0" marL="0" rtl="0" algn="l">
              <a:spcBef>
                <a:spcPts val="0"/>
              </a:spcBef>
              <a:spcAft>
                <a:spcPts val="0"/>
              </a:spcAft>
              <a:buNone/>
            </a:pPr>
            <a:r>
              <a:t/>
            </a:r>
            <a:endParaRPr b="1">
              <a:solidFill>
                <a:srgbClr val="273239"/>
              </a:solidFill>
              <a:highlight>
                <a:srgbClr val="FFFFFF"/>
              </a:highlight>
              <a:latin typeface="Arial"/>
              <a:ea typeface="Arial"/>
              <a:cs typeface="Arial"/>
              <a:sym typeface="Arial"/>
            </a:endParaRPr>
          </a:p>
          <a:p>
            <a:pPr indent="0" lvl="0" marL="0" rtl="0" algn="l">
              <a:spcBef>
                <a:spcPts val="0"/>
              </a:spcBef>
              <a:spcAft>
                <a:spcPts val="0"/>
              </a:spcAft>
              <a:buNone/>
            </a:pPr>
            <a:r>
              <a:rPr lang="en" sz="1300">
                <a:solidFill>
                  <a:srgbClr val="273239"/>
                </a:solidFill>
                <a:highlight>
                  <a:srgbClr val="FFFFFF"/>
                </a:highlight>
                <a:latin typeface="Arial"/>
                <a:ea typeface="Arial"/>
                <a:cs typeface="Arial"/>
                <a:sym typeface="Arial"/>
              </a:rPr>
              <a:t>String can be accessed by using the method of Indexing</a:t>
            </a:r>
            <a:endParaRPr sz="1300">
              <a:solidFill>
                <a:srgbClr val="273239"/>
              </a:solidFill>
              <a:highlight>
                <a:srgbClr val="FFFFFF"/>
              </a:highlight>
              <a:latin typeface="Arial"/>
              <a:ea typeface="Arial"/>
              <a:cs typeface="Arial"/>
              <a:sym typeface="Arial"/>
            </a:endParaRPr>
          </a:p>
          <a:p>
            <a:pPr indent="0" lvl="0" marL="0" rtl="0" algn="l">
              <a:spcBef>
                <a:spcPts val="0"/>
              </a:spcBef>
              <a:spcAft>
                <a:spcPts val="0"/>
              </a:spcAft>
              <a:buNone/>
            </a:pPr>
            <a:r>
              <a:rPr lang="en" sz="1300">
                <a:solidFill>
                  <a:srgbClr val="273239"/>
                </a:solidFill>
                <a:highlight>
                  <a:srgbClr val="FFFFFF"/>
                </a:highlight>
                <a:latin typeface="Arial"/>
                <a:ea typeface="Arial"/>
                <a:cs typeface="Arial"/>
                <a:sym typeface="Arial"/>
              </a:rPr>
              <a:t>“GEEKSFORGEEKS”</a:t>
            </a:r>
            <a:endParaRPr sz="1300">
              <a:solidFill>
                <a:srgbClr val="273239"/>
              </a:solidFill>
              <a:highlight>
                <a:srgbClr val="FFFFFF"/>
              </a:highlight>
              <a:latin typeface="Arial"/>
              <a:ea typeface="Arial"/>
              <a:cs typeface="Arial"/>
              <a:sym typeface="Arial"/>
            </a:endParaRPr>
          </a:p>
          <a:p>
            <a:pPr indent="0" lvl="0" marL="0" rtl="0" algn="l">
              <a:spcBef>
                <a:spcPts val="0"/>
              </a:spcBef>
              <a:spcAft>
                <a:spcPts val="0"/>
              </a:spcAft>
              <a:buNone/>
            </a:pPr>
            <a:r>
              <a:t/>
            </a:r>
            <a:endParaRPr sz="1300">
              <a:solidFill>
                <a:srgbClr val="273239"/>
              </a:solidFill>
              <a:highlight>
                <a:srgbClr val="FFFFFF"/>
              </a:highlight>
              <a:latin typeface="Arial"/>
              <a:ea typeface="Arial"/>
              <a:cs typeface="Arial"/>
              <a:sym typeface="Arial"/>
            </a:endParaRPr>
          </a:p>
          <a:p>
            <a:pPr indent="0" lvl="0" marL="0" rtl="0" algn="l">
              <a:spcBef>
                <a:spcPts val="0"/>
              </a:spcBef>
              <a:spcAft>
                <a:spcPts val="0"/>
              </a:spcAft>
              <a:buNone/>
            </a:pPr>
            <a:r>
              <a:t/>
            </a:r>
            <a:endParaRPr sz="1300">
              <a:solidFill>
                <a:srgbClr val="273239"/>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pic>
        <p:nvPicPr>
          <p:cNvPr id="199" name="Google Shape;199;p34"/>
          <p:cNvPicPr preferRelativeResize="0"/>
          <p:nvPr/>
        </p:nvPicPr>
        <p:blipFill>
          <a:blip r:embed="rId3">
            <a:alphaModFix/>
          </a:blip>
          <a:stretch>
            <a:fillRect/>
          </a:stretch>
        </p:blipFill>
        <p:spPr>
          <a:xfrm>
            <a:off x="2010075" y="2806825"/>
            <a:ext cx="5391150" cy="1943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Basic String Operations</a:t>
            </a:r>
            <a:endParaRPr/>
          </a:p>
        </p:txBody>
      </p:sp>
      <p:sp>
        <p:nvSpPr>
          <p:cNvPr id="205" name="Google Shape;205;p3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273239"/>
                </a:solidFill>
                <a:highlight>
                  <a:srgbClr val="FFFFFF"/>
                </a:highlight>
                <a:latin typeface="Arial"/>
                <a:ea typeface="Arial"/>
                <a:cs typeface="Arial"/>
                <a:sym typeface="Arial"/>
              </a:rPr>
              <a:t>1- Creating a string</a:t>
            </a:r>
            <a:endParaRPr b="1">
              <a:solidFill>
                <a:srgbClr val="273239"/>
              </a:solidFill>
              <a:highlight>
                <a:srgbClr val="FFFFFF"/>
              </a:highlight>
              <a:latin typeface="Arial"/>
              <a:ea typeface="Arial"/>
              <a:cs typeface="Arial"/>
              <a:sym typeface="Arial"/>
            </a:endParaRPr>
          </a:p>
          <a:p>
            <a:pPr indent="0" lvl="0" marL="0" rtl="0" algn="l">
              <a:spcBef>
                <a:spcPts val="0"/>
              </a:spcBef>
              <a:spcAft>
                <a:spcPts val="0"/>
              </a:spcAft>
              <a:buNone/>
            </a:pPr>
            <a:r>
              <a:rPr b="1" lang="en">
                <a:solidFill>
                  <a:srgbClr val="273239"/>
                </a:solidFill>
                <a:highlight>
                  <a:srgbClr val="FFFFFF"/>
                </a:highlight>
                <a:latin typeface="Arial"/>
                <a:ea typeface="Arial"/>
                <a:cs typeface="Arial"/>
                <a:sym typeface="Arial"/>
              </a:rPr>
              <a:t>2-Accessing Element in the string</a:t>
            </a:r>
            <a:endParaRPr b="1">
              <a:solidFill>
                <a:srgbClr val="273239"/>
              </a:solidFill>
              <a:highlight>
                <a:srgbClr val="FFFFFF"/>
              </a:highlight>
              <a:latin typeface="Arial"/>
              <a:ea typeface="Arial"/>
              <a:cs typeface="Arial"/>
              <a:sym typeface="Arial"/>
            </a:endParaRPr>
          </a:p>
          <a:p>
            <a:pPr indent="0" lvl="0" marL="0" rtl="0" algn="l">
              <a:spcBef>
                <a:spcPts val="0"/>
              </a:spcBef>
              <a:spcAft>
                <a:spcPts val="0"/>
              </a:spcAft>
              <a:buNone/>
            </a:pPr>
            <a:r>
              <a:rPr b="1" lang="en">
                <a:solidFill>
                  <a:srgbClr val="273239"/>
                </a:solidFill>
                <a:highlight>
                  <a:srgbClr val="FFFFFF"/>
                </a:highlight>
                <a:latin typeface="Arial"/>
                <a:ea typeface="Arial"/>
                <a:cs typeface="Arial"/>
                <a:sym typeface="Arial"/>
              </a:rPr>
              <a:t>3-String Slicing</a:t>
            </a:r>
            <a:endParaRPr b="1">
              <a:solidFill>
                <a:srgbClr val="273239"/>
              </a:solidFill>
              <a:highlight>
                <a:srgbClr val="FFFFFF"/>
              </a:highlight>
              <a:latin typeface="Arial"/>
              <a:ea typeface="Arial"/>
              <a:cs typeface="Arial"/>
              <a:sym typeface="Arial"/>
            </a:endParaRPr>
          </a:p>
          <a:p>
            <a:pPr indent="0" lvl="0" marL="0" rtl="0" algn="l">
              <a:spcBef>
                <a:spcPts val="0"/>
              </a:spcBef>
              <a:spcAft>
                <a:spcPts val="0"/>
              </a:spcAft>
              <a:buNone/>
            </a:pPr>
            <a:r>
              <a:rPr b="1" lang="en">
                <a:solidFill>
                  <a:srgbClr val="273239"/>
                </a:solidFill>
                <a:highlight>
                  <a:srgbClr val="FFFFFF"/>
                </a:highlight>
                <a:latin typeface="Arial"/>
                <a:ea typeface="Arial"/>
                <a:cs typeface="Arial"/>
                <a:sym typeface="Arial"/>
              </a:rPr>
              <a:t>4-Methods for strings</a:t>
            </a:r>
            <a:endParaRPr b="1">
              <a:solidFill>
                <a:srgbClr val="273239"/>
              </a:solidFill>
              <a:highlight>
                <a:srgbClr val="FFFFFF"/>
              </a:highlight>
              <a:latin typeface="Arial"/>
              <a:ea typeface="Arial"/>
              <a:cs typeface="Arial"/>
              <a:sym typeface="Arial"/>
            </a:endParaRPr>
          </a:p>
          <a:p>
            <a:pPr indent="0" lvl="0" marL="0" rtl="0" algn="l">
              <a:spcBef>
                <a:spcPts val="0"/>
              </a:spcBef>
              <a:spcAft>
                <a:spcPts val="0"/>
              </a:spcAft>
              <a:buNone/>
            </a:pPr>
            <a:r>
              <a:t/>
            </a:r>
            <a:endParaRPr b="1">
              <a:solidFill>
                <a:srgbClr val="273239"/>
              </a:solidFill>
              <a:highlight>
                <a:srgbClr val="FFFFFF"/>
              </a:highlight>
              <a:latin typeface="Arial"/>
              <a:ea typeface="Arial"/>
              <a:cs typeface="Arial"/>
              <a:sym typeface="Arial"/>
            </a:endParaRPr>
          </a:p>
          <a:p>
            <a:pPr indent="0" lvl="0" marL="0" rtl="0" algn="l">
              <a:spcBef>
                <a:spcPts val="0"/>
              </a:spcBef>
              <a:spcAft>
                <a:spcPts val="0"/>
              </a:spcAft>
              <a:buNone/>
            </a:pPr>
            <a:r>
              <a:t/>
            </a:r>
            <a:endParaRPr sz="1300">
              <a:solidFill>
                <a:srgbClr val="273239"/>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300">
              <a:solidFill>
                <a:srgbClr val="273239"/>
              </a:solidFill>
              <a:highlight>
                <a:srgbClr val="FFFFFF"/>
              </a:highlight>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500"/>
              <a:t>Linked list</a:t>
            </a:r>
            <a:endParaRPr sz="65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a:t>CONTENTS</a:t>
            </a:r>
            <a:endParaRPr/>
          </a:p>
        </p:txBody>
      </p:sp>
      <p:sp>
        <p:nvSpPr>
          <p:cNvPr id="216" name="Google Shape;216;p3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74650" lvl="0" marL="457200" rtl="0" algn="l">
              <a:lnSpc>
                <a:spcPct val="100000"/>
              </a:lnSpc>
              <a:spcBef>
                <a:spcPts val="0"/>
              </a:spcBef>
              <a:spcAft>
                <a:spcPts val="0"/>
              </a:spcAft>
              <a:buClr>
                <a:schemeClr val="dk1"/>
              </a:buClr>
              <a:buSzPts val="2300"/>
              <a:buFont typeface="Oswald"/>
              <a:buChar char="●"/>
            </a:pPr>
            <a:r>
              <a:rPr lang="en" sz="2300">
                <a:solidFill>
                  <a:schemeClr val="dk1"/>
                </a:solidFill>
                <a:latin typeface="Oswald"/>
                <a:ea typeface="Oswald"/>
                <a:cs typeface="Oswald"/>
                <a:sym typeface="Oswald"/>
              </a:rPr>
              <a:t>What is Linked list?</a:t>
            </a:r>
            <a:endParaRPr sz="2300">
              <a:solidFill>
                <a:schemeClr val="dk1"/>
              </a:solidFill>
              <a:latin typeface="Oswald"/>
              <a:ea typeface="Oswald"/>
              <a:cs typeface="Oswald"/>
              <a:sym typeface="Oswald"/>
            </a:endParaRPr>
          </a:p>
          <a:p>
            <a:pPr indent="-374650" lvl="0" marL="457200" rtl="0" algn="l">
              <a:lnSpc>
                <a:spcPct val="100000"/>
              </a:lnSpc>
              <a:spcBef>
                <a:spcPts val="0"/>
              </a:spcBef>
              <a:spcAft>
                <a:spcPts val="0"/>
              </a:spcAft>
              <a:buClr>
                <a:schemeClr val="dk1"/>
              </a:buClr>
              <a:buSzPts val="2300"/>
              <a:buFont typeface="Oswald"/>
              <a:buChar char="●"/>
            </a:pPr>
            <a:r>
              <a:rPr lang="en" sz="2300">
                <a:solidFill>
                  <a:schemeClr val="dk1"/>
                </a:solidFill>
                <a:latin typeface="Oswald"/>
                <a:ea typeface="Oswald"/>
                <a:cs typeface="Oswald"/>
                <a:sym typeface="Oswald"/>
              </a:rPr>
              <a:t>Types of Linked list</a:t>
            </a:r>
            <a:endParaRPr sz="2300">
              <a:solidFill>
                <a:schemeClr val="dk1"/>
              </a:solidFill>
              <a:latin typeface="Oswald"/>
              <a:ea typeface="Oswald"/>
              <a:cs typeface="Oswald"/>
              <a:sym typeface="Oswald"/>
            </a:endParaRPr>
          </a:p>
          <a:p>
            <a:pPr indent="-374650" lvl="0" marL="457200" rtl="0" algn="l">
              <a:lnSpc>
                <a:spcPct val="100000"/>
              </a:lnSpc>
              <a:spcBef>
                <a:spcPts val="0"/>
              </a:spcBef>
              <a:spcAft>
                <a:spcPts val="0"/>
              </a:spcAft>
              <a:buClr>
                <a:schemeClr val="dk1"/>
              </a:buClr>
              <a:buSzPts val="2300"/>
              <a:buFont typeface="Oswald"/>
              <a:buChar char="●"/>
            </a:pPr>
            <a:r>
              <a:rPr lang="en" sz="2300">
                <a:solidFill>
                  <a:schemeClr val="dk1"/>
                </a:solidFill>
                <a:latin typeface="Oswald"/>
                <a:ea typeface="Oswald"/>
                <a:cs typeface="Oswald"/>
                <a:sym typeface="Oswald"/>
              </a:rPr>
              <a:t>Linked list Operations</a:t>
            </a:r>
            <a:endParaRPr sz="2300">
              <a:solidFill>
                <a:schemeClr val="dk1"/>
              </a:solidFill>
              <a:latin typeface="Oswald"/>
              <a:ea typeface="Oswald"/>
              <a:cs typeface="Oswald"/>
              <a:sym typeface="Oswald"/>
            </a:endParaRPr>
          </a:p>
          <a:p>
            <a:pPr indent="-374650" lvl="0" marL="457200" rtl="0" algn="l">
              <a:lnSpc>
                <a:spcPct val="100000"/>
              </a:lnSpc>
              <a:spcBef>
                <a:spcPts val="0"/>
              </a:spcBef>
              <a:spcAft>
                <a:spcPts val="0"/>
              </a:spcAft>
              <a:buClr>
                <a:schemeClr val="dk1"/>
              </a:buClr>
              <a:buSzPts val="2300"/>
              <a:buFont typeface="Oswald"/>
              <a:buChar char="●"/>
            </a:pPr>
            <a:r>
              <a:rPr lang="en" sz="2300">
                <a:solidFill>
                  <a:schemeClr val="dk1"/>
                </a:solidFill>
                <a:latin typeface="Oswald"/>
                <a:ea typeface="Oswald"/>
                <a:cs typeface="Oswald"/>
                <a:sym typeface="Oswald"/>
              </a:rPr>
              <a:t>Comparison of  Array and Linked list Time Complexities</a:t>
            </a:r>
            <a:endParaRPr sz="2300">
              <a:solidFill>
                <a:schemeClr val="dk1"/>
              </a:solidFill>
              <a:latin typeface="Oswald"/>
              <a:ea typeface="Oswald"/>
              <a:cs typeface="Oswald"/>
              <a:sym typeface="Oswald"/>
            </a:endParaRPr>
          </a:p>
          <a:p>
            <a:pPr indent="-374650" lvl="0" marL="457200" rtl="0" algn="l">
              <a:lnSpc>
                <a:spcPct val="100000"/>
              </a:lnSpc>
              <a:spcBef>
                <a:spcPts val="0"/>
              </a:spcBef>
              <a:spcAft>
                <a:spcPts val="0"/>
              </a:spcAft>
              <a:buClr>
                <a:schemeClr val="dk1"/>
              </a:buClr>
              <a:buSzPts val="2300"/>
              <a:buFont typeface="Oswald"/>
              <a:buChar char="●"/>
            </a:pPr>
            <a:r>
              <a:rPr lang="en" sz="2300">
                <a:solidFill>
                  <a:schemeClr val="dk1"/>
                </a:solidFill>
                <a:latin typeface="Oswald"/>
                <a:ea typeface="Oswald"/>
                <a:cs typeface="Oswald"/>
                <a:sym typeface="Oswald"/>
              </a:rPr>
              <a:t>Implementation</a:t>
            </a:r>
            <a:endParaRPr sz="2300">
              <a:solidFill>
                <a:schemeClr val="dk1"/>
              </a:solidFill>
              <a:latin typeface="Oswald"/>
              <a:ea typeface="Oswald"/>
              <a:cs typeface="Oswald"/>
              <a:sym typeface="Oswa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a:t>What is Linked list?</a:t>
            </a:r>
            <a:endParaRPr/>
          </a:p>
        </p:txBody>
      </p:sp>
      <p:sp>
        <p:nvSpPr>
          <p:cNvPr id="222" name="Google Shape;222;p3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33375" lvl="0" marL="457200" rtl="0" algn="l">
              <a:spcBef>
                <a:spcPts val="0"/>
              </a:spcBef>
              <a:spcAft>
                <a:spcPts val="0"/>
              </a:spcAft>
              <a:buClr>
                <a:srgbClr val="5A5A5A"/>
              </a:buClr>
              <a:buSzPts val="1650"/>
              <a:buFont typeface="Arial"/>
              <a:buChar char="●"/>
            </a:pPr>
            <a:r>
              <a:rPr lang="en" sz="1650">
                <a:solidFill>
                  <a:srgbClr val="5A5A5A"/>
                </a:solidFill>
                <a:highlight>
                  <a:srgbClr val="FAFAFA"/>
                </a:highlight>
                <a:latin typeface="Arial"/>
                <a:ea typeface="Arial"/>
                <a:cs typeface="Arial"/>
                <a:sym typeface="Arial"/>
              </a:rPr>
              <a:t>Its linear data structure, just like array.</a:t>
            </a:r>
            <a:endParaRPr sz="1650">
              <a:solidFill>
                <a:srgbClr val="5A5A5A"/>
              </a:solidFill>
              <a:highlight>
                <a:srgbClr val="FAFAFA"/>
              </a:highlight>
              <a:latin typeface="Arial"/>
              <a:ea typeface="Arial"/>
              <a:cs typeface="Arial"/>
              <a:sym typeface="Arial"/>
            </a:endParaRPr>
          </a:p>
          <a:p>
            <a:pPr indent="-333375" lvl="0" marL="457200" rtl="0" algn="l">
              <a:spcBef>
                <a:spcPts val="0"/>
              </a:spcBef>
              <a:spcAft>
                <a:spcPts val="0"/>
              </a:spcAft>
              <a:buClr>
                <a:srgbClr val="5A5A5A"/>
              </a:buClr>
              <a:buSzPts val="1650"/>
              <a:buFont typeface="Arial"/>
              <a:buChar char="●"/>
            </a:pPr>
            <a:r>
              <a:rPr lang="en" sz="1650">
                <a:solidFill>
                  <a:srgbClr val="5A5A5A"/>
                </a:solidFill>
                <a:highlight>
                  <a:srgbClr val="FAFAFA"/>
                </a:highlight>
                <a:latin typeface="Arial"/>
                <a:ea typeface="Arial"/>
                <a:cs typeface="Arial"/>
                <a:sym typeface="Arial"/>
              </a:rPr>
              <a:t>Nodes (Data/ Value + Reference/Address of next node value)</a:t>
            </a:r>
            <a:endParaRPr sz="1650">
              <a:solidFill>
                <a:srgbClr val="5A5A5A"/>
              </a:solidFill>
              <a:highlight>
                <a:srgbClr val="FAFAFA"/>
              </a:highlight>
              <a:latin typeface="Arial"/>
              <a:ea typeface="Arial"/>
              <a:cs typeface="Arial"/>
              <a:sym typeface="Arial"/>
            </a:endParaRPr>
          </a:p>
          <a:p>
            <a:pPr indent="-333375" lvl="0" marL="457200" rtl="0" algn="l">
              <a:spcBef>
                <a:spcPts val="0"/>
              </a:spcBef>
              <a:spcAft>
                <a:spcPts val="0"/>
              </a:spcAft>
              <a:buClr>
                <a:srgbClr val="5A5A5A"/>
              </a:buClr>
              <a:buSzPts val="1650"/>
              <a:buFont typeface="Arial"/>
              <a:buChar char="●"/>
            </a:pPr>
            <a:r>
              <a:rPr lang="en" sz="1650">
                <a:solidFill>
                  <a:srgbClr val="5A5A5A"/>
                </a:solidFill>
                <a:highlight>
                  <a:srgbClr val="FAFAFA"/>
                </a:highlight>
                <a:latin typeface="Arial"/>
                <a:ea typeface="Arial"/>
                <a:cs typeface="Arial"/>
                <a:sym typeface="Arial"/>
              </a:rPr>
              <a:t>First node == Head</a:t>
            </a:r>
            <a:endParaRPr sz="1650">
              <a:solidFill>
                <a:srgbClr val="5A5A5A"/>
              </a:solidFill>
              <a:highlight>
                <a:srgbClr val="FAFAFA"/>
              </a:highlight>
              <a:latin typeface="Arial"/>
              <a:ea typeface="Arial"/>
              <a:cs typeface="Arial"/>
              <a:sym typeface="Arial"/>
            </a:endParaRPr>
          </a:p>
          <a:p>
            <a:pPr indent="-333375" lvl="0" marL="457200" rtl="0" algn="l">
              <a:spcBef>
                <a:spcPts val="0"/>
              </a:spcBef>
              <a:spcAft>
                <a:spcPts val="0"/>
              </a:spcAft>
              <a:buClr>
                <a:srgbClr val="5A5A5A"/>
              </a:buClr>
              <a:buSzPts val="1650"/>
              <a:buFont typeface="Arial"/>
              <a:buChar char="●"/>
            </a:pPr>
            <a:r>
              <a:rPr lang="en" sz="1650">
                <a:solidFill>
                  <a:srgbClr val="5A5A5A"/>
                </a:solidFill>
                <a:highlight>
                  <a:srgbClr val="FAFAFA"/>
                </a:highlight>
                <a:latin typeface="Arial"/>
                <a:ea typeface="Arial"/>
                <a:cs typeface="Arial"/>
                <a:sym typeface="Arial"/>
              </a:rPr>
              <a:t>Last node == Null</a:t>
            </a:r>
            <a:endParaRPr sz="1650">
              <a:solidFill>
                <a:srgbClr val="5A5A5A"/>
              </a:solidFill>
              <a:highlight>
                <a:srgbClr val="FAFAFA"/>
              </a:highlight>
              <a:latin typeface="Arial"/>
              <a:ea typeface="Arial"/>
              <a:cs typeface="Arial"/>
              <a:sym typeface="Arial"/>
            </a:endParaRPr>
          </a:p>
          <a:p>
            <a:pPr indent="0" lvl="0" marL="457200" rtl="0" algn="l">
              <a:spcBef>
                <a:spcPts val="1200"/>
              </a:spcBef>
              <a:spcAft>
                <a:spcPts val="0"/>
              </a:spcAft>
              <a:buNone/>
            </a:pPr>
            <a:r>
              <a:t/>
            </a:r>
            <a:endParaRPr sz="1650">
              <a:solidFill>
                <a:srgbClr val="5A5A5A"/>
              </a:solidFill>
              <a:highlight>
                <a:srgbClr val="FAFAFA"/>
              </a:highlight>
              <a:latin typeface="Arial"/>
              <a:ea typeface="Arial"/>
              <a:cs typeface="Arial"/>
              <a:sym typeface="Arial"/>
            </a:endParaRPr>
          </a:p>
          <a:p>
            <a:pPr indent="0" lvl="0" marL="457200" rtl="0" algn="l">
              <a:spcBef>
                <a:spcPts val="1200"/>
              </a:spcBef>
              <a:spcAft>
                <a:spcPts val="0"/>
              </a:spcAft>
              <a:buNone/>
            </a:pPr>
            <a:r>
              <a:t/>
            </a:r>
            <a:endParaRPr sz="1650">
              <a:solidFill>
                <a:srgbClr val="5A5A5A"/>
              </a:solidFill>
              <a:highlight>
                <a:srgbClr val="FAFAFA"/>
              </a:highlight>
              <a:latin typeface="Arial"/>
              <a:ea typeface="Arial"/>
              <a:cs typeface="Arial"/>
              <a:sym typeface="Arial"/>
            </a:endParaRPr>
          </a:p>
          <a:p>
            <a:pPr indent="-333375" lvl="0" marL="457200" rtl="0" algn="l">
              <a:spcBef>
                <a:spcPts val="1200"/>
              </a:spcBef>
              <a:spcAft>
                <a:spcPts val="0"/>
              </a:spcAft>
              <a:buClr>
                <a:srgbClr val="5A5A5A"/>
              </a:buClr>
              <a:buSzPts val="1650"/>
              <a:buFont typeface="Arial"/>
              <a:buChar char="●"/>
            </a:pPr>
            <a:r>
              <a:rPr lang="en" sz="1650">
                <a:solidFill>
                  <a:srgbClr val="5A5A5A"/>
                </a:solidFill>
                <a:highlight>
                  <a:srgbClr val="FAFAFA"/>
                </a:highlight>
                <a:latin typeface="Arial"/>
                <a:ea typeface="Arial"/>
                <a:cs typeface="Arial"/>
                <a:sym typeface="Arial"/>
              </a:rPr>
              <a:t>Each element in the linked list actually seperate object, while all the  objects are </a:t>
            </a:r>
            <a:r>
              <a:rPr b="1" lang="en" sz="1650">
                <a:solidFill>
                  <a:srgbClr val="5A5A5A"/>
                </a:solidFill>
                <a:highlight>
                  <a:srgbClr val="FAFAFA"/>
                </a:highlight>
                <a:latin typeface="Arial"/>
                <a:ea typeface="Arial"/>
                <a:cs typeface="Arial"/>
                <a:sym typeface="Arial"/>
              </a:rPr>
              <a:t>linked together by the reference field</a:t>
            </a:r>
            <a:r>
              <a:rPr lang="en" sz="1650">
                <a:solidFill>
                  <a:srgbClr val="5A5A5A"/>
                </a:solidFill>
                <a:highlight>
                  <a:srgbClr val="FAFAFA"/>
                </a:highlight>
                <a:latin typeface="Arial"/>
                <a:ea typeface="Arial"/>
                <a:cs typeface="Arial"/>
                <a:sym typeface="Arial"/>
              </a:rPr>
              <a:t>  in each element. </a:t>
            </a:r>
            <a:endParaRPr sz="1650">
              <a:solidFill>
                <a:srgbClr val="5A5A5A"/>
              </a:solidFill>
              <a:highlight>
                <a:srgbClr val="FAFAFA"/>
              </a:highlight>
              <a:latin typeface="Arial"/>
              <a:ea typeface="Arial"/>
              <a:cs typeface="Arial"/>
              <a:sym typeface="Arial"/>
            </a:endParaRPr>
          </a:p>
        </p:txBody>
      </p:sp>
      <p:pic>
        <p:nvPicPr>
          <p:cNvPr id="223" name="Google Shape;223;p38"/>
          <p:cNvPicPr preferRelativeResize="0"/>
          <p:nvPr/>
        </p:nvPicPr>
        <p:blipFill>
          <a:blip r:embed="rId3">
            <a:alphaModFix/>
          </a:blip>
          <a:stretch>
            <a:fillRect/>
          </a:stretch>
        </p:blipFill>
        <p:spPr>
          <a:xfrm>
            <a:off x="2358325" y="2635963"/>
            <a:ext cx="4229100" cy="7143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a:t>Types of Linked list</a:t>
            </a:r>
            <a:endParaRPr/>
          </a:p>
        </p:txBody>
      </p:sp>
      <p:sp>
        <p:nvSpPr>
          <p:cNvPr id="229" name="Google Shape;229;p39"/>
          <p:cNvSpPr txBox="1"/>
          <p:nvPr>
            <p:ph idx="1" type="body"/>
          </p:nvPr>
        </p:nvSpPr>
        <p:spPr>
          <a:xfrm>
            <a:off x="249725"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Singly linked list.</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55600" lvl="0" marL="457200" rtl="0" algn="l">
              <a:spcBef>
                <a:spcPts val="1200"/>
              </a:spcBef>
              <a:spcAft>
                <a:spcPts val="0"/>
              </a:spcAft>
              <a:buClr>
                <a:schemeClr val="dk1"/>
              </a:buClr>
              <a:buSzPts val="2000"/>
              <a:buChar char="●"/>
            </a:pPr>
            <a:r>
              <a:rPr lang="en" sz="2000">
                <a:solidFill>
                  <a:schemeClr val="dk1"/>
                </a:solidFill>
              </a:rPr>
              <a:t>Doubly linked list.</a:t>
            </a:r>
            <a:endParaRPr sz="2000">
              <a:solidFill>
                <a:schemeClr val="dk1"/>
              </a:solidFill>
            </a:endParaRPr>
          </a:p>
          <a:p>
            <a:pPr indent="0" lvl="0" marL="457200" rtl="0" algn="l">
              <a:spcBef>
                <a:spcPts val="1200"/>
              </a:spcBef>
              <a:spcAft>
                <a:spcPts val="1200"/>
              </a:spcAft>
              <a:buNone/>
            </a:pPr>
            <a:r>
              <a:t/>
            </a:r>
            <a:endParaRPr>
              <a:solidFill>
                <a:schemeClr val="dk1"/>
              </a:solidFill>
            </a:endParaRPr>
          </a:p>
        </p:txBody>
      </p:sp>
      <p:pic>
        <p:nvPicPr>
          <p:cNvPr id="230" name="Google Shape;230;p39"/>
          <p:cNvPicPr preferRelativeResize="0"/>
          <p:nvPr/>
        </p:nvPicPr>
        <p:blipFill>
          <a:blip r:embed="rId3">
            <a:alphaModFix/>
          </a:blip>
          <a:stretch>
            <a:fillRect/>
          </a:stretch>
        </p:blipFill>
        <p:spPr>
          <a:xfrm>
            <a:off x="2324900" y="1710188"/>
            <a:ext cx="4171950" cy="657225"/>
          </a:xfrm>
          <a:prstGeom prst="rect">
            <a:avLst/>
          </a:prstGeom>
          <a:noFill/>
          <a:ln>
            <a:noFill/>
          </a:ln>
        </p:spPr>
      </p:pic>
      <p:pic>
        <p:nvPicPr>
          <p:cNvPr id="231" name="Google Shape;231;p39"/>
          <p:cNvPicPr preferRelativeResize="0"/>
          <p:nvPr/>
        </p:nvPicPr>
        <p:blipFill>
          <a:blip r:embed="rId4">
            <a:alphaModFix/>
          </a:blip>
          <a:stretch>
            <a:fillRect/>
          </a:stretch>
        </p:blipFill>
        <p:spPr>
          <a:xfrm>
            <a:off x="1816363" y="3226838"/>
            <a:ext cx="5667375" cy="5810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Singly Linked list Operations</a:t>
            </a:r>
            <a:endParaRPr/>
          </a:p>
        </p:txBody>
      </p:sp>
      <p:sp>
        <p:nvSpPr>
          <p:cNvPr id="237" name="Google Shape;237;p4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Char char="●"/>
            </a:pPr>
            <a:r>
              <a:rPr lang="en" sz="2800"/>
              <a:t>Accessing the element/ data.</a:t>
            </a:r>
            <a:endParaRPr sz="2800"/>
          </a:p>
          <a:p>
            <a:pPr indent="-406400" lvl="0" marL="457200" rtl="0" algn="l">
              <a:spcBef>
                <a:spcPts val="0"/>
              </a:spcBef>
              <a:spcAft>
                <a:spcPts val="0"/>
              </a:spcAft>
              <a:buSzPts val="2800"/>
              <a:buChar char="●"/>
            </a:pPr>
            <a:r>
              <a:rPr lang="en" sz="2800"/>
              <a:t>Insertion. </a:t>
            </a:r>
            <a:endParaRPr sz="2800"/>
          </a:p>
          <a:p>
            <a:pPr indent="-406400" lvl="0" marL="457200" rtl="0" algn="l">
              <a:spcBef>
                <a:spcPts val="0"/>
              </a:spcBef>
              <a:spcAft>
                <a:spcPts val="0"/>
              </a:spcAft>
              <a:buSzPts val="2800"/>
              <a:buChar char="●"/>
            </a:pPr>
            <a:r>
              <a:rPr lang="en" sz="2800"/>
              <a:t>Deletion.</a:t>
            </a:r>
            <a:endParaRPr sz="2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Accessing the element-Singly Linked list</a:t>
            </a:r>
            <a:endParaRPr/>
          </a:p>
        </p:txBody>
      </p:sp>
      <p:sp>
        <p:nvSpPr>
          <p:cNvPr id="243" name="Google Shape;243;p4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array accessing </a:t>
            </a:r>
            <a:r>
              <a:rPr lang="en"/>
              <a:t>element is in constant time O(1).</a:t>
            </a:r>
            <a:endParaRPr/>
          </a:p>
          <a:p>
            <a:pPr indent="-342900" lvl="0" marL="457200" rtl="0" algn="l">
              <a:spcBef>
                <a:spcPts val="0"/>
              </a:spcBef>
              <a:spcAft>
                <a:spcPts val="0"/>
              </a:spcAft>
              <a:buSzPts val="1800"/>
              <a:buChar char="●"/>
            </a:pPr>
            <a:r>
              <a:rPr lang="en"/>
              <a:t>In Linked list if we want access the ith element, we want to traverse the head node one by one.</a:t>
            </a:r>
            <a:endParaRPr/>
          </a:p>
          <a:p>
            <a:pPr indent="-342900" lvl="0" marL="457200" rtl="0" algn="l">
              <a:spcBef>
                <a:spcPts val="0"/>
              </a:spcBef>
              <a:spcAft>
                <a:spcPts val="0"/>
              </a:spcAft>
              <a:buSzPts val="1800"/>
              <a:buChar char="●"/>
            </a:pPr>
            <a:r>
              <a:rPr lang="en"/>
              <a:t>It take linear time O(N).       where,  N is length of linked list.</a:t>
            </a:r>
            <a:endParaRPr/>
          </a:p>
        </p:txBody>
      </p:sp>
      <p:pic>
        <p:nvPicPr>
          <p:cNvPr id="244" name="Google Shape;244;p41"/>
          <p:cNvPicPr preferRelativeResize="0"/>
          <p:nvPr/>
        </p:nvPicPr>
        <p:blipFill>
          <a:blip r:embed="rId3">
            <a:alphaModFix/>
          </a:blip>
          <a:stretch>
            <a:fillRect/>
          </a:stretch>
        </p:blipFill>
        <p:spPr>
          <a:xfrm>
            <a:off x="2358325" y="3168888"/>
            <a:ext cx="4229100" cy="714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Most Common Data Structure</a:t>
            </a:r>
            <a:endParaRPr/>
          </a:p>
        </p:txBody>
      </p:sp>
      <p:sp>
        <p:nvSpPr>
          <p:cNvPr id="75" name="Google Shape;75;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lang="en" sz="2000"/>
              <a:t>Array</a:t>
            </a:r>
            <a:endParaRPr sz="2000"/>
          </a:p>
          <a:p>
            <a:pPr indent="-355600" lvl="0" marL="457200" rtl="0" algn="l">
              <a:spcBef>
                <a:spcPts val="0"/>
              </a:spcBef>
              <a:spcAft>
                <a:spcPts val="0"/>
              </a:spcAft>
              <a:buSzPts val="2000"/>
              <a:buAutoNum type="arabicPeriod"/>
            </a:pPr>
            <a:r>
              <a:rPr lang="en" sz="2000"/>
              <a:t>String</a:t>
            </a:r>
            <a:endParaRPr sz="2000"/>
          </a:p>
          <a:p>
            <a:pPr indent="-355600" lvl="0" marL="457200" rtl="0" algn="l">
              <a:spcBef>
                <a:spcPts val="0"/>
              </a:spcBef>
              <a:spcAft>
                <a:spcPts val="0"/>
              </a:spcAft>
              <a:buSzPts val="2000"/>
              <a:buAutoNum type="arabicPeriod"/>
            </a:pPr>
            <a:r>
              <a:rPr lang="en" sz="2000"/>
              <a:t>Linked List</a:t>
            </a:r>
            <a:endParaRPr sz="1850">
              <a:solidFill>
                <a:srgbClr val="1D1C1D"/>
              </a:solidFill>
              <a:highlight>
                <a:srgbClr val="F8F8F8"/>
              </a:highlight>
              <a:latin typeface="Arial"/>
              <a:ea typeface="Arial"/>
              <a:cs typeface="Arial"/>
              <a:sym typeface="Arial"/>
            </a:endParaRPr>
          </a:p>
          <a:p>
            <a:pPr indent="-355600" lvl="0" marL="457200" rtl="0" algn="l">
              <a:spcBef>
                <a:spcPts val="0"/>
              </a:spcBef>
              <a:spcAft>
                <a:spcPts val="0"/>
              </a:spcAft>
              <a:buSzPts val="2000"/>
              <a:buAutoNum type="arabicPeriod"/>
            </a:pPr>
            <a:r>
              <a:rPr lang="en" sz="2000"/>
              <a:t>Dictionaries/ Hashmap</a:t>
            </a:r>
            <a:endParaRPr sz="2000"/>
          </a:p>
          <a:p>
            <a:pPr indent="-355600" lvl="0" marL="457200" rtl="0" algn="l">
              <a:spcBef>
                <a:spcPts val="0"/>
              </a:spcBef>
              <a:spcAft>
                <a:spcPts val="0"/>
              </a:spcAft>
              <a:buSzPts val="2000"/>
              <a:buAutoNum type="arabicPeriod"/>
            </a:pPr>
            <a:r>
              <a:rPr lang="en" sz="2000"/>
              <a:t>Stacks and Queues</a:t>
            </a:r>
            <a:endParaRPr sz="2000"/>
          </a:p>
          <a:p>
            <a:pPr indent="-355600" lvl="0" marL="457200" rtl="0" algn="l">
              <a:spcBef>
                <a:spcPts val="0"/>
              </a:spcBef>
              <a:spcAft>
                <a:spcPts val="0"/>
              </a:spcAft>
              <a:buSzPts val="2000"/>
              <a:buAutoNum type="arabicPeriod"/>
            </a:pPr>
            <a:r>
              <a:rPr lang="en" sz="2000"/>
              <a:t>Trees</a:t>
            </a:r>
            <a:endParaRPr sz="2000"/>
          </a:p>
          <a:p>
            <a:pPr indent="-355600" lvl="0" marL="457200" rtl="0" algn="l">
              <a:spcBef>
                <a:spcPts val="0"/>
              </a:spcBef>
              <a:spcAft>
                <a:spcPts val="0"/>
              </a:spcAft>
              <a:buSzPts val="2000"/>
              <a:buAutoNum type="arabicPeriod"/>
            </a:pPr>
            <a:r>
              <a:rPr lang="en" sz="2000"/>
              <a:t>Graphs</a:t>
            </a:r>
            <a:endParaRPr sz="2000"/>
          </a:p>
          <a:p>
            <a:pPr indent="-355600" lvl="0" marL="457200" rtl="0" algn="l">
              <a:spcBef>
                <a:spcPts val="0"/>
              </a:spcBef>
              <a:spcAft>
                <a:spcPts val="0"/>
              </a:spcAft>
              <a:buSzPts val="2000"/>
              <a:buAutoNum type="arabicPeriod"/>
            </a:pPr>
            <a:r>
              <a:rPr lang="en" sz="2000"/>
              <a:t>Heep</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Insertion -Singly Linked list</a:t>
            </a:r>
            <a:endParaRPr/>
          </a:p>
        </p:txBody>
      </p:sp>
      <p:sp>
        <p:nvSpPr>
          <p:cNvPr id="250" name="Google Shape;250;p42"/>
          <p:cNvSpPr txBox="1"/>
          <p:nvPr>
            <p:ph idx="1" type="body"/>
          </p:nvPr>
        </p:nvSpPr>
        <p:spPr>
          <a:xfrm>
            <a:off x="311700" y="1152475"/>
            <a:ext cx="8520600" cy="3792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solidFill>
                  <a:srgbClr val="5A5A5A"/>
                </a:solidFill>
                <a:highlight>
                  <a:srgbClr val="FFFFFF"/>
                </a:highlight>
                <a:latin typeface="Microsoft Yahei"/>
                <a:ea typeface="Microsoft Yahei"/>
                <a:cs typeface="Microsoft Yahei"/>
                <a:sym typeface="Microsoft Yahei"/>
              </a:rPr>
              <a:t>Insert a new node into a linked list in</a:t>
            </a:r>
            <a:r>
              <a:rPr lang="en" sz="1700">
                <a:solidFill>
                  <a:schemeClr val="lt1"/>
                </a:solidFill>
                <a:highlight>
                  <a:srgbClr val="FFFFFF"/>
                </a:highlight>
                <a:latin typeface="Microsoft Yahei"/>
                <a:ea typeface="Microsoft Yahei"/>
                <a:cs typeface="Microsoft Yahei"/>
                <a:sym typeface="Microsoft Yahei"/>
              </a:rPr>
              <a:t> </a:t>
            </a:r>
            <a:r>
              <a:rPr lang="en" sz="1700">
                <a:solidFill>
                  <a:schemeClr val="lt1"/>
                </a:solidFill>
                <a:highlight>
                  <a:srgbClr val="F9F2F4"/>
                </a:highlight>
                <a:latin typeface="Courier New"/>
                <a:ea typeface="Courier New"/>
                <a:cs typeface="Courier New"/>
                <a:sym typeface="Courier New"/>
              </a:rPr>
              <a:t>O(1)</a:t>
            </a:r>
            <a:r>
              <a:rPr lang="en" sz="1700">
                <a:solidFill>
                  <a:srgbClr val="5A5A5A"/>
                </a:solidFill>
                <a:highlight>
                  <a:srgbClr val="FFFFFF"/>
                </a:highlight>
                <a:latin typeface="Microsoft Yahei"/>
                <a:ea typeface="Microsoft Yahei"/>
                <a:cs typeface="Microsoft Yahei"/>
                <a:sym typeface="Microsoft Yahei"/>
              </a:rPr>
              <a:t> time </a:t>
            </a:r>
            <a:r>
              <a:rPr lang="en" sz="1700">
                <a:solidFill>
                  <a:srgbClr val="5A5A5A"/>
                </a:solidFill>
                <a:highlight>
                  <a:srgbClr val="FFFFFF"/>
                </a:highlight>
                <a:latin typeface="Microsoft Yahei"/>
                <a:ea typeface="Microsoft Yahei"/>
                <a:cs typeface="Microsoft Yahei"/>
                <a:sym typeface="Microsoft Yahei"/>
              </a:rPr>
              <a:t>complexity.</a:t>
            </a:r>
            <a:endParaRPr sz="2300">
              <a:solidFill>
                <a:srgbClr val="FAFAFA"/>
              </a:solidFill>
            </a:endParaRPr>
          </a:p>
        </p:txBody>
      </p:sp>
      <p:pic>
        <p:nvPicPr>
          <p:cNvPr id="251" name="Google Shape;251;p42"/>
          <p:cNvPicPr preferRelativeResize="0"/>
          <p:nvPr/>
        </p:nvPicPr>
        <p:blipFill>
          <a:blip r:embed="rId3">
            <a:alphaModFix/>
          </a:blip>
          <a:stretch>
            <a:fillRect/>
          </a:stretch>
        </p:blipFill>
        <p:spPr>
          <a:xfrm>
            <a:off x="1747550" y="2986950"/>
            <a:ext cx="5306925" cy="1549225"/>
          </a:xfrm>
          <a:prstGeom prst="rect">
            <a:avLst/>
          </a:prstGeom>
          <a:noFill/>
          <a:ln>
            <a:noFill/>
          </a:ln>
        </p:spPr>
      </p:pic>
      <p:pic>
        <p:nvPicPr>
          <p:cNvPr id="252" name="Google Shape;252;p42"/>
          <p:cNvPicPr preferRelativeResize="0"/>
          <p:nvPr/>
        </p:nvPicPr>
        <p:blipFill>
          <a:blip r:embed="rId4">
            <a:alphaModFix/>
          </a:blip>
          <a:stretch>
            <a:fillRect/>
          </a:stretch>
        </p:blipFill>
        <p:spPr>
          <a:xfrm>
            <a:off x="1747550" y="1828263"/>
            <a:ext cx="5306925" cy="8191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Insertion -Singly Linked list</a:t>
            </a:r>
            <a:endParaRPr/>
          </a:p>
        </p:txBody>
      </p:sp>
      <p:sp>
        <p:nvSpPr>
          <p:cNvPr id="258" name="Google Shape;258;p4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9" name="Google Shape;259;p43"/>
          <p:cNvPicPr preferRelativeResize="0"/>
          <p:nvPr/>
        </p:nvPicPr>
        <p:blipFill>
          <a:blip r:embed="rId3">
            <a:alphaModFix/>
          </a:blip>
          <a:stretch>
            <a:fillRect/>
          </a:stretch>
        </p:blipFill>
        <p:spPr>
          <a:xfrm>
            <a:off x="1809500" y="1369688"/>
            <a:ext cx="5306925" cy="819100"/>
          </a:xfrm>
          <a:prstGeom prst="rect">
            <a:avLst/>
          </a:prstGeom>
          <a:noFill/>
          <a:ln>
            <a:noFill/>
          </a:ln>
        </p:spPr>
      </p:pic>
      <p:pic>
        <p:nvPicPr>
          <p:cNvPr id="260" name="Google Shape;260;p43"/>
          <p:cNvPicPr preferRelativeResize="0"/>
          <p:nvPr/>
        </p:nvPicPr>
        <p:blipFill>
          <a:blip r:embed="rId4">
            <a:alphaModFix/>
          </a:blip>
          <a:stretch>
            <a:fillRect/>
          </a:stretch>
        </p:blipFill>
        <p:spPr>
          <a:xfrm>
            <a:off x="1809500" y="2356925"/>
            <a:ext cx="5306924" cy="809625"/>
          </a:xfrm>
          <a:prstGeom prst="rect">
            <a:avLst/>
          </a:prstGeom>
          <a:noFill/>
          <a:ln>
            <a:noFill/>
          </a:ln>
        </p:spPr>
      </p:pic>
      <p:pic>
        <p:nvPicPr>
          <p:cNvPr id="261" name="Google Shape;261;p43"/>
          <p:cNvPicPr preferRelativeResize="0"/>
          <p:nvPr/>
        </p:nvPicPr>
        <p:blipFill>
          <a:blip r:embed="rId5">
            <a:alphaModFix/>
          </a:blip>
          <a:stretch>
            <a:fillRect/>
          </a:stretch>
        </p:blipFill>
        <p:spPr>
          <a:xfrm>
            <a:off x="1809500" y="3334675"/>
            <a:ext cx="5306925" cy="9164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Deletion - Singly Linked list</a:t>
            </a:r>
            <a:endParaRPr/>
          </a:p>
        </p:txBody>
      </p:sp>
      <p:sp>
        <p:nvSpPr>
          <p:cNvPr id="267" name="Google Shape;267;p4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8" name="Google Shape;268;p44"/>
          <p:cNvPicPr preferRelativeResize="0"/>
          <p:nvPr/>
        </p:nvPicPr>
        <p:blipFill>
          <a:blip r:embed="rId3">
            <a:alphaModFix/>
          </a:blip>
          <a:stretch>
            <a:fillRect/>
          </a:stretch>
        </p:blipFill>
        <p:spPr>
          <a:xfrm>
            <a:off x="1821925" y="1783649"/>
            <a:ext cx="5009850" cy="885825"/>
          </a:xfrm>
          <a:prstGeom prst="rect">
            <a:avLst/>
          </a:prstGeom>
          <a:noFill/>
          <a:ln>
            <a:noFill/>
          </a:ln>
        </p:spPr>
      </p:pic>
      <p:pic>
        <p:nvPicPr>
          <p:cNvPr id="269" name="Google Shape;269;p44"/>
          <p:cNvPicPr preferRelativeResize="0"/>
          <p:nvPr/>
        </p:nvPicPr>
        <p:blipFill>
          <a:blip r:embed="rId4">
            <a:alphaModFix/>
          </a:blip>
          <a:stretch>
            <a:fillRect/>
          </a:stretch>
        </p:blipFill>
        <p:spPr>
          <a:xfrm>
            <a:off x="1821925" y="2906400"/>
            <a:ext cx="5009850" cy="8858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5"/>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Deletion - Singly Linked list</a:t>
            </a:r>
            <a:endParaRPr/>
          </a:p>
          <a:p>
            <a:pPr indent="0" lvl="0" marL="0" rtl="0" algn="l">
              <a:spcBef>
                <a:spcPts val="0"/>
              </a:spcBef>
              <a:spcAft>
                <a:spcPts val="0"/>
              </a:spcAft>
              <a:buNone/>
            </a:pPr>
            <a:r>
              <a:t/>
            </a:r>
            <a:endParaRPr/>
          </a:p>
        </p:txBody>
      </p:sp>
      <p:sp>
        <p:nvSpPr>
          <p:cNvPr id="275" name="Google Shape;275;p4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6" name="Google Shape;276;p45"/>
          <p:cNvPicPr preferRelativeResize="0"/>
          <p:nvPr/>
        </p:nvPicPr>
        <p:blipFill>
          <a:blip r:embed="rId3">
            <a:alphaModFix/>
          </a:blip>
          <a:stretch>
            <a:fillRect/>
          </a:stretch>
        </p:blipFill>
        <p:spPr>
          <a:xfrm>
            <a:off x="2193725" y="1536850"/>
            <a:ext cx="4311850" cy="953550"/>
          </a:xfrm>
          <a:prstGeom prst="rect">
            <a:avLst/>
          </a:prstGeom>
          <a:noFill/>
          <a:ln>
            <a:noFill/>
          </a:ln>
        </p:spPr>
      </p:pic>
      <p:pic>
        <p:nvPicPr>
          <p:cNvPr id="277" name="Google Shape;277;p45"/>
          <p:cNvPicPr preferRelativeResize="0"/>
          <p:nvPr/>
        </p:nvPicPr>
        <p:blipFill>
          <a:blip r:embed="rId4">
            <a:alphaModFix/>
          </a:blip>
          <a:stretch>
            <a:fillRect/>
          </a:stretch>
        </p:blipFill>
        <p:spPr>
          <a:xfrm>
            <a:off x="2193725" y="2724475"/>
            <a:ext cx="4311850" cy="10061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Accessing- Doubly Linked list</a:t>
            </a:r>
            <a:endParaRPr/>
          </a:p>
        </p:txBody>
      </p:sp>
      <p:sp>
        <p:nvSpPr>
          <p:cNvPr id="283" name="Google Shape;283;p4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4" name="Google Shape;284;p46"/>
          <p:cNvPicPr preferRelativeResize="0"/>
          <p:nvPr/>
        </p:nvPicPr>
        <p:blipFill>
          <a:blip r:embed="rId3">
            <a:alphaModFix/>
          </a:blip>
          <a:stretch>
            <a:fillRect/>
          </a:stretch>
        </p:blipFill>
        <p:spPr>
          <a:xfrm>
            <a:off x="1065875" y="1772350"/>
            <a:ext cx="7101751" cy="12423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Insertion- Doubly Linked list</a:t>
            </a:r>
            <a:endParaRPr/>
          </a:p>
        </p:txBody>
      </p:sp>
      <p:sp>
        <p:nvSpPr>
          <p:cNvPr id="290" name="Google Shape;290;p4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1" name="Google Shape;291;p47"/>
          <p:cNvPicPr preferRelativeResize="0"/>
          <p:nvPr/>
        </p:nvPicPr>
        <p:blipFill>
          <a:blip r:embed="rId3">
            <a:alphaModFix/>
          </a:blip>
          <a:stretch>
            <a:fillRect/>
          </a:stretch>
        </p:blipFill>
        <p:spPr>
          <a:xfrm>
            <a:off x="2162175" y="1307100"/>
            <a:ext cx="4819650" cy="1066800"/>
          </a:xfrm>
          <a:prstGeom prst="rect">
            <a:avLst/>
          </a:prstGeom>
          <a:noFill/>
          <a:ln>
            <a:noFill/>
          </a:ln>
        </p:spPr>
      </p:pic>
      <p:pic>
        <p:nvPicPr>
          <p:cNvPr id="292" name="Google Shape;292;p47"/>
          <p:cNvPicPr preferRelativeResize="0"/>
          <p:nvPr/>
        </p:nvPicPr>
        <p:blipFill>
          <a:blip r:embed="rId4">
            <a:alphaModFix/>
          </a:blip>
          <a:stretch>
            <a:fillRect/>
          </a:stretch>
        </p:blipFill>
        <p:spPr>
          <a:xfrm>
            <a:off x="2300275" y="2717025"/>
            <a:ext cx="4543425" cy="1104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deletion- Doubly Linked list</a:t>
            </a:r>
            <a:endParaRPr/>
          </a:p>
        </p:txBody>
      </p:sp>
      <p:sp>
        <p:nvSpPr>
          <p:cNvPr id="298" name="Google Shape;298;p4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9" name="Google Shape;299;p48"/>
          <p:cNvPicPr preferRelativeResize="0"/>
          <p:nvPr/>
        </p:nvPicPr>
        <p:blipFill>
          <a:blip r:embed="rId3">
            <a:alphaModFix/>
          </a:blip>
          <a:stretch>
            <a:fillRect/>
          </a:stretch>
        </p:blipFill>
        <p:spPr>
          <a:xfrm>
            <a:off x="1709725" y="1334588"/>
            <a:ext cx="5724525" cy="714375"/>
          </a:xfrm>
          <a:prstGeom prst="rect">
            <a:avLst/>
          </a:prstGeom>
          <a:noFill/>
          <a:ln>
            <a:noFill/>
          </a:ln>
        </p:spPr>
      </p:pic>
      <p:pic>
        <p:nvPicPr>
          <p:cNvPr id="300" name="Google Shape;300;p48"/>
          <p:cNvPicPr preferRelativeResize="0"/>
          <p:nvPr/>
        </p:nvPicPr>
        <p:blipFill>
          <a:blip r:embed="rId4">
            <a:alphaModFix/>
          </a:blip>
          <a:stretch>
            <a:fillRect/>
          </a:stretch>
        </p:blipFill>
        <p:spPr>
          <a:xfrm>
            <a:off x="1709725" y="2458788"/>
            <a:ext cx="5772150" cy="13239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6" name="Google Shape;306;p49"/>
          <p:cNvPicPr preferRelativeResize="0"/>
          <p:nvPr/>
        </p:nvPicPr>
        <p:blipFill>
          <a:blip r:embed="rId3">
            <a:alphaModFix/>
          </a:blip>
          <a:stretch>
            <a:fillRect/>
          </a:stretch>
        </p:blipFill>
        <p:spPr>
          <a:xfrm>
            <a:off x="311700" y="359425"/>
            <a:ext cx="8574775" cy="42094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0"/>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Stacks &amp; Queues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Week 04- Contents</a:t>
            </a:r>
            <a:endParaRPr/>
          </a:p>
        </p:txBody>
      </p:sp>
      <p:sp>
        <p:nvSpPr>
          <p:cNvPr id="317" name="Google Shape;317;p5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is stack and queue?</a:t>
            </a:r>
            <a:endParaRPr/>
          </a:p>
          <a:p>
            <a:pPr indent="-342900" lvl="0" marL="457200" rtl="0" algn="l">
              <a:spcBef>
                <a:spcPts val="0"/>
              </a:spcBef>
              <a:spcAft>
                <a:spcPts val="0"/>
              </a:spcAft>
              <a:buSzPts val="1800"/>
              <a:buChar char="-"/>
            </a:pPr>
            <a:r>
              <a:rPr lang="en"/>
              <a:t>Implementation:</a:t>
            </a:r>
            <a:endParaRPr/>
          </a:p>
          <a:p>
            <a:pPr indent="0" lvl="0" marL="914400" rtl="0" algn="l">
              <a:spcBef>
                <a:spcPts val="1200"/>
              </a:spcBef>
              <a:spcAft>
                <a:spcPts val="0"/>
              </a:spcAft>
              <a:buNone/>
            </a:pPr>
            <a:r>
              <a:rPr lang="en"/>
              <a:t>- </a:t>
            </a:r>
            <a:r>
              <a:rPr lang="en"/>
              <a:t>Using list as a stack in Python</a:t>
            </a:r>
            <a:endParaRPr/>
          </a:p>
          <a:p>
            <a:pPr indent="0" lvl="0" marL="914400" rtl="0" algn="l">
              <a:spcBef>
                <a:spcPts val="1200"/>
              </a:spcBef>
              <a:spcAft>
                <a:spcPts val="0"/>
              </a:spcAft>
              <a:buNone/>
            </a:pPr>
            <a:r>
              <a:rPr lang="en"/>
              <a:t>- Using deque as a stack in Python</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Most Common Coding Algorithms</a:t>
            </a:r>
            <a:endParaRPr/>
          </a:p>
          <a:p>
            <a:pPr indent="0" lvl="0" marL="0" rtl="0" algn="l">
              <a:spcBef>
                <a:spcPts val="0"/>
              </a:spcBef>
              <a:spcAft>
                <a:spcPts val="0"/>
              </a:spcAft>
              <a:buNone/>
            </a:pPr>
            <a:r>
              <a:t/>
            </a:r>
            <a:endParaRPr/>
          </a:p>
        </p:txBody>
      </p:sp>
      <p:sp>
        <p:nvSpPr>
          <p:cNvPr id="81" name="Google Shape;81;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0000" lnSpcReduction="20000"/>
          </a:bodyPr>
          <a:lstStyle/>
          <a:p>
            <a:pPr indent="-317500" lvl="0" marL="457200" rtl="0" algn="l">
              <a:spcBef>
                <a:spcPts val="0"/>
              </a:spcBef>
              <a:spcAft>
                <a:spcPts val="0"/>
              </a:spcAft>
              <a:buSzPct val="100000"/>
              <a:buAutoNum type="arabicPeriod"/>
            </a:pPr>
            <a:r>
              <a:rPr lang="en" sz="2000"/>
              <a:t>Brute Force Algorithm.</a:t>
            </a:r>
            <a:endParaRPr sz="2000"/>
          </a:p>
          <a:p>
            <a:pPr indent="-317500" lvl="0" marL="457200" rtl="0" algn="l">
              <a:spcBef>
                <a:spcPts val="0"/>
              </a:spcBef>
              <a:spcAft>
                <a:spcPts val="0"/>
              </a:spcAft>
              <a:buSzPct val="100000"/>
              <a:buAutoNum type="arabicPeriod"/>
            </a:pPr>
            <a:r>
              <a:rPr lang="en" sz="2000"/>
              <a:t>Recursive Algorithm.</a:t>
            </a:r>
            <a:endParaRPr sz="2000"/>
          </a:p>
          <a:p>
            <a:pPr indent="-317500" lvl="0" marL="457200" rtl="0" algn="l">
              <a:spcBef>
                <a:spcPts val="0"/>
              </a:spcBef>
              <a:spcAft>
                <a:spcPts val="0"/>
              </a:spcAft>
              <a:buSzPct val="100000"/>
              <a:buAutoNum type="arabicPeriod"/>
            </a:pPr>
            <a:r>
              <a:rPr lang="en" sz="2000"/>
              <a:t>Divide and Conquer Algorithm.</a:t>
            </a:r>
            <a:endParaRPr sz="2000"/>
          </a:p>
          <a:p>
            <a:pPr indent="-317500" lvl="0" marL="457200" rtl="0" algn="l">
              <a:spcBef>
                <a:spcPts val="0"/>
              </a:spcBef>
              <a:spcAft>
                <a:spcPts val="0"/>
              </a:spcAft>
              <a:buSzPct val="100000"/>
              <a:buChar char="-"/>
            </a:pPr>
            <a:r>
              <a:rPr lang="en" sz="2000"/>
              <a:t>Binary Search.</a:t>
            </a:r>
            <a:endParaRPr sz="2000"/>
          </a:p>
          <a:p>
            <a:pPr indent="-317500" lvl="0" marL="457200" rtl="0" algn="l">
              <a:spcBef>
                <a:spcPts val="0"/>
              </a:spcBef>
              <a:spcAft>
                <a:spcPts val="0"/>
              </a:spcAft>
              <a:buSzPct val="100000"/>
              <a:buChar char="-"/>
            </a:pPr>
            <a:r>
              <a:rPr lang="en" sz="2000"/>
              <a:t>Merge Sort. </a:t>
            </a:r>
            <a:endParaRPr sz="2000"/>
          </a:p>
          <a:p>
            <a:pPr indent="-317500" lvl="0" marL="457200" rtl="0" algn="l">
              <a:spcBef>
                <a:spcPts val="0"/>
              </a:spcBef>
              <a:spcAft>
                <a:spcPts val="0"/>
              </a:spcAft>
              <a:buSzPct val="100000"/>
              <a:buChar char="-"/>
            </a:pPr>
            <a:r>
              <a:rPr lang="en" sz="2000"/>
              <a:t>Quick Sort.</a:t>
            </a:r>
            <a:endParaRPr sz="2000"/>
          </a:p>
          <a:p>
            <a:pPr indent="-317500" lvl="0" marL="457200" rtl="0" algn="l">
              <a:spcBef>
                <a:spcPts val="0"/>
              </a:spcBef>
              <a:spcAft>
                <a:spcPts val="0"/>
              </a:spcAft>
              <a:buSzPct val="100000"/>
              <a:buAutoNum type="arabicPeriod"/>
            </a:pPr>
            <a:r>
              <a:rPr lang="en" sz="2000"/>
              <a:t>Sorting Algorithm</a:t>
            </a:r>
            <a:endParaRPr sz="2000"/>
          </a:p>
          <a:p>
            <a:pPr indent="-317500" lvl="0" marL="457200" rtl="0" algn="l">
              <a:spcBef>
                <a:spcPts val="0"/>
              </a:spcBef>
              <a:spcAft>
                <a:spcPts val="0"/>
              </a:spcAft>
              <a:buSzPct val="100000"/>
              <a:buChar char="-"/>
            </a:pPr>
            <a:r>
              <a:rPr lang="en" sz="2000"/>
              <a:t>Bubble Sort.</a:t>
            </a:r>
            <a:endParaRPr sz="2000"/>
          </a:p>
          <a:p>
            <a:pPr indent="-317500" lvl="0" marL="457200" rtl="0" algn="l">
              <a:spcBef>
                <a:spcPts val="0"/>
              </a:spcBef>
              <a:spcAft>
                <a:spcPts val="0"/>
              </a:spcAft>
              <a:buSzPct val="100000"/>
              <a:buChar char="-"/>
            </a:pPr>
            <a:r>
              <a:rPr lang="en" sz="2000"/>
              <a:t>Insertion Sort.</a:t>
            </a:r>
            <a:endParaRPr sz="2000"/>
          </a:p>
          <a:p>
            <a:pPr indent="-317500" lvl="0" marL="457200" rtl="0" algn="l">
              <a:spcBef>
                <a:spcPts val="0"/>
              </a:spcBef>
              <a:spcAft>
                <a:spcPts val="0"/>
              </a:spcAft>
              <a:buSzPct val="100000"/>
              <a:buChar char="-"/>
            </a:pPr>
            <a:r>
              <a:rPr lang="en" sz="2000"/>
              <a:t>Merge, Selection, Quick Sort</a:t>
            </a:r>
            <a:endParaRPr sz="2000"/>
          </a:p>
          <a:p>
            <a:pPr indent="-317500" lvl="0" marL="457200" rtl="0" algn="l">
              <a:spcBef>
                <a:spcPts val="0"/>
              </a:spcBef>
              <a:spcAft>
                <a:spcPts val="0"/>
              </a:spcAft>
              <a:buSzPct val="100000"/>
              <a:buAutoNum type="arabicPeriod"/>
            </a:pPr>
            <a:r>
              <a:rPr lang="en" sz="2000"/>
              <a:t>Dynamic Programming Algorithm.</a:t>
            </a:r>
            <a:endParaRPr sz="2000"/>
          </a:p>
          <a:p>
            <a:pPr indent="-317500" lvl="0" marL="457200" rtl="0" algn="l">
              <a:spcBef>
                <a:spcPts val="0"/>
              </a:spcBef>
              <a:spcAft>
                <a:spcPts val="0"/>
              </a:spcAft>
              <a:buSzPct val="100000"/>
              <a:buAutoNum type="arabicPeriod"/>
            </a:pPr>
            <a:r>
              <a:rPr lang="en" sz="2000"/>
              <a:t>Greedy Algorithm.</a:t>
            </a:r>
            <a:endParaRPr sz="2000"/>
          </a:p>
          <a:p>
            <a:pPr indent="-317500" lvl="0" marL="457200" rtl="0" algn="l">
              <a:spcBef>
                <a:spcPts val="0"/>
              </a:spcBef>
              <a:spcAft>
                <a:spcPts val="0"/>
              </a:spcAft>
              <a:buSzPct val="100000"/>
              <a:buAutoNum type="arabicPeriod"/>
            </a:pPr>
            <a:r>
              <a:rPr lang="en" sz="2000"/>
              <a:t>Backtracking Algorithm</a:t>
            </a:r>
            <a:endParaRPr sz="2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Stacks</a:t>
            </a:r>
            <a:endParaRPr/>
          </a:p>
        </p:txBody>
      </p:sp>
      <p:sp>
        <p:nvSpPr>
          <p:cNvPr id="323" name="Google Shape;323;p5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Arial"/>
              <a:buChar char="-"/>
            </a:pPr>
            <a:r>
              <a:rPr lang="en">
                <a:latin typeface="Arial"/>
                <a:ea typeface="Arial"/>
                <a:cs typeface="Arial"/>
                <a:sym typeface="Arial"/>
              </a:rPr>
              <a:t>A</a:t>
            </a:r>
            <a:r>
              <a:rPr lang="en">
                <a:uFill>
                  <a:noFill/>
                </a:uFill>
                <a:latin typeface="Arial"/>
                <a:ea typeface="Arial"/>
                <a:cs typeface="Arial"/>
                <a:sym typeface="Arial"/>
                <a:hlinkClick r:id="rId3"/>
              </a:rPr>
              <a:t> stack</a:t>
            </a:r>
            <a:r>
              <a:rPr lang="en">
                <a:latin typeface="Arial"/>
                <a:ea typeface="Arial"/>
                <a:cs typeface="Arial"/>
                <a:sym typeface="Arial"/>
              </a:rPr>
              <a:t> is a</a:t>
            </a:r>
            <a:r>
              <a:rPr lang="en">
                <a:uFill>
                  <a:noFill/>
                </a:uFill>
                <a:latin typeface="Arial"/>
                <a:ea typeface="Arial"/>
                <a:cs typeface="Arial"/>
                <a:sym typeface="Arial"/>
                <a:hlinkClick r:id="rId4"/>
              </a:rPr>
              <a:t> data structure</a:t>
            </a:r>
            <a:r>
              <a:rPr lang="en">
                <a:latin typeface="Arial"/>
                <a:ea typeface="Arial"/>
                <a:cs typeface="Arial"/>
                <a:sym typeface="Arial"/>
              </a:rPr>
              <a:t> that stores items in an Last-In/First-Out manner. This is frequently referred to as LIFO.</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t>Use cases: </a:t>
            </a:r>
            <a:endParaRPr/>
          </a:p>
          <a:p>
            <a:pPr indent="-342900" lvl="0" marL="457200" rtl="0" algn="l">
              <a:spcBef>
                <a:spcPts val="0"/>
              </a:spcBef>
              <a:spcAft>
                <a:spcPts val="0"/>
              </a:spcAft>
              <a:buSzPts val="1800"/>
              <a:buChar char="-"/>
            </a:pPr>
            <a:r>
              <a:rPr lang="en"/>
              <a:t>visiting different pages on a web page.</a:t>
            </a:r>
            <a:endParaRPr/>
          </a:p>
          <a:p>
            <a:pPr indent="-387350" lvl="0" marL="457200" rtl="0" algn="l">
              <a:spcBef>
                <a:spcPts val="0"/>
              </a:spcBef>
              <a:spcAft>
                <a:spcPts val="0"/>
              </a:spcAft>
              <a:buSzPts val="2500"/>
              <a:buChar char="-"/>
            </a:pPr>
            <a:r>
              <a:rPr lang="en">
                <a:latin typeface="Arial"/>
                <a:ea typeface="Arial"/>
                <a:cs typeface="Arial"/>
                <a:sym typeface="Arial"/>
              </a:rPr>
              <a:t>the Undo feature in your editor.</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A queue is similar to a stack, except that (much like a real queue/line), it follows a "First-In-First-Out" (FIFO) model</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Placing the order in a restaurant. </a:t>
            </a:r>
            <a:endParaRPr>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53"/>
          <p:cNvPicPr preferRelativeResize="0"/>
          <p:nvPr/>
        </p:nvPicPr>
        <p:blipFill>
          <a:blip r:embed="rId3">
            <a:alphaModFix/>
          </a:blip>
          <a:stretch>
            <a:fillRect/>
          </a:stretch>
        </p:blipFill>
        <p:spPr>
          <a:xfrm>
            <a:off x="1693950" y="182025"/>
            <a:ext cx="5257800" cy="2105025"/>
          </a:xfrm>
          <a:prstGeom prst="rect">
            <a:avLst/>
          </a:prstGeom>
          <a:noFill/>
          <a:ln>
            <a:noFill/>
          </a:ln>
        </p:spPr>
      </p:pic>
      <p:pic>
        <p:nvPicPr>
          <p:cNvPr id="329" name="Google Shape;329;p53"/>
          <p:cNvPicPr preferRelativeResize="0"/>
          <p:nvPr/>
        </p:nvPicPr>
        <p:blipFill>
          <a:blip r:embed="rId4">
            <a:alphaModFix/>
          </a:blip>
          <a:stretch>
            <a:fillRect/>
          </a:stretch>
        </p:blipFill>
        <p:spPr>
          <a:xfrm>
            <a:off x="804600" y="2474775"/>
            <a:ext cx="2959859" cy="2462725"/>
          </a:xfrm>
          <a:prstGeom prst="rect">
            <a:avLst/>
          </a:prstGeom>
          <a:noFill/>
          <a:ln>
            <a:noFill/>
          </a:ln>
        </p:spPr>
      </p:pic>
      <p:pic>
        <p:nvPicPr>
          <p:cNvPr id="330" name="Google Shape;330;p53"/>
          <p:cNvPicPr preferRelativeResize="0"/>
          <p:nvPr/>
        </p:nvPicPr>
        <p:blipFill>
          <a:blip r:embed="rId5">
            <a:alphaModFix/>
          </a:blip>
          <a:stretch>
            <a:fillRect/>
          </a:stretch>
        </p:blipFill>
        <p:spPr>
          <a:xfrm>
            <a:off x="4996500" y="2421175"/>
            <a:ext cx="3216550" cy="25699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Operations on Stacks</a:t>
            </a:r>
            <a:endParaRPr/>
          </a:p>
        </p:txBody>
      </p:sp>
      <p:sp>
        <p:nvSpPr>
          <p:cNvPr id="336" name="Google Shape;336;p5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7" name="Google Shape;337;p54"/>
          <p:cNvPicPr preferRelativeResize="0"/>
          <p:nvPr/>
        </p:nvPicPr>
        <p:blipFill>
          <a:blip r:embed="rId3">
            <a:alphaModFix/>
          </a:blip>
          <a:stretch>
            <a:fillRect/>
          </a:stretch>
        </p:blipFill>
        <p:spPr>
          <a:xfrm>
            <a:off x="490375" y="1574925"/>
            <a:ext cx="7303500" cy="1222900"/>
          </a:xfrm>
          <a:prstGeom prst="rect">
            <a:avLst/>
          </a:prstGeom>
          <a:noFill/>
          <a:ln>
            <a:noFill/>
          </a:ln>
        </p:spPr>
      </p:pic>
      <p:pic>
        <p:nvPicPr>
          <p:cNvPr id="338" name="Google Shape;338;p54"/>
          <p:cNvPicPr preferRelativeResize="0"/>
          <p:nvPr/>
        </p:nvPicPr>
        <p:blipFill>
          <a:blip r:embed="rId4">
            <a:alphaModFix/>
          </a:blip>
          <a:stretch>
            <a:fillRect/>
          </a:stretch>
        </p:blipFill>
        <p:spPr>
          <a:xfrm>
            <a:off x="3143675" y="2894150"/>
            <a:ext cx="2236475" cy="16004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Operations on Queues</a:t>
            </a:r>
            <a:endParaRPr/>
          </a:p>
        </p:txBody>
      </p:sp>
      <p:sp>
        <p:nvSpPr>
          <p:cNvPr id="344" name="Google Shape;344;p5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5" name="Google Shape;345;p55"/>
          <p:cNvPicPr preferRelativeResize="0"/>
          <p:nvPr/>
        </p:nvPicPr>
        <p:blipFill>
          <a:blip r:embed="rId3">
            <a:alphaModFix/>
          </a:blip>
          <a:stretch>
            <a:fillRect/>
          </a:stretch>
        </p:blipFill>
        <p:spPr>
          <a:xfrm>
            <a:off x="479713" y="1613800"/>
            <a:ext cx="7058025" cy="1085850"/>
          </a:xfrm>
          <a:prstGeom prst="rect">
            <a:avLst/>
          </a:prstGeom>
          <a:noFill/>
          <a:ln>
            <a:noFill/>
          </a:ln>
        </p:spPr>
      </p:pic>
      <p:pic>
        <p:nvPicPr>
          <p:cNvPr id="346" name="Google Shape;346;p55"/>
          <p:cNvPicPr preferRelativeResize="0"/>
          <p:nvPr/>
        </p:nvPicPr>
        <p:blipFill>
          <a:blip r:embed="rId4">
            <a:alphaModFix/>
          </a:blip>
          <a:stretch>
            <a:fillRect/>
          </a:stretch>
        </p:blipFill>
        <p:spPr>
          <a:xfrm>
            <a:off x="2847200" y="2821250"/>
            <a:ext cx="3216550" cy="14958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p56"/>
          <p:cNvPicPr preferRelativeResize="0"/>
          <p:nvPr/>
        </p:nvPicPr>
        <p:blipFill>
          <a:blip r:embed="rId3">
            <a:alphaModFix/>
          </a:blip>
          <a:stretch>
            <a:fillRect/>
          </a:stretch>
        </p:blipFill>
        <p:spPr>
          <a:xfrm>
            <a:off x="463675" y="152400"/>
            <a:ext cx="8335416" cy="48387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7"/>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Binary Tree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Week 05- Content</a:t>
            </a:r>
            <a:endParaRPr/>
          </a:p>
        </p:txBody>
      </p:sp>
      <p:sp>
        <p:nvSpPr>
          <p:cNvPr id="362" name="Google Shape;362;p5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is TREE Data Structure?</a:t>
            </a:r>
            <a:endParaRPr/>
          </a:p>
          <a:p>
            <a:pPr indent="-342900" lvl="0" marL="457200" rtl="0" algn="l">
              <a:spcBef>
                <a:spcPts val="0"/>
              </a:spcBef>
              <a:spcAft>
                <a:spcPts val="0"/>
              </a:spcAft>
              <a:buSzPts val="1800"/>
              <a:buChar char="-"/>
            </a:pPr>
            <a:r>
              <a:rPr lang="en"/>
              <a:t>When to use?</a:t>
            </a:r>
            <a:endParaRPr/>
          </a:p>
          <a:p>
            <a:pPr indent="-342900" lvl="0" marL="457200" rtl="0" algn="l">
              <a:spcBef>
                <a:spcPts val="0"/>
              </a:spcBef>
              <a:spcAft>
                <a:spcPts val="0"/>
              </a:spcAft>
              <a:buSzPts val="1800"/>
              <a:buChar char="-"/>
            </a:pPr>
            <a:r>
              <a:rPr lang="en"/>
              <a:t>Tree TRAVERSAL</a:t>
            </a:r>
            <a:endParaRPr/>
          </a:p>
          <a:p>
            <a:pPr indent="-342900" lvl="0" marL="457200" rtl="0" algn="l">
              <a:spcBef>
                <a:spcPts val="0"/>
              </a:spcBef>
              <a:spcAft>
                <a:spcPts val="0"/>
              </a:spcAft>
              <a:buSzPts val="1800"/>
              <a:buChar char="-"/>
            </a:pPr>
            <a:r>
              <a:rPr lang="en"/>
              <a:t>DFS &amp; BFS</a:t>
            </a:r>
            <a:endParaRPr/>
          </a:p>
          <a:p>
            <a:pPr indent="-342900" lvl="0" marL="457200" rtl="0" algn="l">
              <a:spcBef>
                <a:spcPts val="0"/>
              </a:spcBef>
              <a:spcAft>
                <a:spcPts val="0"/>
              </a:spcAft>
              <a:buSzPts val="1800"/>
              <a:buChar char="-"/>
            </a:pPr>
            <a:r>
              <a:rPr lang="en"/>
              <a:t>Implementation in Python</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TREES</a:t>
            </a:r>
            <a:endParaRPr/>
          </a:p>
        </p:txBody>
      </p:sp>
      <p:sp>
        <p:nvSpPr>
          <p:cNvPr id="368" name="Google Shape;368;p5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solidFill>
                  <a:schemeClr val="accent5"/>
                </a:solidFill>
              </a:rPr>
              <a:t>Hierarchical</a:t>
            </a:r>
            <a:r>
              <a:rPr lang="en"/>
              <a:t> Data Structure</a:t>
            </a:r>
            <a:endParaRPr/>
          </a:p>
          <a:p>
            <a:pPr indent="-342900" lvl="0" marL="457200" rtl="0" algn="l">
              <a:spcBef>
                <a:spcPts val="0"/>
              </a:spcBef>
              <a:spcAft>
                <a:spcPts val="0"/>
              </a:spcAft>
              <a:buSzPts val="1800"/>
              <a:buChar char="-"/>
            </a:pPr>
            <a:r>
              <a:rPr lang="en"/>
              <a:t>Examples:</a:t>
            </a:r>
            <a:endParaRPr/>
          </a:p>
          <a:p>
            <a:pPr indent="0" lvl="0" marL="457200" rtl="0" algn="l">
              <a:spcBef>
                <a:spcPts val="1200"/>
              </a:spcBef>
              <a:spcAft>
                <a:spcPts val="0"/>
              </a:spcAft>
              <a:buNone/>
            </a:pPr>
            <a:r>
              <a:rPr lang="en"/>
              <a:t>- Family Tree.</a:t>
            </a:r>
            <a:endParaRPr/>
          </a:p>
          <a:p>
            <a:pPr indent="0" lvl="0" marL="457200" rtl="0" algn="l">
              <a:spcBef>
                <a:spcPts val="1200"/>
              </a:spcBef>
              <a:spcAft>
                <a:spcPts val="1200"/>
              </a:spcAft>
              <a:buNone/>
            </a:pPr>
            <a:r>
              <a:rPr lang="en"/>
              <a:t>-  Any organization Admin Structure</a:t>
            </a:r>
            <a:endParaRPr/>
          </a:p>
        </p:txBody>
      </p:sp>
      <p:pic>
        <p:nvPicPr>
          <p:cNvPr id="369" name="Google Shape;369;p59"/>
          <p:cNvPicPr preferRelativeResize="0"/>
          <p:nvPr/>
        </p:nvPicPr>
        <p:blipFill>
          <a:blip r:embed="rId3">
            <a:alphaModFix/>
          </a:blip>
          <a:stretch>
            <a:fillRect/>
          </a:stretch>
        </p:blipFill>
        <p:spPr>
          <a:xfrm>
            <a:off x="4572000" y="1583325"/>
            <a:ext cx="3775725" cy="28919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TREES</a:t>
            </a:r>
            <a:endParaRPr/>
          </a:p>
        </p:txBody>
      </p:sp>
      <p:pic>
        <p:nvPicPr>
          <p:cNvPr id="375" name="Google Shape;375;p60"/>
          <p:cNvPicPr preferRelativeResize="0"/>
          <p:nvPr/>
        </p:nvPicPr>
        <p:blipFill>
          <a:blip r:embed="rId3">
            <a:alphaModFix/>
          </a:blip>
          <a:stretch>
            <a:fillRect/>
          </a:stretch>
        </p:blipFill>
        <p:spPr>
          <a:xfrm>
            <a:off x="542925" y="1266900"/>
            <a:ext cx="8058150" cy="34004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TREE</a:t>
            </a:r>
            <a:endParaRPr/>
          </a:p>
        </p:txBody>
      </p:sp>
      <p:sp>
        <p:nvSpPr>
          <p:cNvPr id="381" name="Google Shape;381;p61"/>
          <p:cNvSpPr txBox="1"/>
          <p:nvPr>
            <p:ph idx="1" type="body"/>
          </p:nvPr>
        </p:nvSpPr>
        <p:spPr>
          <a:xfrm>
            <a:off x="208750" y="1489825"/>
            <a:ext cx="8715900" cy="313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Root, Branch, Leaves</a:t>
            </a:r>
            <a:endParaRPr/>
          </a:p>
        </p:txBody>
      </p:sp>
      <p:pic>
        <p:nvPicPr>
          <p:cNvPr id="382" name="Google Shape;382;p61"/>
          <p:cNvPicPr preferRelativeResize="0"/>
          <p:nvPr/>
        </p:nvPicPr>
        <p:blipFill>
          <a:blip r:embed="rId3">
            <a:alphaModFix/>
          </a:blip>
          <a:stretch>
            <a:fillRect/>
          </a:stretch>
        </p:blipFill>
        <p:spPr>
          <a:xfrm>
            <a:off x="5514000" y="1577050"/>
            <a:ext cx="3242099" cy="2964150"/>
          </a:xfrm>
          <a:prstGeom prst="rect">
            <a:avLst/>
          </a:prstGeom>
          <a:noFill/>
          <a:ln>
            <a:noFill/>
          </a:ln>
        </p:spPr>
      </p:pic>
      <p:sp>
        <p:nvSpPr>
          <p:cNvPr id="383" name="Google Shape;383;p61"/>
          <p:cNvSpPr/>
          <p:nvPr/>
        </p:nvSpPr>
        <p:spPr>
          <a:xfrm>
            <a:off x="2071950" y="2212300"/>
            <a:ext cx="637500" cy="54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GP</a:t>
            </a:r>
            <a:endParaRPr/>
          </a:p>
        </p:txBody>
      </p:sp>
      <p:sp>
        <p:nvSpPr>
          <p:cNvPr id="384" name="Google Shape;384;p61"/>
          <p:cNvSpPr/>
          <p:nvPr/>
        </p:nvSpPr>
        <p:spPr>
          <a:xfrm>
            <a:off x="2675400" y="2976600"/>
            <a:ext cx="637500" cy="54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385" name="Google Shape;385;p61"/>
          <p:cNvSpPr/>
          <p:nvPr/>
        </p:nvSpPr>
        <p:spPr>
          <a:xfrm>
            <a:off x="1434450" y="2976600"/>
            <a:ext cx="637500" cy="54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386" name="Google Shape;386;p61"/>
          <p:cNvSpPr/>
          <p:nvPr/>
        </p:nvSpPr>
        <p:spPr>
          <a:xfrm>
            <a:off x="4287413" y="3509850"/>
            <a:ext cx="637500" cy="5484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GC</a:t>
            </a:r>
            <a:endParaRPr/>
          </a:p>
        </p:txBody>
      </p:sp>
      <p:sp>
        <p:nvSpPr>
          <p:cNvPr id="387" name="Google Shape;387;p61"/>
          <p:cNvSpPr/>
          <p:nvPr/>
        </p:nvSpPr>
        <p:spPr>
          <a:xfrm>
            <a:off x="3605075" y="3962950"/>
            <a:ext cx="637500" cy="5484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GC</a:t>
            </a:r>
            <a:endParaRPr/>
          </a:p>
        </p:txBody>
      </p:sp>
      <p:sp>
        <p:nvSpPr>
          <p:cNvPr id="388" name="Google Shape;388;p61"/>
          <p:cNvSpPr/>
          <p:nvPr/>
        </p:nvSpPr>
        <p:spPr>
          <a:xfrm>
            <a:off x="2675400" y="4020325"/>
            <a:ext cx="637500" cy="5484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GC</a:t>
            </a:r>
            <a:endParaRPr/>
          </a:p>
        </p:txBody>
      </p:sp>
      <p:sp>
        <p:nvSpPr>
          <p:cNvPr id="389" name="Google Shape;389;p61"/>
          <p:cNvSpPr/>
          <p:nvPr/>
        </p:nvSpPr>
        <p:spPr>
          <a:xfrm>
            <a:off x="1434450" y="4020325"/>
            <a:ext cx="637500" cy="5484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GC</a:t>
            </a:r>
            <a:endParaRPr/>
          </a:p>
        </p:txBody>
      </p:sp>
      <p:sp>
        <p:nvSpPr>
          <p:cNvPr id="390" name="Google Shape;390;p61"/>
          <p:cNvSpPr/>
          <p:nvPr/>
        </p:nvSpPr>
        <p:spPr>
          <a:xfrm>
            <a:off x="593700" y="4020325"/>
            <a:ext cx="637500" cy="548400"/>
          </a:xfrm>
          <a:prstGeom prst="ellipse">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GC</a:t>
            </a:r>
            <a:endParaRPr/>
          </a:p>
        </p:txBody>
      </p:sp>
      <p:cxnSp>
        <p:nvCxnSpPr>
          <p:cNvPr id="391" name="Google Shape;391;p61"/>
          <p:cNvCxnSpPr>
            <a:stCxn id="383" idx="3"/>
            <a:endCxn id="385" idx="7"/>
          </p:cNvCxnSpPr>
          <p:nvPr/>
        </p:nvCxnSpPr>
        <p:spPr>
          <a:xfrm flipH="1">
            <a:off x="1978710" y="2680389"/>
            <a:ext cx="186600" cy="376500"/>
          </a:xfrm>
          <a:prstGeom prst="straightConnector1">
            <a:avLst/>
          </a:prstGeom>
          <a:noFill/>
          <a:ln cap="flat" cmpd="sng" w="28575">
            <a:solidFill>
              <a:srgbClr val="F6B26B"/>
            </a:solidFill>
            <a:prstDash val="solid"/>
            <a:round/>
            <a:headEnd len="med" w="med" type="none"/>
            <a:tailEnd len="med" w="med" type="triangle"/>
          </a:ln>
        </p:spPr>
      </p:cxnSp>
      <p:cxnSp>
        <p:nvCxnSpPr>
          <p:cNvPr id="392" name="Google Shape;392;p61"/>
          <p:cNvCxnSpPr>
            <a:stCxn id="383" idx="5"/>
          </p:cNvCxnSpPr>
          <p:nvPr/>
        </p:nvCxnSpPr>
        <p:spPr>
          <a:xfrm>
            <a:off x="2616090" y="2680389"/>
            <a:ext cx="378000" cy="267900"/>
          </a:xfrm>
          <a:prstGeom prst="straightConnector1">
            <a:avLst/>
          </a:prstGeom>
          <a:noFill/>
          <a:ln cap="flat" cmpd="sng" w="28575">
            <a:solidFill>
              <a:srgbClr val="F6B26B"/>
            </a:solidFill>
            <a:prstDash val="solid"/>
            <a:round/>
            <a:headEnd len="med" w="med" type="none"/>
            <a:tailEnd len="med" w="med" type="triangle"/>
          </a:ln>
        </p:spPr>
      </p:cxnSp>
      <p:cxnSp>
        <p:nvCxnSpPr>
          <p:cNvPr id="393" name="Google Shape;393;p61"/>
          <p:cNvCxnSpPr>
            <a:stCxn id="384" idx="6"/>
            <a:endCxn id="386" idx="1"/>
          </p:cNvCxnSpPr>
          <p:nvPr/>
        </p:nvCxnSpPr>
        <p:spPr>
          <a:xfrm>
            <a:off x="3312900" y="3250800"/>
            <a:ext cx="1068000" cy="339300"/>
          </a:xfrm>
          <a:prstGeom prst="straightConnector1">
            <a:avLst/>
          </a:prstGeom>
          <a:noFill/>
          <a:ln cap="flat" cmpd="sng" w="28575">
            <a:solidFill>
              <a:srgbClr val="F6B26B"/>
            </a:solidFill>
            <a:prstDash val="solid"/>
            <a:round/>
            <a:headEnd len="med" w="med" type="none"/>
            <a:tailEnd len="med" w="med" type="triangle"/>
          </a:ln>
        </p:spPr>
      </p:cxnSp>
      <p:cxnSp>
        <p:nvCxnSpPr>
          <p:cNvPr id="394" name="Google Shape;394;p61"/>
          <p:cNvCxnSpPr>
            <a:stCxn id="384" idx="5"/>
            <a:endCxn id="387" idx="1"/>
          </p:cNvCxnSpPr>
          <p:nvPr/>
        </p:nvCxnSpPr>
        <p:spPr>
          <a:xfrm>
            <a:off x="3219540" y="3444689"/>
            <a:ext cx="478800" cy="598500"/>
          </a:xfrm>
          <a:prstGeom prst="straightConnector1">
            <a:avLst/>
          </a:prstGeom>
          <a:noFill/>
          <a:ln cap="flat" cmpd="sng" w="28575">
            <a:solidFill>
              <a:srgbClr val="F6B26B"/>
            </a:solidFill>
            <a:prstDash val="solid"/>
            <a:round/>
            <a:headEnd len="med" w="med" type="none"/>
            <a:tailEnd len="med" w="med" type="triangle"/>
          </a:ln>
        </p:spPr>
      </p:cxnSp>
      <p:cxnSp>
        <p:nvCxnSpPr>
          <p:cNvPr id="395" name="Google Shape;395;p61"/>
          <p:cNvCxnSpPr>
            <a:stCxn id="384" idx="4"/>
          </p:cNvCxnSpPr>
          <p:nvPr/>
        </p:nvCxnSpPr>
        <p:spPr>
          <a:xfrm flipH="1">
            <a:off x="2872950" y="3525000"/>
            <a:ext cx="121200" cy="518100"/>
          </a:xfrm>
          <a:prstGeom prst="straightConnector1">
            <a:avLst/>
          </a:prstGeom>
          <a:noFill/>
          <a:ln cap="flat" cmpd="sng" w="28575">
            <a:solidFill>
              <a:srgbClr val="F6B26B"/>
            </a:solidFill>
            <a:prstDash val="solid"/>
            <a:round/>
            <a:headEnd len="med" w="med" type="none"/>
            <a:tailEnd len="med" w="med" type="triangle"/>
          </a:ln>
        </p:spPr>
      </p:cxnSp>
      <p:cxnSp>
        <p:nvCxnSpPr>
          <p:cNvPr id="396" name="Google Shape;396;p61"/>
          <p:cNvCxnSpPr>
            <a:stCxn id="385" idx="4"/>
          </p:cNvCxnSpPr>
          <p:nvPr/>
        </p:nvCxnSpPr>
        <p:spPr>
          <a:xfrm>
            <a:off x="1753200" y="3525000"/>
            <a:ext cx="63300" cy="518100"/>
          </a:xfrm>
          <a:prstGeom prst="straightConnector1">
            <a:avLst/>
          </a:prstGeom>
          <a:noFill/>
          <a:ln cap="flat" cmpd="sng" w="28575">
            <a:solidFill>
              <a:srgbClr val="F6B26B"/>
            </a:solidFill>
            <a:prstDash val="solid"/>
            <a:round/>
            <a:headEnd len="med" w="med" type="none"/>
            <a:tailEnd len="med" w="med" type="triangle"/>
          </a:ln>
        </p:spPr>
      </p:cxnSp>
      <p:cxnSp>
        <p:nvCxnSpPr>
          <p:cNvPr id="397" name="Google Shape;397;p61"/>
          <p:cNvCxnSpPr>
            <a:stCxn id="385" idx="3"/>
          </p:cNvCxnSpPr>
          <p:nvPr/>
        </p:nvCxnSpPr>
        <p:spPr>
          <a:xfrm flipH="1">
            <a:off x="1044510" y="3444689"/>
            <a:ext cx="483300" cy="598200"/>
          </a:xfrm>
          <a:prstGeom prst="straightConnector1">
            <a:avLst/>
          </a:prstGeom>
          <a:noFill/>
          <a:ln cap="flat" cmpd="sng" w="28575">
            <a:solidFill>
              <a:srgbClr val="F6B26B"/>
            </a:solidFill>
            <a:prstDash val="solid"/>
            <a:round/>
            <a:headEnd len="med" w="med" type="none"/>
            <a:tailEnd len="med" w="med" type="triangle"/>
          </a:ln>
        </p:spPr>
      </p:cxnSp>
      <p:sp>
        <p:nvSpPr>
          <p:cNvPr id="398" name="Google Shape;398;p61"/>
          <p:cNvSpPr txBox="1"/>
          <p:nvPr/>
        </p:nvSpPr>
        <p:spPr>
          <a:xfrm>
            <a:off x="2872950" y="2286400"/>
            <a:ext cx="105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Root Node</a:t>
            </a:r>
            <a:endParaRPr>
              <a:solidFill>
                <a:schemeClr val="dk1"/>
              </a:solidFill>
              <a:latin typeface="Roboto"/>
              <a:ea typeface="Roboto"/>
              <a:cs typeface="Roboto"/>
              <a:sym typeface="Roboto"/>
            </a:endParaRPr>
          </a:p>
        </p:txBody>
      </p:sp>
      <p:sp>
        <p:nvSpPr>
          <p:cNvPr id="399" name="Google Shape;399;p61"/>
          <p:cNvSpPr txBox="1"/>
          <p:nvPr/>
        </p:nvSpPr>
        <p:spPr>
          <a:xfrm>
            <a:off x="208750" y="3576000"/>
            <a:ext cx="83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B6D7A8"/>
                </a:solidFill>
                <a:latin typeface="Roboto"/>
                <a:ea typeface="Roboto"/>
                <a:cs typeface="Roboto"/>
                <a:sym typeface="Roboto"/>
              </a:rPr>
              <a:t>Leaves</a:t>
            </a:r>
            <a:endParaRPr>
              <a:solidFill>
                <a:srgbClr val="B6D7A8"/>
              </a:solidFill>
              <a:latin typeface="Roboto"/>
              <a:ea typeface="Roboto"/>
              <a:cs typeface="Roboto"/>
              <a:sym typeface="Roboto"/>
            </a:endParaRPr>
          </a:p>
        </p:txBody>
      </p:sp>
      <p:sp>
        <p:nvSpPr>
          <p:cNvPr id="400" name="Google Shape;400;p61"/>
          <p:cNvSpPr txBox="1"/>
          <p:nvPr/>
        </p:nvSpPr>
        <p:spPr>
          <a:xfrm>
            <a:off x="448200" y="2745925"/>
            <a:ext cx="105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9CB9C"/>
                </a:solidFill>
                <a:latin typeface="Roboto"/>
                <a:ea typeface="Roboto"/>
                <a:cs typeface="Roboto"/>
                <a:sym typeface="Roboto"/>
              </a:rPr>
              <a:t>Branches</a:t>
            </a:r>
            <a:endParaRPr>
              <a:solidFill>
                <a:srgbClr val="F9CB9C"/>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Week 1- Content</a:t>
            </a:r>
            <a:endParaRPr/>
          </a:p>
        </p:txBody>
      </p:sp>
      <p:sp>
        <p:nvSpPr>
          <p:cNvPr id="87" name="Google Shape;87;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33375" lvl="0" marL="457200" rtl="0" algn="l">
              <a:spcBef>
                <a:spcPts val="0"/>
              </a:spcBef>
              <a:spcAft>
                <a:spcPts val="0"/>
              </a:spcAft>
              <a:buClr>
                <a:srgbClr val="808080"/>
              </a:buClr>
              <a:buSzPts val="1650"/>
              <a:buFont typeface="Microsoft Yahei"/>
              <a:buChar char="●"/>
            </a:pPr>
            <a:r>
              <a:rPr lang="en" sz="1650">
                <a:solidFill>
                  <a:srgbClr val="808080"/>
                </a:solidFill>
                <a:highlight>
                  <a:srgbClr val="FAFAFA"/>
                </a:highlight>
                <a:latin typeface="Microsoft Yahei"/>
                <a:ea typeface="Microsoft Yahei"/>
                <a:cs typeface="Microsoft Yahei"/>
                <a:sym typeface="Microsoft Yahei"/>
              </a:rPr>
              <a:t>What is an array ?</a:t>
            </a:r>
            <a:endParaRPr sz="1650">
              <a:solidFill>
                <a:srgbClr val="808080"/>
              </a:solidFill>
              <a:highlight>
                <a:srgbClr val="FAFAFA"/>
              </a:highlight>
              <a:latin typeface="Microsoft Yahei"/>
              <a:ea typeface="Microsoft Yahei"/>
              <a:cs typeface="Microsoft Yahei"/>
              <a:sym typeface="Microsoft Yahei"/>
            </a:endParaRPr>
          </a:p>
          <a:p>
            <a:pPr indent="-333375" lvl="0" marL="457200" rtl="0" algn="l">
              <a:spcBef>
                <a:spcPts val="0"/>
              </a:spcBef>
              <a:spcAft>
                <a:spcPts val="0"/>
              </a:spcAft>
              <a:buClr>
                <a:srgbClr val="808080"/>
              </a:buClr>
              <a:buSzPts val="1650"/>
              <a:buFont typeface="Microsoft Yahei"/>
              <a:buChar char="●"/>
            </a:pPr>
            <a:r>
              <a:rPr lang="en" sz="1650">
                <a:solidFill>
                  <a:srgbClr val="808080"/>
                </a:solidFill>
                <a:highlight>
                  <a:srgbClr val="FAFAFA"/>
                </a:highlight>
                <a:latin typeface="Microsoft Yahei"/>
                <a:ea typeface="Microsoft Yahei"/>
                <a:cs typeface="Microsoft Yahei"/>
                <a:sym typeface="Microsoft Yahei"/>
              </a:rPr>
              <a:t>Time complexity/ Cost </a:t>
            </a:r>
            <a:endParaRPr sz="1650">
              <a:solidFill>
                <a:srgbClr val="808080"/>
              </a:solidFill>
              <a:highlight>
                <a:srgbClr val="FAFAFA"/>
              </a:highlight>
              <a:latin typeface="Microsoft Yahei"/>
              <a:ea typeface="Microsoft Yahei"/>
              <a:cs typeface="Microsoft Yahei"/>
              <a:sym typeface="Microsoft Yahei"/>
            </a:endParaRPr>
          </a:p>
          <a:p>
            <a:pPr indent="-333375" lvl="0" marL="457200" rtl="0" algn="l">
              <a:spcBef>
                <a:spcPts val="0"/>
              </a:spcBef>
              <a:spcAft>
                <a:spcPts val="0"/>
              </a:spcAft>
              <a:buClr>
                <a:srgbClr val="808080"/>
              </a:buClr>
              <a:buSzPts val="1650"/>
              <a:buFont typeface="Microsoft Yahei"/>
              <a:buChar char="●"/>
            </a:pPr>
            <a:r>
              <a:rPr lang="en" sz="1650">
                <a:solidFill>
                  <a:srgbClr val="808080"/>
                </a:solidFill>
                <a:highlight>
                  <a:srgbClr val="FAFAFA"/>
                </a:highlight>
                <a:latin typeface="Microsoft Yahei"/>
                <a:ea typeface="Microsoft Yahei"/>
                <a:cs typeface="Microsoft Yahei"/>
                <a:sym typeface="Microsoft Yahei"/>
              </a:rPr>
              <a:t>Basic properties of Arrays.</a:t>
            </a:r>
            <a:endParaRPr sz="1650">
              <a:solidFill>
                <a:srgbClr val="808080"/>
              </a:solidFill>
              <a:highlight>
                <a:srgbClr val="FAFAFA"/>
              </a:highlight>
              <a:latin typeface="Microsoft Yahei"/>
              <a:ea typeface="Microsoft Yahei"/>
              <a:cs typeface="Microsoft Yahei"/>
              <a:sym typeface="Microsoft Yahei"/>
            </a:endParaRPr>
          </a:p>
          <a:p>
            <a:pPr indent="-333375" lvl="0" marL="457200" rtl="0" algn="l">
              <a:spcBef>
                <a:spcPts val="0"/>
              </a:spcBef>
              <a:spcAft>
                <a:spcPts val="0"/>
              </a:spcAft>
              <a:buClr>
                <a:srgbClr val="808080"/>
              </a:buClr>
              <a:buSzPts val="1650"/>
              <a:buFont typeface="Microsoft Yahei"/>
              <a:buChar char="●"/>
            </a:pPr>
            <a:r>
              <a:rPr lang="en" sz="1650">
                <a:solidFill>
                  <a:srgbClr val="808080"/>
                </a:solidFill>
                <a:highlight>
                  <a:srgbClr val="FAFAFA"/>
                </a:highlight>
                <a:latin typeface="Microsoft Yahei"/>
                <a:ea typeface="Microsoft Yahei"/>
                <a:cs typeface="Microsoft Yahei"/>
                <a:sym typeface="Microsoft Yahei"/>
              </a:rPr>
              <a:t>Implementing basic Array operations.</a:t>
            </a:r>
            <a:endParaRPr sz="1650">
              <a:solidFill>
                <a:srgbClr val="808080"/>
              </a:solidFill>
              <a:highlight>
                <a:srgbClr val="FAFAFA"/>
              </a:highlight>
              <a:latin typeface="Microsoft Yahei"/>
              <a:ea typeface="Microsoft Yahei"/>
              <a:cs typeface="Microsoft Yahei"/>
              <a:sym typeface="Microsoft Yahei"/>
            </a:endParaRPr>
          </a:p>
          <a:p>
            <a:pPr indent="0" lvl="0" marL="0" rtl="0" algn="l">
              <a:spcBef>
                <a:spcPts val="1400"/>
              </a:spcBef>
              <a:spcAft>
                <a:spcPts val="0"/>
              </a:spcAft>
              <a:buNone/>
            </a:pPr>
            <a:r>
              <a:t/>
            </a:r>
            <a:endParaRPr sz="1650">
              <a:solidFill>
                <a:srgbClr val="808080"/>
              </a:solidFill>
              <a:highlight>
                <a:srgbClr val="FAFAFA"/>
              </a:highlight>
              <a:latin typeface="Microsoft Yahei"/>
              <a:ea typeface="Microsoft Yahei"/>
              <a:cs typeface="Microsoft Yahei"/>
              <a:sym typeface="Microsoft Yahei"/>
            </a:endParaRPr>
          </a:p>
          <a:p>
            <a:pPr indent="0" lvl="0" marL="457200" rtl="0" algn="l">
              <a:spcBef>
                <a:spcPts val="1400"/>
              </a:spcBef>
              <a:spcAft>
                <a:spcPts val="0"/>
              </a:spcAft>
              <a:buNone/>
            </a:pPr>
            <a:r>
              <a:t/>
            </a:r>
            <a:endParaRPr sz="1650">
              <a:solidFill>
                <a:srgbClr val="808080"/>
              </a:solidFill>
              <a:highlight>
                <a:srgbClr val="FAFAFA"/>
              </a:highlight>
              <a:latin typeface="Microsoft Yahei"/>
              <a:ea typeface="Microsoft Yahei"/>
              <a:cs typeface="Microsoft Yahei"/>
              <a:sym typeface="Microsoft Yahei"/>
            </a:endParaRPr>
          </a:p>
          <a:p>
            <a:pPr indent="0" lvl="0" marL="457200" rtl="0" algn="l">
              <a:spcBef>
                <a:spcPts val="1400"/>
              </a:spcBef>
              <a:spcAft>
                <a:spcPts val="0"/>
              </a:spcAft>
              <a:buNone/>
            </a:pPr>
            <a:r>
              <a:t/>
            </a:r>
            <a:endParaRPr sz="1650">
              <a:solidFill>
                <a:srgbClr val="808080"/>
              </a:solidFill>
              <a:highlight>
                <a:srgbClr val="FAFAFA"/>
              </a:highlight>
              <a:latin typeface="Microsoft Yahei"/>
              <a:ea typeface="Microsoft Yahei"/>
              <a:cs typeface="Microsoft Yahei"/>
              <a:sym typeface="Microsoft Yahei"/>
            </a:endParaRPr>
          </a:p>
          <a:p>
            <a:pPr indent="0" lvl="0" marL="0" rtl="0" algn="l">
              <a:spcBef>
                <a:spcPts val="1400"/>
              </a:spcBef>
              <a:spcAft>
                <a:spcPts val="12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BINARY TREE</a:t>
            </a:r>
            <a:endParaRPr/>
          </a:p>
        </p:txBody>
      </p:sp>
      <p:pic>
        <p:nvPicPr>
          <p:cNvPr id="406" name="Google Shape;406;p62"/>
          <p:cNvPicPr preferRelativeResize="0"/>
          <p:nvPr/>
        </p:nvPicPr>
        <p:blipFill>
          <a:blip r:embed="rId3">
            <a:alphaModFix/>
          </a:blip>
          <a:stretch>
            <a:fillRect/>
          </a:stretch>
        </p:blipFill>
        <p:spPr>
          <a:xfrm>
            <a:off x="508150" y="1515625"/>
            <a:ext cx="3750550" cy="3335125"/>
          </a:xfrm>
          <a:prstGeom prst="rect">
            <a:avLst/>
          </a:prstGeom>
          <a:noFill/>
          <a:ln>
            <a:noFill/>
          </a:ln>
        </p:spPr>
      </p:pic>
      <p:sp>
        <p:nvSpPr>
          <p:cNvPr id="407" name="Google Shape;407;p62"/>
          <p:cNvSpPr txBox="1"/>
          <p:nvPr/>
        </p:nvSpPr>
        <p:spPr>
          <a:xfrm>
            <a:off x="4507350" y="1397050"/>
            <a:ext cx="4179900" cy="3386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Every node at max two child node / max two branches</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Terms USED for TREE: </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Root/ Parent Node,  Left Child, Right Child .</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Sibling Node (Nodes having same parent node).</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Leaf (end node)</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Ancestors ( no of all parent nodes )</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LEVEL &amp; SUBTREE:</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45 (level 1 &amp; Depth 1), (40, 58) (level 2 &amp; depth 2)</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Left subtree &amp; Right subtree</a:t>
            </a:r>
            <a:endParaRPr sz="1600">
              <a:solidFill>
                <a:schemeClr val="dk1"/>
              </a:solidFill>
              <a:latin typeface="Roboto"/>
              <a:ea typeface="Roboto"/>
              <a:cs typeface="Roboto"/>
              <a:sym typeface="Robo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Questions</a:t>
            </a:r>
            <a:endParaRPr/>
          </a:p>
        </p:txBody>
      </p:sp>
      <p:pic>
        <p:nvPicPr>
          <p:cNvPr id="413" name="Google Shape;413;p63"/>
          <p:cNvPicPr preferRelativeResize="0"/>
          <p:nvPr/>
        </p:nvPicPr>
        <p:blipFill>
          <a:blip r:embed="rId3">
            <a:alphaModFix/>
          </a:blip>
          <a:stretch>
            <a:fillRect/>
          </a:stretch>
        </p:blipFill>
        <p:spPr>
          <a:xfrm>
            <a:off x="3899625" y="1456325"/>
            <a:ext cx="4781350" cy="2794350"/>
          </a:xfrm>
          <a:prstGeom prst="rect">
            <a:avLst/>
          </a:prstGeom>
          <a:noFill/>
          <a:ln>
            <a:noFill/>
          </a:ln>
        </p:spPr>
      </p:pic>
      <p:sp>
        <p:nvSpPr>
          <p:cNvPr id="414" name="Google Shape;414;p63"/>
          <p:cNvSpPr txBox="1"/>
          <p:nvPr/>
        </p:nvSpPr>
        <p:spPr>
          <a:xfrm>
            <a:off x="475575" y="1681925"/>
            <a:ext cx="3868800" cy="1662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Children of 2:</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No of leaves:</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Parent of 6:</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Level of 5:</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Subtrees of 2 &amp; 6:</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Ancestors of 10:</a:t>
            </a:r>
            <a:endParaRPr sz="1600">
              <a:solidFill>
                <a:schemeClr val="dk1"/>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pic>
        <p:nvPicPr>
          <p:cNvPr id="419" name="Google Shape;419;p64"/>
          <p:cNvPicPr preferRelativeResize="0"/>
          <p:nvPr/>
        </p:nvPicPr>
        <p:blipFill>
          <a:blip r:embed="rId3">
            <a:alphaModFix/>
          </a:blip>
          <a:stretch>
            <a:fillRect/>
          </a:stretch>
        </p:blipFill>
        <p:spPr>
          <a:xfrm>
            <a:off x="0" y="-166600"/>
            <a:ext cx="9144000" cy="53101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pic>
        <p:nvPicPr>
          <p:cNvPr id="424" name="Google Shape;424;p65"/>
          <p:cNvPicPr preferRelativeResize="0"/>
          <p:nvPr/>
        </p:nvPicPr>
        <p:blipFill>
          <a:blip r:embed="rId3">
            <a:alphaModFix/>
          </a:blip>
          <a:stretch>
            <a:fillRect/>
          </a:stretch>
        </p:blipFill>
        <p:spPr>
          <a:xfrm>
            <a:off x="-137625" y="0"/>
            <a:ext cx="9281625" cy="51765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pic>
        <p:nvPicPr>
          <p:cNvPr id="429" name="Google Shape;429;p6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Traverse a Tree</a:t>
            </a:r>
            <a:endParaRPr/>
          </a:p>
        </p:txBody>
      </p:sp>
      <p:sp>
        <p:nvSpPr>
          <p:cNvPr id="435" name="Google Shape;435;p6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DFS Pre-order Traversal: Visit ( Node→left subtree→right subtree )</a:t>
            </a:r>
            <a:endParaRPr/>
          </a:p>
          <a:p>
            <a:pPr indent="-342900" lvl="0" marL="457200" rtl="0" algn="l">
              <a:spcBef>
                <a:spcPts val="0"/>
              </a:spcBef>
              <a:spcAft>
                <a:spcPts val="0"/>
              </a:spcAft>
              <a:buSzPts val="1800"/>
              <a:buChar char="-"/>
            </a:pPr>
            <a:r>
              <a:rPr lang="en"/>
              <a:t>DFS In-order Traversal: </a:t>
            </a:r>
            <a:r>
              <a:rPr lang="en"/>
              <a:t> Visit ( left subtree→Node→right subtree )</a:t>
            </a:r>
            <a:endParaRPr/>
          </a:p>
          <a:p>
            <a:pPr indent="-342900" lvl="0" marL="457200" rtl="0" algn="l">
              <a:spcBef>
                <a:spcPts val="0"/>
              </a:spcBef>
              <a:spcAft>
                <a:spcPts val="0"/>
              </a:spcAft>
              <a:buSzPts val="1800"/>
              <a:buChar char="-"/>
            </a:pPr>
            <a:r>
              <a:rPr lang="en"/>
              <a:t>DFS Post-order Traversal: </a:t>
            </a:r>
            <a:r>
              <a:rPr lang="en"/>
              <a:t>Visit ( left subtree→right subtree→Node )</a:t>
            </a:r>
            <a:endParaRPr/>
          </a:p>
          <a:p>
            <a:pPr indent="0" lvl="0" marL="0" rtl="0" algn="l">
              <a:spcBef>
                <a:spcPts val="1200"/>
              </a:spcBef>
              <a:spcAft>
                <a:spcPts val="12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Pre-order Traversal</a:t>
            </a:r>
            <a:endParaRPr/>
          </a:p>
        </p:txBody>
      </p:sp>
      <p:sp>
        <p:nvSpPr>
          <p:cNvPr id="441" name="Google Shape;441;p6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42" name="Google Shape;442;p68"/>
          <p:cNvPicPr preferRelativeResize="0"/>
          <p:nvPr/>
        </p:nvPicPr>
        <p:blipFill>
          <a:blip r:embed="rId3">
            <a:alphaModFix/>
          </a:blip>
          <a:stretch>
            <a:fillRect/>
          </a:stretch>
        </p:blipFill>
        <p:spPr>
          <a:xfrm>
            <a:off x="2928938" y="1595750"/>
            <a:ext cx="3286125" cy="28670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In-order Traversal</a:t>
            </a:r>
            <a:endParaRPr/>
          </a:p>
        </p:txBody>
      </p:sp>
      <p:sp>
        <p:nvSpPr>
          <p:cNvPr id="448" name="Google Shape;448;p6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49" name="Google Shape;449;p69"/>
          <p:cNvPicPr preferRelativeResize="0"/>
          <p:nvPr/>
        </p:nvPicPr>
        <p:blipFill>
          <a:blip r:embed="rId3">
            <a:alphaModFix/>
          </a:blip>
          <a:stretch>
            <a:fillRect/>
          </a:stretch>
        </p:blipFill>
        <p:spPr>
          <a:xfrm>
            <a:off x="2928925" y="1552900"/>
            <a:ext cx="3286125" cy="29527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Post-order Traversal</a:t>
            </a:r>
            <a:endParaRPr/>
          </a:p>
        </p:txBody>
      </p:sp>
      <p:sp>
        <p:nvSpPr>
          <p:cNvPr id="455" name="Google Shape;455;p7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56" name="Google Shape;456;p70"/>
          <p:cNvPicPr preferRelativeResize="0"/>
          <p:nvPr/>
        </p:nvPicPr>
        <p:blipFill>
          <a:blip r:embed="rId3">
            <a:alphaModFix/>
          </a:blip>
          <a:stretch>
            <a:fillRect/>
          </a:stretch>
        </p:blipFill>
        <p:spPr>
          <a:xfrm>
            <a:off x="3163813" y="1505275"/>
            <a:ext cx="3457575" cy="30480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pic>
        <p:nvPicPr>
          <p:cNvPr id="461" name="Google Shape;461;p71"/>
          <p:cNvPicPr preferRelativeResize="0"/>
          <p:nvPr/>
        </p:nvPicPr>
        <p:blipFill>
          <a:blip r:embed="rId3">
            <a:alphaModFix/>
          </a:blip>
          <a:stretch>
            <a:fillRect/>
          </a:stretch>
        </p:blipFill>
        <p:spPr>
          <a:xfrm>
            <a:off x="1278525" y="993538"/>
            <a:ext cx="6771474" cy="3156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array?</a:t>
            </a:r>
            <a:endParaRPr/>
          </a:p>
        </p:txBody>
      </p:sp>
      <p:sp>
        <p:nvSpPr>
          <p:cNvPr id="93" name="Google Shape;93;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An Array is the collection of items of same data type (integer, float, boolean, string).</a:t>
            </a:r>
            <a:endParaRPr sz="1600"/>
          </a:p>
          <a:p>
            <a:pPr indent="-330200" lvl="0" marL="457200" rtl="0" algn="l">
              <a:spcBef>
                <a:spcPts val="0"/>
              </a:spcBef>
              <a:spcAft>
                <a:spcPts val="0"/>
              </a:spcAft>
              <a:buSzPts val="1600"/>
              <a:buChar char="●"/>
            </a:pPr>
            <a:r>
              <a:rPr lang="en" sz="1600"/>
              <a:t>The item can be store in neighboring (contiguous) memory locations.</a:t>
            </a:r>
            <a:endParaRPr sz="1600"/>
          </a:p>
          <a:p>
            <a:pPr indent="-330200" lvl="0" marL="457200" rtl="0" algn="l">
              <a:spcBef>
                <a:spcPts val="0"/>
              </a:spcBef>
              <a:spcAft>
                <a:spcPts val="0"/>
              </a:spcAft>
              <a:buSzPts val="1600"/>
              <a:buChar char="●"/>
            </a:pPr>
            <a:r>
              <a:rPr lang="en" sz="1600"/>
              <a:t>It can hold upto N items.</a:t>
            </a:r>
            <a:endParaRPr sz="16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Complexity</a:t>
            </a:r>
            <a:endParaRPr/>
          </a:p>
        </p:txBody>
      </p:sp>
      <p:sp>
        <p:nvSpPr>
          <p:cNvPr id="467" name="Google Shape;467;p7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68" name="Google Shape;468;p72"/>
          <p:cNvPicPr preferRelativeResize="0"/>
          <p:nvPr/>
        </p:nvPicPr>
        <p:blipFill>
          <a:blip r:embed="rId3">
            <a:alphaModFix/>
          </a:blip>
          <a:stretch>
            <a:fillRect/>
          </a:stretch>
        </p:blipFill>
        <p:spPr>
          <a:xfrm>
            <a:off x="463675" y="152400"/>
            <a:ext cx="8335416" cy="48387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3"/>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Algorithms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4"/>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Most Common Coding Algorithms</a:t>
            </a:r>
            <a:endParaRPr/>
          </a:p>
          <a:p>
            <a:pPr indent="0" lvl="0" marL="0" rtl="0" algn="l">
              <a:spcBef>
                <a:spcPts val="0"/>
              </a:spcBef>
              <a:spcAft>
                <a:spcPts val="0"/>
              </a:spcAft>
              <a:buNone/>
            </a:pPr>
            <a:r>
              <a:t/>
            </a:r>
            <a:endParaRPr/>
          </a:p>
        </p:txBody>
      </p:sp>
      <p:sp>
        <p:nvSpPr>
          <p:cNvPr id="479" name="Google Shape;479;p7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0000" lnSpcReduction="20000"/>
          </a:bodyPr>
          <a:lstStyle/>
          <a:p>
            <a:pPr indent="-317500" lvl="0" marL="457200" rtl="0" algn="l">
              <a:spcBef>
                <a:spcPts val="0"/>
              </a:spcBef>
              <a:spcAft>
                <a:spcPts val="0"/>
              </a:spcAft>
              <a:buSzPct val="100000"/>
              <a:buAutoNum type="arabicPeriod"/>
            </a:pPr>
            <a:r>
              <a:rPr lang="en" sz="2000"/>
              <a:t>Brute Force Algorithm.</a:t>
            </a:r>
            <a:endParaRPr sz="2000"/>
          </a:p>
          <a:p>
            <a:pPr indent="-317500" lvl="0" marL="457200" rtl="0" algn="l">
              <a:spcBef>
                <a:spcPts val="0"/>
              </a:spcBef>
              <a:spcAft>
                <a:spcPts val="0"/>
              </a:spcAft>
              <a:buSzPct val="100000"/>
              <a:buAutoNum type="arabicPeriod"/>
            </a:pPr>
            <a:r>
              <a:rPr lang="en" sz="2000"/>
              <a:t>Recursive Algorithm.</a:t>
            </a:r>
            <a:endParaRPr sz="2000"/>
          </a:p>
          <a:p>
            <a:pPr indent="-317500" lvl="0" marL="457200" rtl="0" algn="l">
              <a:spcBef>
                <a:spcPts val="0"/>
              </a:spcBef>
              <a:spcAft>
                <a:spcPts val="0"/>
              </a:spcAft>
              <a:buSzPct val="100000"/>
              <a:buAutoNum type="arabicPeriod"/>
            </a:pPr>
            <a:r>
              <a:rPr lang="en" sz="2000"/>
              <a:t>Divide and Conquer Algorithm.</a:t>
            </a:r>
            <a:endParaRPr sz="2000"/>
          </a:p>
          <a:p>
            <a:pPr indent="-317500" lvl="0" marL="457200" rtl="0" algn="l">
              <a:spcBef>
                <a:spcPts val="0"/>
              </a:spcBef>
              <a:spcAft>
                <a:spcPts val="0"/>
              </a:spcAft>
              <a:buSzPct val="100000"/>
              <a:buChar char="-"/>
            </a:pPr>
            <a:r>
              <a:rPr lang="en" sz="2000"/>
              <a:t>Binary Search.</a:t>
            </a:r>
            <a:endParaRPr sz="2000"/>
          </a:p>
          <a:p>
            <a:pPr indent="-317500" lvl="0" marL="457200" rtl="0" algn="l">
              <a:spcBef>
                <a:spcPts val="0"/>
              </a:spcBef>
              <a:spcAft>
                <a:spcPts val="0"/>
              </a:spcAft>
              <a:buSzPct val="100000"/>
              <a:buChar char="-"/>
            </a:pPr>
            <a:r>
              <a:rPr lang="en" sz="2000"/>
              <a:t>Merge Sort. </a:t>
            </a:r>
            <a:endParaRPr sz="2000"/>
          </a:p>
          <a:p>
            <a:pPr indent="-317500" lvl="0" marL="457200" rtl="0" algn="l">
              <a:spcBef>
                <a:spcPts val="0"/>
              </a:spcBef>
              <a:spcAft>
                <a:spcPts val="0"/>
              </a:spcAft>
              <a:buSzPct val="100000"/>
              <a:buChar char="-"/>
            </a:pPr>
            <a:r>
              <a:rPr lang="en" sz="2000"/>
              <a:t>Quick Sort.</a:t>
            </a:r>
            <a:endParaRPr sz="2000"/>
          </a:p>
          <a:p>
            <a:pPr indent="-317500" lvl="0" marL="457200" rtl="0" algn="l">
              <a:spcBef>
                <a:spcPts val="0"/>
              </a:spcBef>
              <a:spcAft>
                <a:spcPts val="0"/>
              </a:spcAft>
              <a:buSzPct val="100000"/>
              <a:buAutoNum type="arabicPeriod"/>
            </a:pPr>
            <a:r>
              <a:rPr lang="en" sz="2000"/>
              <a:t>Sorting Algorithm</a:t>
            </a:r>
            <a:endParaRPr sz="2000"/>
          </a:p>
          <a:p>
            <a:pPr indent="-317500" lvl="0" marL="457200" rtl="0" algn="l">
              <a:spcBef>
                <a:spcPts val="0"/>
              </a:spcBef>
              <a:spcAft>
                <a:spcPts val="0"/>
              </a:spcAft>
              <a:buSzPct val="100000"/>
              <a:buChar char="-"/>
            </a:pPr>
            <a:r>
              <a:rPr lang="en" sz="2000"/>
              <a:t>Bubble Sort.</a:t>
            </a:r>
            <a:endParaRPr sz="2000"/>
          </a:p>
          <a:p>
            <a:pPr indent="-317500" lvl="0" marL="457200" rtl="0" algn="l">
              <a:spcBef>
                <a:spcPts val="0"/>
              </a:spcBef>
              <a:spcAft>
                <a:spcPts val="0"/>
              </a:spcAft>
              <a:buSzPct val="100000"/>
              <a:buChar char="-"/>
            </a:pPr>
            <a:r>
              <a:rPr lang="en" sz="2000"/>
              <a:t>Insertion Sort.</a:t>
            </a:r>
            <a:endParaRPr sz="2000"/>
          </a:p>
          <a:p>
            <a:pPr indent="-317500" lvl="0" marL="457200" rtl="0" algn="l">
              <a:spcBef>
                <a:spcPts val="0"/>
              </a:spcBef>
              <a:spcAft>
                <a:spcPts val="0"/>
              </a:spcAft>
              <a:buSzPct val="100000"/>
              <a:buChar char="-"/>
            </a:pPr>
            <a:r>
              <a:rPr lang="en" sz="2000"/>
              <a:t>Merge, Selection, Quick Sort</a:t>
            </a:r>
            <a:endParaRPr sz="2000"/>
          </a:p>
          <a:p>
            <a:pPr indent="-317500" lvl="0" marL="457200" rtl="0" algn="l">
              <a:spcBef>
                <a:spcPts val="0"/>
              </a:spcBef>
              <a:spcAft>
                <a:spcPts val="0"/>
              </a:spcAft>
              <a:buSzPct val="100000"/>
              <a:buAutoNum type="arabicPeriod"/>
            </a:pPr>
            <a:r>
              <a:rPr lang="en" sz="2000"/>
              <a:t>Dynamic Programming Algorithm.</a:t>
            </a:r>
            <a:endParaRPr sz="2000"/>
          </a:p>
          <a:p>
            <a:pPr indent="-317500" lvl="0" marL="457200" rtl="0" algn="l">
              <a:spcBef>
                <a:spcPts val="0"/>
              </a:spcBef>
              <a:spcAft>
                <a:spcPts val="0"/>
              </a:spcAft>
              <a:buSzPct val="100000"/>
              <a:buAutoNum type="arabicPeriod"/>
            </a:pPr>
            <a:r>
              <a:rPr lang="en" sz="2000"/>
              <a:t>Greedy Algorithm.</a:t>
            </a:r>
            <a:endParaRPr sz="2000"/>
          </a:p>
          <a:p>
            <a:pPr indent="-317500" lvl="0" marL="457200" rtl="0" algn="l">
              <a:spcBef>
                <a:spcPts val="0"/>
              </a:spcBef>
              <a:spcAft>
                <a:spcPts val="0"/>
              </a:spcAft>
              <a:buSzPct val="100000"/>
              <a:buAutoNum type="arabicPeriod"/>
            </a:pPr>
            <a:r>
              <a:rPr lang="en" sz="2000"/>
              <a:t>Backtracking Algorithm</a:t>
            </a:r>
            <a:endParaRPr sz="20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7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Sorting Algorithms- Selection Sort</a:t>
            </a:r>
            <a:endParaRPr/>
          </a:p>
        </p:txBody>
      </p:sp>
      <p:sp>
        <p:nvSpPr>
          <p:cNvPr id="485" name="Google Shape;485;p7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Selection Sort</a:t>
            </a:r>
            <a:endParaRPr b="1"/>
          </a:p>
          <a:p>
            <a:pPr indent="-330200" lvl="0" marL="838200" marR="381000" rtl="0" algn="l">
              <a:spcBef>
                <a:spcPts val="1200"/>
              </a:spcBef>
              <a:spcAft>
                <a:spcPts val="0"/>
              </a:spcAft>
              <a:buClr>
                <a:schemeClr val="dk1"/>
              </a:buClr>
              <a:buSzPts val="1600"/>
              <a:buFont typeface="Arial"/>
              <a:buChar char="●"/>
            </a:pPr>
            <a:r>
              <a:rPr lang="en" sz="1600">
                <a:latin typeface="Arial"/>
                <a:ea typeface="Arial"/>
                <a:cs typeface="Arial"/>
                <a:sym typeface="Arial"/>
              </a:rPr>
              <a:t>Initialize minimum value(min_idx) to location 0</a:t>
            </a:r>
            <a:endParaRPr sz="1600">
              <a:latin typeface="Arial"/>
              <a:ea typeface="Arial"/>
              <a:cs typeface="Arial"/>
              <a:sym typeface="Arial"/>
            </a:endParaRPr>
          </a:p>
          <a:p>
            <a:pPr indent="-330200" lvl="0" marL="838200" marR="381000" rtl="0" algn="l">
              <a:spcBef>
                <a:spcPts val="0"/>
              </a:spcBef>
              <a:spcAft>
                <a:spcPts val="0"/>
              </a:spcAft>
              <a:buClr>
                <a:schemeClr val="dk1"/>
              </a:buClr>
              <a:buSzPts val="1600"/>
              <a:buFont typeface="Arial"/>
              <a:buChar char="●"/>
            </a:pPr>
            <a:r>
              <a:rPr lang="en" sz="1600">
                <a:latin typeface="Arial"/>
                <a:ea typeface="Arial"/>
                <a:cs typeface="Arial"/>
                <a:sym typeface="Arial"/>
              </a:rPr>
              <a:t>Traverse the array to find the minimum element in the array</a:t>
            </a:r>
            <a:endParaRPr sz="1600">
              <a:latin typeface="Arial"/>
              <a:ea typeface="Arial"/>
              <a:cs typeface="Arial"/>
              <a:sym typeface="Arial"/>
            </a:endParaRPr>
          </a:p>
          <a:p>
            <a:pPr indent="-330200" lvl="0" marL="838200" marR="381000" rtl="0" algn="l">
              <a:spcBef>
                <a:spcPts val="0"/>
              </a:spcBef>
              <a:spcAft>
                <a:spcPts val="0"/>
              </a:spcAft>
              <a:buClr>
                <a:schemeClr val="dk1"/>
              </a:buClr>
              <a:buSzPts val="1600"/>
              <a:buFont typeface="Arial"/>
              <a:buChar char="●"/>
            </a:pPr>
            <a:r>
              <a:rPr lang="en" sz="1600">
                <a:latin typeface="Arial"/>
                <a:ea typeface="Arial"/>
                <a:cs typeface="Arial"/>
                <a:sym typeface="Arial"/>
              </a:rPr>
              <a:t>While traversing if any element smaller than </a:t>
            </a:r>
            <a:r>
              <a:rPr b="1" lang="en" sz="1600">
                <a:latin typeface="Arial"/>
                <a:ea typeface="Arial"/>
                <a:cs typeface="Arial"/>
                <a:sym typeface="Arial"/>
              </a:rPr>
              <a:t>min_idx </a:t>
            </a:r>
            <a:r>
              <a:rPr lang="en" sz="1600">
                <a:latin typeface="Arial"/>
                <a:ea typeface="Arial"/>
                <a:cs typeface="Arial"/>
                <a:sym typeface="Arial"/>
              </a:rPr>
              <a:t>is found then swap both the values.</a:t>
            </a:r>
            <a:endParaRPr sz="1600">
              <a:latin typeface="Arial"/>
              <a:ea typeface="Arial"/>
              <a:cs typeface="Arial"/>
              <a:sym typeface="Arial"/>
            </a:endParaRPr>
          </a:p>
          <a:p>
            <a:pPr indent="-330200" lvl="0" marL="838200" marR="381000" rtl="0" algn="l">
              <a:spcBef>
                <a:spcPts val="0"/>
              </a:spcBef>
              <a:spcAft>
                <a:spcPts val="0"/>
              </a:spcAft>
              <a:buClr>
                <a:schemeClr val="dk1"/>
              </a:buClr>
              <a:buSzPts val="1600"/>
              <a:buFont typeface="Arial"/>
              <a:buChar char="●"/>
            </a:pPr>
            <a:r>
              <a:rPr lang="en" sz="1600">
                <a:latin typeface="Arial"/>
                <a:ea typeface="Arial"/>
                <a:cs typeface="Arial"/>
                <a:sym typeface="Arial"/>
              </a:rPr>
              <a:t>Then, increment min_idx to point to next element</a:t>
            </a:r>
            <a:endParaRPr sz="1600">
              <a:latin typeface="Arial"/>
              <a:ea typeface="Arial"/>
              <a:cs typeface="Arial"/>
              <a:sym typeface="Arial"/>
            </a:endParaRPr>
          </a:p>
          <a:p>
            <a:pPr indent="-330200" lvl="0" marL="838200" marR="381000" rtl="0" algn="l">
              <a:spcBef>
                <a:spcPts val="0"/>
              </a:spcBef>
              <a:spcAft>
                <a:spcPts val="0"/>
              </a:spcAft>
              <a:buClr>
                <a:schemeClr val="dk1"/>
              </a:buClr>
              <a:buSzPts val="1600"/>
              <a:buFont typeface="Arial"/>
              <a:buChar char="●"/>
            </a:pPr>
            <a:r>
              <a:rPr lang="en" sz="1600">
                <a:latin typeface="Arial"/>
                <a:ea typeface="Arial"/>
                <a:cs typeface="Arial"/>
                <a:sym typeface="Arial"/>
              </a:rPr>
              <a:t>Repeat until array is sorted</a:t>
            </a:r>
            <a:endParaRPr sz="16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7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Selection Sort</a:t>
            </a:r>
            <a:endParaRPr/>
          </a:p>
        </p:txBody>
      </p:sp>
      <p:sp>
        <p:nvSpPr>
          <p:cNvPr id="491" name="Google Shape;491;p76"/>
          <p:cNvSpPr txBox="1"/>
          <p:nvPr>
            <p:ph idx="1" type="body"/>
          </p:nvPr>
        </p:nvSpPr>
        <p:spPr>
          <a:xfrm>
            <a:off x="249100" y="1281925"/>
            <a:ext cx="8645700" cy="3494700"/>
          </a:xfrm>
          <a:prstGeom prst="rect">
            <a:avLst/>
          </a:prstGeom>
          <a:ln cap="flat" cmpd="sng" w="9525">
            <a:solidFill>
              <a:schemeClr val="accent5"/>
            </a:solidFill>
            <a:prstDash val="solid"/>
            <a:round/>
            <a:headEnd len="sm" w="sm" type="none"/>
            <a:tailEnd len="sm" w="sm" type="none"/>
          </a:ln>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t/>
            </a:r>
            <a:endParaRPr sz="2444"/>
          </a:p>
          <a:p>
            <a:pPr indent="0" lvl="0" marL="0" rtl="0" algn="l">
              <a:spcBef>
                <a:spcPts val="1200"/>
              </a:spcBef>
              <a:spcAft>
                <a:spcPts val="0"/>
              </a:spcAft>
              <a:buNone/>
            </a:pPr>
            <a:r>
              <a:rPr lang="en" sz="2444"/>
              <a:t> </a:t>
            </a:r>
            <a:r>
              <a:rPr b="1" lang="en" sz="2444"/>
              <a:t>Example: </a:t>
            </a:r>
            <a:endParaRPr b="1" sz="2444"/>
          </a:p>
          <a:p>
            <a:pPr indent="0" lvl="0" marL="0" rtl="0" algn="l">
              <a:spcBef>
                <a:spcPts val="1200"/>
              </a:spcBef>
              <a:spcAft>
                <a:spcPts val="0"/>
              </a:spcAft>
              <a:buNone/>
            </a:pPr>
            <a:r>
              <a:rPr b="1" lang="en" sz="2444"/>
              <a:t>                                      A =  </a:t>
            </a:r>
            <a:r>
              <a:rPr lang="en" sz="2444"/>
              <a:t>[ 64, 25, 12, 22, 11]       </a:t>
            </a:r>
            <a:endParaRPr sz="2444"/>
          </a:p>
          <a:p>
            <a:pPr indent="0" lvl="0" marL="0" rtl="0" algn="l">
              <a:spcBef>
                <a:spcPts val="1200"/>
              </a:spcBef>
              <a:spcAft>
                <a:spcPts val="0"/>
              </a:spcAft>
              <a:buNone/>
            </a:pPr>
            <a:r>
              <a:rPr lang="en" sz="2444"/>
              <a:t>                           First Pass: </a:t>
            </a:r>
            <a:r>
              <a:rPr lang="en" sz="2444"/>
              <a:t>[ </a:t>
            </a:r>
            <a:r>
              <a:rPr lang="en" sz="2444">
                <a:solidFill>
                  <a:schemeClr val="accent5"/>
                </a:solidFill>
              </a:rPr>
              <a:t>11</a:t>
            </a:r>
            <a:r>
              <a:rPr lang="en" sz="2444"/>
              <a:t>, 25, 12, 22, </a:t>
            </a:r>
            <a:r>
              <a:rPr lang="en" sz="2444">
                <a:solidFill>
                  <a:schemeClr val="accent5"/>
                </a:solidFill>
              </a:rPr>
              <a:t>64</a:t>
            </a:r>
            <a:r>
              <a:rPr lang="en" sz="2444"/>
              <a:t>]</a:t>
            </a:r>
            <a:endParaRPr sz="2444"/>
          </a:p>
          <a:p>
            <a:pPr indent="0" lvl="0" marL="0" rtl="0" algn="l">
              <a:spcBef>
                <a:spcPts val="1200"/>
              </a:spcBef>
              <a:spcAft>
                <a:spcPts val="0"/>
              </a:spcAft>
              <a:buNone/>
            </a:pPr>
            <a:r>
              <a:rPr lang="en" sz="2444"/>
              <a:t>                      Second Pass: [ 11, </a:t>
            </a:r>
            <a:r>
              <a:rPr lang="en" sz="2444">
                <a:solidFill>
                  <a:schemeClr val="accent5"/>
                </a:solidFill>
              </a:rPr>
              <a:t>12,</a:t>
            </a:r>
            <a:r>
              <a:rPr lang="en" sz="2444"/>
              <a:t> </a:t>
            </a:r>
            <a:r>
              <a:rPr lang="en" sz="2444">
                <a:solidFill>
                  <a:schemeClr val="accent5"/>
                </a:solidFill>
              </a:rPr>
              <a:t>25,</a:t>
            </a:r>
            <a:r>
              <a:rPr lang="en" sz="2444"/>
              <a:t> 22, 64]</a:t>
            </a:r>
            <a:endParaRPr sz="2444"/>
          </a:p>
          <a:p>
            <a:pPr indent="0" lvl="0" marL="0" rtl="0" algn="l">
              <a:spcBef>
                <a:spcPts val="1200"/>
              </a:spcBef>
              <a:spcAft>
                <a:spcPts val="0"/>
              </a:spcAft>
              <a:buNone/>
            </a:pPr>
            <a:r>
              <a:rPr lang="en" sz="2444"/>
              <a:t>                          Third Pass: [ 11, 12,</a:t>
            </a:r>
            <a:r>
              <a:rPr lang="en" sz="2444">
                <a:solidFill>
                  <a:schemeClr val="accent5"/>
                </a:solidFill>
              </a:rPr>
              <a:t> 22, 25</a:t>
            </a:r>
            <a:r>
              <a:rPr lang="en" sz="2444"/>
              <a:t>, 64]</a:t>
            </a:r>
            <a:endParaRPr sz="2444"/>
          </a:p>
          <a:p>
            <a:pPr indent="0" lvl="0" marL="0" rtl="0" algn="l">
              <a:spcBef>
                <a:spcPts val="1200"/>
              </a:spcBef>
              <a:spcAft>
                <a:spcPts val="0"/>
              </a:spcAft>
              <a:buNone/>
            </a:pPr>
            <a:r>
              <a:rPr lang="en" sz="2444"/>
              <a:t>                        Fourth Pass: [ 11, 12, 22, </a:t>
            </a:r>
            <a:r>
              <a:rPr lang="en" sz="2444">
                <a:solidFill>
                  <a:schemeClr val="accent5"/>
                </a:solidFill>
              </a:rPr>
              <a:t>25, 64</a:t>
            </a:r>
            <a:r>
              <a:rPr lang="en" sz="2444"/>
              <a:t>]</a:t>
            </a:r>
            <a:endParaRPr sz="2444"/>
          </a:p>
          <a:p>
            <a:pPr indent="0" lvl="0" marL="0" rtl="0" algn="l">
              <a:spcBef>
                <a:spcPts val="1200"/>
              </a:spcBef>
              <a:spcAft>
                <a:spcPts val="0"/>
              </a:spcAft>
              <a:buNone/>
            </a:pPr>
            <a:r>
              <a:rPr lang="en" sz="2444"/>
              <a:t>                            Fifth Pass: [ 11, 12, 22, 25, </a:t>
            </a:r>
            <a:r>
              <a:rPr lang="en" sz="2444">
                <a:solidFill>
                  <a:schemeClr val="accent5"/>
                </a:solidFill>
              </a:rPr>
              <a:t>64</a:t>
            </a:r>
            <a:r>
              <a:rPr lang="en" sz="2444"/>
              <a:t>]</a:t>
            </a:r>
            <a:endParaRPr sz="2444"/>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492" name="Google Shape;492;p76"/>
          <p:cNvPicPr preferRelativeResize="0"/>
          <p:nvPr/>
        </p:nvPicPr>
        <p:blipFill>
          <a:blip r:embed="rId3">
            <a:alphaModFix/>
          </a:blip>
          <a:stretch>
            <a:fillRect/>
          </a:stretch>
        </p:blipFill>
        <p:spPr>
          <a:xfrm>
            <a:off x="5441400" y="1462400"/>
            <a:ext cx="3314700" cy="313372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7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Selection Sort (Complexity) </a:t>
            </a:r>
            <a:endParaRPr/>
          </a:p>
        </p:txBody>
      </p:sp>
      <p:sp>
        <p:nvSpPr>
          <p:cNvPr id="498" name="Google Shape;498;p7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400">
                <a:latin typeface="Arial"/>
                <a:ea typeface="Arial"/>
                <a:cs typeface="Arial"/>
                <a:sym typeface="Arial"/>
              </a:rPr>
              <a:t>Time Complexity:</a:t>
            </a:r>
            <a:r>
              <a:rPr lang="en" sz="1400">
                <a:latin typeface="Arial"/>
                <a:ea typeface="Arial"/>
                <a:cs typeface="Arial"/>
                <a:sym typeface="Arial"/>
              </a:rPr>
              <a:t> The time complexity of Selection Sort is O(N</a:t>
            </a:r>
            <a:r>
              <a:rPr baseline="30000" lang="en" sz="1400">
                <a:latin typeface="Arial"/>
                <a:ea typeface="Arial"/>
                <a:cs typeface="Arial"/>
                <a:sym typeface="Arial"/>
              </a:rPr>
              <a:t>2</a:t>
            </a:r>
            <a:r>
              <a:rPr lang="en" sz="1400">
                <a:latin typeface="Arial"/>
                <a:ea typeface="Arial"/>
                <a:cs typeface="Arial"/>
                <a:sym typeface="Arial"/>
              </a:rPr>
              <a:t>) as there are two nested loops:</a:t>
            </a:r>
            <a:endParaRPr sz="1400">
              <a:latin typeface="Arial"/>
              <a:ea typeface="Arial"/>
              <a:cs typeface="Arial"/>
              <a:sym typeface="Arial"/>
            </a:endParaRPr>
          </a:p>
          <a:p>
            <a:pPr indent="-317500" lvl="0" marL="457200" rtl="0" algn="l">
              <a:spcBef>
                <a:spcPts val="1200"/>
              </a:spcBef>
              <a:spcAft>
                <a:spcPts val="0"/>
              </a:spcAft>
              <a:buClr>
                <a:schemeClr val="dk1"/>
              </a:buClr>
              <a:buSzPts val="1400"/>
              <a:buFont typeface="Arial"/>
              <a:buChar char="●"/>
            </a:pPr>
            <a:r>
              <a:rPr lang="en" sz="1400">
                <a:latin typeface="Arial"/>
                <a:ea typeface="Arial"/>
                <a:cs typeface="Arial"/>
                <a:sym typeface="Arial"/>
              </a:rPr>
              <a:t>One loop to select an element of Array one by one = O(N)</a:t>
            </a:r>
            <a:endParaRPr sz="1400">
              <a:latin typeface="Arial"/>
              <a:ea typeface="Arial"/>
              <a:cs typeface="Arial"/>
              <a:sym typeface="Arial"/>
            </a:endParaRPr>
          </a:p>
          <a:p>
            <a:pPr indent="-317500" lvl="0" marL="457200" rtl="0" algn="l">
              <a:spcBef>
                <a:spcPts val="0"/>
              </a:spcBef>
              <a:spcAft>
                <a:spcPts val="0"/>
              </a:spcAft>
              <a:buClr>
                <a:schemeClr val="dk1"/>
              </a:buClr>
              <a:buSzPts val="1400"/>
              <a:buFont typeface="Arial"/>
              <a:buChar char="●"/>
            </a:pPr>
            <a:r>
              <a:rPr lang="en" sz="1400">
                <a:latin typeface="Arial"/>
                <a:ea typeface="Arial"/>
                <a:cs typeface="Arial"/>
                <a:sym typeface="Arial"/>
              </a:rPr>
              <a:t>Another loop to compare that element with every other Array element = O(N)</a:t>
            </a:r>
            <a:endParaRPr sz="1400">
              <a:latin typeface="Arial"/>
              <a:ea typeface="Arial"/>
              <a:cs typeface="Arial"/>
              <a:sym typeface="Arial"/>
            </a:endParaRPr>
          </a:p>
          <a:p>
            <a:pPr indent="0" lvl="0" marL="0" rtl="0" algn="l">
              <a:spcBef>
                <a:spcPts val="1200"/>
              </a:spcBef>
              <a:spcAft>
                <a:spcPts val="0"/>
              </a:spcAft>
              <a:buNone/>
            </a:pPr>
            <a:r>
              <a:rPr lang="en" sz="1400">
                <a:latin typeface="Arial"/>
                <a:ea typeface="Arial"/>
                <a:cs typeface="Arial"/>
                <a:sym typeface="Arial"/>
              </a:rPr>
              <a:t>Therefore overall complexity = O(N)*O(N) = O(N*N) = O(N</a:t>
            </a:r>
            <a:r>
              <a:rPr baseline="30000" lang="en" sz="1400">
                <a:latin typeface="Arial"/>
                <a:ea typeface="Arial"/>
                <a:cs typeface="Arial"/>
                <a:sym typeface="Arial"/>
              </a:rPr>
              <a:t>2</a:t>
            </a:r>
            <a:r>
              <a:rPr lang="en" sz="1400">
                <a:latin typeface="Arial"/>
                <a:ea typeface="Arial"/>
                <a:cs typeface="Arial"/>
                <a:sym typeface="Arial"/>
              </a:rPr>
              <a:t>)</a:t>
            </a:r>
            <a:endParaRPr sz="1400">
              <a:latin typeface="Arial"/>
              <a:ea typeface="Arial"/>
              <a:cs typeface="Arial"/>
              <a:sym typeface="Arial"/>
            </a:endParaRPr>
          </a:p>
          <a:p>
            <a:pPr indent="0" lvl="0" marL="0" rtl="0" algn="l">
              <a:spcBef>
                <a:spcPts val="1200"/>
              </a:spcBef>
              <a:spcAft>
                <a:spcPts val="0"/>
              </a:spcAft>
              <a:buNone/>
            </a:pPr>
            <a:r>
              <a:rPr b="1" lang="en" sz="1400">
                <a:latin typeface="Arial"/>
                <a:ea typeface="Arial"/>
                <a:cs typeface="Arial"/>
                <a:sym typeface="Arial"/>
              </a:rPr>
              <a:t>Auxiliary Space:</a:t>
            </a:r>
            <a:r>
              <a:rPr lang="en" sz="1400">
                <a:latin typeface="Arial"/>
                <a:ea typeface="Arial"/>
                <a:cs typeface="Arial"/>
                <a:sym typeface="Arial"/>
              </a:rPr>
              <a:t> O(1) as the only extra memory used is for temporary variable while swapping two values in Array. The good thing about selection sort is it never makes more than O(n) swaps and can be useful when memory write is a costly operation.</a:t>
            </a:r>
            <a:endParaRPr sz="14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7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Sorting Algorithms- Bubble Sort</a:t>
            </a:r>
            <a:endParaRPr/>
          </a:p>
        </p:txBody>
      </p:sp>
      <p:sp>
        <p:nvSpPr>
          <p:cNvPr id="504" name="Google Shape;504;p78"/>
          <p:cNvSpPr txBox="1"/>
          <p:nvPr>
            <p:ph idx="1" type="body"/>
          </p:nvPr>
        </p:nvSpPr>
        <p:spPr>
          <a:xfrm>
            <a:off x="387900" y="1489825"/>
            <a:ext cx="8368200" cy="340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400">
                <a:latin typeface="Arial"/>
                <a:ea typeface="Arial"/>
                <a:cs typeface="Arial"/>
                <a:sym typeface="Arial"/>
              </a:rPr>
              <a:t>Bubble Sort</a:t>
            </a:r>
            <a:r>
              <a:rPr lang="en" sz="1400">
                <a:latin typeface="Arial"/>
                <a:ea typeface="Arial"/>
                <a:cs typeface="Arial"/>
                <a:sym typeface="Arial"/>
              </a:rPr>
              <a:t> is the simplest</a:t>
            </a:r>
            <a:r>
              <a:rPr lang="en" sz="1400">
                <a:uFill>
                  <a:noFill/>
                </a:uFill>
                <a:latin typeface="Arial"/>
                <a:ea typeface="Arial"/>
                <a:cs typeface="Arial"/>
                <a:sym typeface="Arial"/>
                <a:hlinkClick r:id="rId3"/>
              </a:rPr>
              <a:t> sorting algorithm</a:t>
            </a:r>
            <a:r>
              <a:rPr lang="en" sz="1400">
                <a:latin typeface="Arial"/>
                <a:ea typeface="Arial"/>
                <a:cs typeface="Arial"/>
                <a:sym typeface="Arial"/>
              </a:rPr>
              <a:t> that works by repeatedly swapping the adjacent elements if they are in the wrong order. This algorithm is not suitable for large data sets as its average and worst case time complexity is quite high.</a:t>
            </a:r>
            <a:endParaRPr sz="2100"/>
          </a:p>
        </p:txBody>
      </p:sp>
      <p:pic>
        <p:nvPicPr>
          <p:cNvPr id="505" name="Google Shape;505;p78"/>
          <p:cNvPicPr preferRelativeResize="0"/>
          <p:nvPr/>
        </p:nvPicPr>
        <p:blipFill>
          <a:blip r:embed="rId4">
            <a:alphaModFix/>
          </a:blip>
          <a:stretch>
            <a:fillRect/>
          </a:stretch>
        </p:blipFill>
        <p:spPr>
          <a:xfrm>
            <a:off x="531413" y="2315488"/>
            <a:ext cx="6124575" cy="240982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79"/>
          <p:cNvSpPr txBox="1"/>
          <p:nvPr>
            <p:ph idx="1" type="body"/>
          </p:nvPr>
        </p:nvSpPr>
        <p:spPr>
          <a:xfrm>
            <a:off x="387900" y="552150"/>
            <a:ext cx="8368200" cy="4016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11" name="Google Shape;511;p79"/>
          <p:cNvPicPr preferRelativeResize="0"/>
          <p:nvPr/>
        </p:nvPicPr>
        <p:blipFill>
          <a:blip r:embed="rId3">
            <a:alphaModFix/>
          </a:blip>
          <a:stretch>
            <a:fillRect/>
          </a:stretch>
        </p:blipFill>
        <p:spPr>
          <a:xfrm>
            <a:off x="886475" y="626225"/>
            <a:ext cx="7371050" cy="394262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80"/>
          <p:cNvSpPr txBox="1"/>
          <p:nvPr>
            <p:ph idx="1" type="body"/>
          </p:nvPr>
        </p:nvSpPr>
        <p:spPr>
          <a:xfrm>
            <a:off x="254500" y="166750"/>
            <a:ext cx="3822900" cy="45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 [ 5, 3, 1, 9, 8, 2, 4, 7 ]</a:t>
            </a:r>
            <a:endParaRPr/>
          </a:p>
        </p:txBody>
      </p:sp>
      <p:sp>
        <p:nvSpPr>
          <p:cNvPr id="517" name="Google Shape;517;p80"/>
          <p:cNvSpPr txBox="1"/>
          <p:nvPr>
            <p:ph idx="2" type="body"/>
          </p:nvPr>
        </p:nvSpPr>
        <p:spPr>
          <a:xfrm>
            <a:off x="4756200" y="374275"/>
            <a:ext cx="3999900" cy="4194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18" name="Google Shape;518;p80"/>
          <p:cNvPicPr preferRelativeResize="0"/>
          <p:nvPr/>
        </p:nvPicPr>
        <p:blipFill>
          <a:blip r:embed="rId3">
            <a:alphaModFix/>
          </a:blip>
          <a:stretch>
            <a:fillRect/>
          </a:stretch>
        </p:blipFill>
        <p:spPr>
          <a:xfrm>
            <a:off x="449825" y="771575"/>
            <a:ext cx="3352800" cy="3867150"/>
          </a:xfrm>
          <a:prstGeom prst="rect">
            <a:avLst/>
          </a:prstGeom>
          <a:noFill/>
          <a:ln>
            <a:noFill/>
          </a:ln>
        </p:spPr>
      </p:pic>
      <p:pic>
        <p:nvPicPr>
          <p:cNvPr id="519" name="Google Shape;519;p80"/>
          <p:cNvPicPr preferRelativeResize="0"/>
          <p:nvPr/>
        </p:nvPicPr>
        <p:blipFill>
          <a:blip r:embed="rId4">
            <a:alphaModFix/>
          </a:blip>
          <a:stretch>
            <a:fillRect/>
          </a:stretch>
        </p:blipFill>
        <p:spPr>
          <a:xfrm>
            <a:off x="4746375" y="416500"/>
            <a:ext cx="4019550" cy="41946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8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Bubble Sort- Complexity</a:t>
            </a:r>
            <a:endParaRPr/>
          </a:p>
        </p:txBody>
      </p:sp>
      <p:sp>
        <p:nvSpPr>
          <p:cNvPr id="525" name="Google Shape;525;p8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latin typeface="Arial"/>
                <a:ea typeface="Arial"/>
                <a:cs typeface="Arial"/>
                <a:sym typeface="Arial"/>
              </a:rPr>
              <a:t>Time Complexity: </a:t>
            </a:r>
            <a:r>
              <a:rPr lang="en" sz="1700">
                <a:latin typeface="Arial"/>
                <a:ea typeface="Arial"/>
                <a:cs typeface="Arial"/>
                <a:sym typeface="Arial"/>
              </a:rPr>
              <a:t>O(N</a:t>
            </a:r>
            <a:r>
              <a:rPr baseline="30000" lang="en" sz="1700">
                <a:latin typeface="Arial"/>
                <a:ea typeface="Arial"/>
                <a:cs typeface="Arial"/>
                <a:sym typeface="Arial"/>
              </a:rPr>
              <a:t>2</a:t>
            </a:r>
            <a:r>
              <a:rPr lang="en" sz="1700">
                <a:latin typeface="Arial"/>
                <a:ea typeface="Arial"/>
                <a:cs typeface="Arial"/>
                <a:sym typeface="Arial"/>
              </a:rPr>
              <a:t>)</a:t>
            </a:r>
            <a:endParaRPr sz="1700">
              <a:latin typeface="Arial"/>
              <a:ea typeface="Arial"/>
              <a:cs typeface="Arial"/>
              <a:sym typeface="Arial"/>
            </a:endParaRPr>
          </a:p>
          <a:p>
            <a:pPr indent="0" lvl="0" marL="0" rtl="0" algn="l">
              <a:spcBef>
                <a:spcPts val="1200"/>
              </a:spcBef>
              <a:spcAft>
                <a:spcPts val="1200"/>
              </a:spcAft>
              <a:buNone/>
            </a:pPr>
            <a:r>
              <a:rPr b="1" lang="en" sz="1700">
                <a:latin typeface="Arial"/>
                <a:ea typeface="Arial"/>
                <a:cs typeface="Arial"/>
                <a:sym typeface="Arial"/>
              </a:rPr>
              <a:t>Auxiliary Space:</a:t>
            </a:r>
            <a:r>
              <a:rPr lang="en" sz="1700">
                <a:latin typeface="Arial"/>
                <a:ea typeface="Arial"/>
                <a:cs typeface="Arial"/>
                <a:sym typeface="Arial"/>
              </a:rPr>
              <a:t> O(1)</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Accessing the element of the array.</a:t>
            </a:r>
            <a:endParaRPr/>
          </a:p>
        </p:txBody>
      </p:sp>
      <p:sp>
        <p:nvSpPr>
          <p:cNvPr id="99" name="Google Shape;99;p19"/>
          <p:cNvSpPr txBox="1"/>
          <p:nvPr>
            <p:ph idx="1" type="body"/>
          </p:nvPr>
        </p:nvSpPr>
        <p:spPr>
          <a:xfrm>
            <a:off x="311700" y="1127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solidFill>
                <a:schemeClr val="lt1"/>
              </a:solidFill>
              <a:highlight>
                <a:srgbClr val="FFFFFF"/>
              </a:highlight>
              <a:latin typeface="Microsoft Yahei"/>
              <a:ea typeface="Microsoft Yahei"/>
              <a:cs typeface="Microsoft Yahei"/>
              <a:sym typeface="Microsoft Yahei"/>
            </a:endParaRPr>
          </a:p>
          <a:p>
            <a:pPr indent="0" lvl="0" marL="0" rtl="0" algn="l">
              <a:spcBef>
                <a:spcPts val="1200"/>
              </a:spcBef>
              <a:spcAft>
                <a:spcPts val="0"/>
              </a:spcAft>
              <a:buNone/>
            </a:pPr>
            <a:r>
              <a:rPr lang="en" sz="1600">
                <a:solidFill>
                  <a:schemeClr val="lt1"/>
                </a:solidFill>
                <a:highlight>
                  <a:srgbClr val="FFFFFF"/>
                </a:highlight>
                <a:latin typeface="Microsoft Yahei"/>
                <a:ea typeface="Microsoft Yahei"/>
                <a:cs typeface="Microsoft Yahei"/>
                <a:sym typeface="Microsoft Yahei"/>
              </a:rPr>
              <a:t>Each of the places is identified using a number in the range of </a:t>
            </a:r>
            <a:r>
              <a:rPr lang="en" sz="1600">
                <a:solidFill>
                  <a:schemeClr val="lt1"/>
                </a:solidFill>
                <a:highlight>
                  <a:srgbClr val="F9F2F4"/>
                </a:highlight>
                <a:latin typeface="Courier New"/>
                <a:ea typeface="Courier New"/>
                <a:cs typeface="Courier New"/>
                <a:sym typeface="Courier New"/>
              </a:rPr>
              <a:t>0</a:t>
            </a:r>
            <a:r>
              <a:rPr lang="en" sz="1600">
                <a:solidFill>
                  <a:schemeClr val="lt1"/>
                </a:solidFill>
                <a:highlight>
                  <a:srgbClr val="FFFFFF"/>
                </a:highlight>
                <a:latin typeface="Microsoft Yahei"/>
                <a:ea typeface="Microsoft Yahei"/>
                <a:cs typeface="Microsoft Yahei"/>
                <a:sym typeface="Microsoft Yahei"/>
              </a:rPr>
              <a:t> to </a:t>
            </a:r>
            <a:r>
              <a:rPr lang="en" sz="1600">
                <a:solidFill>
                  <a:schemeClr val="lt1"/>
                </a:solidFill>
                <a:highlight>
                  <a:srgbClr val="F9F2F4"/>
                </a:highlight>
                <a:latin typeface="Courier New"/>
                <a:ea typeface="Courier New"/>
                <a:cs typeface="Courier New"/>
                <a:sym typeface="Courier New"/>
              </a:rPr>
              <a:t>N - 1.</a:t>
            </a:r>
            <a:r>
              <a:rPr lang="en" sz="1600">
                <a:solidFill>
                  <a:srgbClr val="5A5A5A"/>
                </a:solidFill>
                <a:highlight>
                  <a:srgbClr val="FFFFFF"/>
                </a:highlight>
                <a:latin typeface="Microsoft Yahei"/>
                <a:ea typeface="Microsoft Yahei"/>
                <a:cs typeface="Microsoft Yahei"/>
                <a:sym typeface="Microsoft Yahei"/>
              </a:rPr>
              <a:t>These numbers that identify each place indexes.</a:t>
            </a:r>
            <a:r>
              <a:rPr lang="en" sz="1600">
                <a:solidFill>
                  <a:schemeClr val="lt1"/>
                </a:solidFill>
                <a:highlight>
                  <a:srgbClr val="F9F2F4"/>
                </a:highlight>
                <a:latin typeface="Courier New"/>
                <a:ea typeface="Courier New"/>
                <a:cs typeface="Courier New"/>
                <a:sym typeface="Courier New"/>
              </a:rPr>
              <a:t> </a:t>
            </a:r>
            <a:endParaRPr sz="1600">
              <a:solidFill>
                <a:schemeClr val="lt1"/>
              </a:solidFill>
              <a:highlight>
                <a:srgbClr val="F9F2F4"/>
              </a:highlight>
              <a:latin typeface="Courier New"/>
              <a:ea typeface="Courier New"/>
              <a:cs typeface="Courier New"/>
              <a:sym typeface="Courier New"/>
            </a:endParaRPr>
          </a:p>
          <a:p>
            <a:pPr indent="0" lvl="0" marL="0" rtl="0" algn="l">
              <a:spcBef>
                <a:spcPts val="1200"/>
              </a:spcBef>
              <a:spcAft>
                <a:spcPts val="0"/>
              </a:spcAft>
              <a:buNone/>
            </a:pPr>
            <a:r>
              <a:t/>
            </a:r>
            <a:endParaRPr sz="1600">
              <a:solidFill>
                <a:schemeClr val="lt1"/>
              </a:solidFill>
              <a:highlight>
                <a:srgbClr val="F9F2F4"/>
              </a:highlight>
              <a:latin typeface="Courier New"/>
              <a:ea typeface="Courier New"/>
              <a:cs typeface="Courier New"/>
              <a:sym typeface="Courier New"/>
            </a:endParaRPr>
          </a:p>
          <a:p>
            <a:pPr indent="0" lvl="0" marL="0" rtl="0" algn="l">
              <a:spcBef>
                <a:spcPts val="1200"/>
              </a:spcBef>
              <a:spcAft>
                <a:spcPts val="1200"/>
              </a:spcAft>
              <a:buNone/>
            </a:pPr>
            <a:r>
              <a:t/>
            </a:r>
            <a:endParaRPr sz="1600">
              <a:solidFill>
                <a:schemeClr val="lt1"/>
              </a:solidFill>
              <a:highlight>
                <a:srgbClr val="F9F2F4"/>
              </a:highlight>
              <a:latin typeface="Courier New"/>
              <a:ea typeface="Courier New"/>
              <a:cs typeface="Courier New"/>
              <a:sym typeface="Courier New"/>
            </a:endParaRPr>
          </a:p>
        </p:txBody>
      </p:sp>
      <p:pic>
        <p:nvPicPr>
          <p:cNvPr id="100" name="Google Shape;100;p19"/>
          <p:cNvPicPr preferRelativeResize="0"/>
          <p:nvPr/>
        </p:nvPicPr>
        <p:blipFill>
          <a:blip r:embed="rId3">
            <a:alphaModFix/>
          </a:blip>
          <a:stretch>
            <a:fillRect/>
          </a:stretch>
        </p:blipFill>
        <p:spPr>
          <a:xfrm>
            <a:off x="1914525" y="2340575"/>
            <a:ext cx="5314950" cy="9906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8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Sorting Algorithm-Insertion Sort</a:t>
            </a:r>
            <a:endParaRPr/>
          </a:p>
        </p:txBody>
      </p:sp>
      <p:sp>
        <p:nvSpPr>
          <p:cNvPr id="531" name="Google Shape;531;p8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500">
                <a:latin typeface="Arial"/>
                <a:ea typeface="Arial"/>
                <a:cs typeface="Arial"/>
                <a:sym typeface="Arial"/>
              </a:rPr>
              <a:t>Insertion sort</a:t>
            </a:r>
            <a:r>
              <a:rPr lang="en" sz="1500">
                <a:latin typeface="Arial"/>
                <a:ea typeface="Arial"/>
                <a:cs typeface="Arial"/>
                <a:sym typeface="Arial"/>
              </a:rPr>
              <a:t> is a simple sorting algorithm that works similar to the way you sort playing cards in your hands. The array is virtually split into a sorted and an unsorted part. Values from the unsorted part are picked and placed at the correct position in the sorted part.</a:t>
            </a:r>
            <a:endParaRPr sz="1500">
              <a:latin typeface="Arial"/>
              <a:ea typeface="Arial"/>
              <a:cs typeface="Arial"/>
              <a:sym typeface="Arial"/>
            </a:endParaRPr>
          </a:p>
          <a:p>
            <a:pPr indent="0" lvl="0" marL="0" rtl="0" algn="l">
              <a:spcBef>
                <a:spcPts val="1400"/>
              </a:spcBef>
              <a:spcAft>
                <a:spcPts val="0"/>
              </a:spcAft>
              <a:buNone/>
            </a:pPr>
            <a:r>
              <a:rPr b="1" lang="en" sz="1700" u="sng">
                <a:latin typeface="Arial"/>
                <a:ea typeface="Arial"/>
                <a:cs typeface="Arial"/>
                <a:sym typeface="Arial"/>
              </a:rPr>
              <a:t>Characteristics of Insertion Sort:</a:t>
            </a:r>
            <a:endParaRPr b="1" sz="1700" u="sng">
              <a:latin typeface="Arial"/>
              <a:ea typeface="Arial"/>
              <a:cs typeface="Arial"/>
              <a:sym typeface="Arial"/>
            </a:endParaRPr>
          </a:p>
          <a:p>
            <a:pPr indent="-323850" lvl="0" marL="457200" rtl="0" algn="l">
              <a:spcBef>
                <a:spcPts val="1200"/>
              </a:spcBef>
              <a:spcAft>
                <a:spcPts val="0"/>
              </a:spcAft>
              <a:buClr>
                <a:schemeClr val="dk1"/>
              </a:buClr>
              <a:buSzPts val="1500"/>
              <a:buFont typeface="Arial"/>
              <a:buChar char="●"/>
            </a:pPr>
            <a:r>
              <a:rPr lang="en" sz="1500">
                <a:latin typeface="Arial"/>
                <a:ea typeface="Arial"/>
                <a:cs typeface="Arial"/>
                <a:sym typeface="Arial"/>
              </a:rPr>
              <a:t>This algorithm is one of the simplest algorithm with simple implementation</a:t>
            </a:r>
            <a:endParaRPr sz="1500">
              <a:latin typeface="Arial"/>
              <a:ea typeface="Arial"/>
              <a:cs typeface="Arial"/>
              <a:sym typeface="Arial"/>
            </a:endParaRPr>
          </a:p>
          <a:p>
            <a:pPr indent="-323850" lvl="0" marL="457200" rtl="0" algn="l">
              <a:spcBef>
                <a:spcPts val="0"/>
              </a:spcBef>
              <a:spcAft>
                <a:spcPts val="0"/>
              </a:spcAft>
              <a:buClr>
                <a:schemeClr val="dk1"/>
              </a:buClr>
              <a:buSzPts val="1500"/>
              <a:buFont typeface="Arial"/>
              <a:buChar char="●"/>
            </a:pPr>
            <a:r>
              <a:rPr lang="en" sz="1500">
                <a:latin typeface="Arial"/>
                <a:ea typeface="Arial"/>
                <a:cs typeface="Arial"/>
                <a:sym typeface="Arial"/>
              </a:rPr>
              <a:t>Basically, Insertion sort is efficient for small data values</a:t>
            </a:r>
            <a:endParaRPr sz="1500">
              <a:latin typeface="Arial"/>
              <a:ea typeface="Arial"/>
              <a:cs typeface="Arial"/>
              <a:sym typeface="Arial"/>
            </a:endParaRPr>
          </a:p>
          <a:p>
            <a:pPr indent="-323850" lvl="0" marL="457200" rtl="0" algn="l">
              <a:spcBef>
                <a:spcPts val="0"/>
              </a:spcBef>
              <a:spcAft>
                <a:spcPts val="0"/>
              </a:spcAft>
              <a:buClr>
                <a:schemeClr val="dk1"/>
              </a:buClr>
              <a:buSzPts val="1500"/>
              <a:buFont typeface="Arial"/>
              <a:buChar char="●"/>
            </a:pPr>
            <a:r>
              <a:rPr lang="en" sz="1500">
                <a:latin typeface="Arial"/>
                <a:ea typeface="Arial"/>
                <a:cs typeface="Arial"/>
                <a:sym typeface="Arial"/>
              </a:rPr>
              <a:t>Insertion sort is adaptive in nature, i.e. it is appropriate for data sets which are already partially sorted.</a:t>
            </a:r>
            <a:endParaRPr sz="15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8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Sorting Algorithm- Insertion Sort</a:t>
            </a:r>
            <a:endParaRPr/>
          </a:p>
        </p:txBody>
      </p:sp>
      <p:sp>
        <p:nvSpPr>
          <p:cNvPr id="537" name="Google Shape;537;p83"/>
          <p:cNvSpPr txBox="1"/>
          <p:nvPr>
            <p:ph idx="1" type="body"/>
          </p:nvPr>
        </p:nvSpPr>
        <p:spPr>
          <a:xfrm>
            <a:off x="387900" y="1489825"/>
            <a:ext cx="4341900" cy="3078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Example: A = [ 4, 3, 2, 10, 12, 1, 5, 6] </a:t>
            </a:r>
            <a:endParaRPr/>
          </a:p>
          <a:p>
            <a:pPr indent="0" lvl="0" marL="0" rtl="0" algn="l">
              <a:spcBef>
                <a:spcPts val="1200"/>
              </a:spcBef>
              <a:spcAft>
                <a:spcPts val="0"/>
              </a:spcAft>
              <a:buNone/>
            </a:pPr>
            <a:r>
              <a:rPr lang="en"/>
              <a:t>[ 4, </a:t>
            </a:r>
            <a:r>
              <a:rPr lang="en">
                <a:solidFill>
                  <a:srgbClr val="FFFF00"/>
                </a:solidFill>
              </a:rPr>
              <a:t>3</a:t>
            </a:r>
            <a:r>
              <a:rPr lang="en"/>
              <a:t>, 2, 10, 12, 1, 5, 6]  ⇒ [</a:t>
            </a:r>
            <a:r>
              <a:rPr lang="en">
                <a:solidFill>
                  <a:srgbClr val="FF0000"/>
                </a:solidFill>
              </a:rPr>
              <a:t>3, 4</a:t>
            </a:r>
            <a:r>
              <a:rPr lang="en"/>
              <a:t>, 2, 10, 12, 1, 5, 6],  i = 1</a:t>
            </a:r>
            <a:endParaRPr/>
          </a:p>
          <a:p>
            <a:pPr indent="0" lvl="0" marL="0" rtl="0" algn="l">
              <a:spcBef>
                <a:spcPts val="1200"/>
              </a:spcBef>
              <a:spcAft>
                <a:spcPts val="0"/>
              </a:spcAft>
              <a:buNone/>
            </a:pPr>
            <a:r>
              <a:rPr lang="en"/>
              <a:t> [</a:t>
            </a:r>
            <a:r>
              <a:rPr lang="en">
                <a:solidFill>
                  <a:srgbClr val="FF0000"/>
                </a:solidFill>
              </a:rPr>
              <a:t>3, 4</a:t>
            </a:r>
            <a:r>
              <a:rPr lang="en"/>
              <a:t>, </a:t>
            </a:r>
            <a:r>
              <a:rPr lang="en">
                <a:solidFill>
                  <a:srgbClr val="FFFF00"/>
                </a:solidFill>
              </a:rPr>
              <a:t>2</a:t>
            </a:r>
            <a:r>
              <a:rPr lang="en"/>
              <a:t>, 10, 12, 1, 5, 6] ⇒ [ </a:t>
            </a:r>
            <a:r>
              <a:rPr lang="en">
                <a:solidFill>
                  <a:srgbClr val="FF0000"/>
                </a:solidFill>
              </a:rPr>
              <a:t>2, 3 </a:t>
            </a:r>
            <a:r>
              <a:rPr lang="en"/>
              <a:t>, </a:t>
            </a:r>
            <a:r>
              <a:rPr lang="en">
                <a:solidFill>
                  <a:srgbClr val="FF0000"/>
                </a:solidFill>
              </a:rPr>
              <a:t>4</a:t>
            </a:r>
            <a:r>
              <a:rPr lang="en"/>
              <a:t>, 10, 12, 1, 5, 6],  i = 2</a:t>
            </a:r>
            <a:endParaRPr/>
          </a:p>
          <a:p>
            <a:pPr indent="0" lvl="0" marL="0" rtl="0" algn="l">
              <a:spcBef>
                <a:spcPts val="1200"/>
              </a:spcBef>
              <a:spcAft>
                <a:spcPts val="0"/>
              </a:spcAft>
              <a:buNone/>
            </a:pPr>
            <a:r>
              <a:rPr lang="en"/>
              <a:t>[ </a:t>
            </a:r>
            <a:r>
              <a:rPr lang="en">
                <a:solidFill>
                  <a:srgbClr val="FF0000"/>
                </a:solidFill>
              </a:rPr>
              <a:t>2, 3 </a:t>
            </a:r>
            <a:r>
              <a:rPr lang="en"/>
              <a:t>, </a:t>
            </a:r>
            <a:r>
              <a:rPr lang="en">
                <a:solidFill>
                  <a:srgbClr val="FF0000"/>
                </a:solidFill>
              </a:rPr>
              <a:t>4</a:t>
            </a:r>
            <a:r>
              <a:rPr lang="en"/>
              <a:t>, </a:t>
            </a:r>
            <a:r>
              <a:rPr lang="en">
                <a:solidFill>
                  <a:srgbClr val="FFFF00"/>
                </a:solidFill>
              </a:rPr>
              <a:t>10</a:t>
            </a:r>
            <a:r>
              <a:rPr lang="en"/>
              <a:t>, 12, 1, 5, 6] ⇒ [ </a:t>
            </a:r>
            <a:r>
              <a:rPr lang="en">
                <a:solidFill>
                  <a:srgbClr val="FF0000"/>
                </a:solidFill>
              </a:rPr>
              <a:t>2, 3 </a:t>
            </a:r>
            <a:r>
              <a:rPr lang="en"/>
              <a:t>, </a:t>
            </a:r>
            <a:r>
              <a:rPr lang="en">
                <a:solidFill>
                  <a:srgbClr val="FF0000"/>
                </a:solidFill>
              </a:rPr>
              <a:t>4</a:t>
            </a:r>
            <a:r>
              <a:rPr lang="en"/>
              <a:t>, </a:t>
            </a:r>
            <a:r>
              <a:rPr lang="en">
                <a:solidFill>
                  <a:srgbClr val="FF0000"/>
                </a:solidFill>
              </a:rPr>
              <a:t>10</a:t>
            </a:r>
            <a:r>
              <a:rPr lang="en"/>
              <a:t>, 12, 1, 5, 6], i = 3</a:t>
            </a:r>
            <a:endParaRPr/>
          </a:p>
          <a:p>
            <a:pPr indent="0" lvl="0" marL="0" rtl="0" algn="l">
              <a:spcBef>
                <a:spcPts val="1200"/>
              </a:spcBef>
              <a:spcAft>
                <a:spcPts val="0"/>
              </a:spcAft>
              <a:buNone/>
            </a:pPr>
            <a:r>
              <a:rPr lang="en"/>
              <a:t>[ </a:t>
            </a:r>
            <a:r>
              <a:rPr lang="en">
                <a:solidFill>
                  <a:srgbClr val="FF0000"/>
                </a:solidFill>
              </a:rPr>
              <a:t>2, 3 </a:t>
            </a:r>
            <a:r>
              <a:rPr lang="en"/>
              <a:t>, </a:t>
            </a:r>
            <a:r>
              <a:rPr lang="en">
                <a:solidFill>
                  <a:srgbClr val="FF0000"/>
                </a:solidFill>
              </a:rPr>
              <a:t>4</a:t>
            </a:r>
            <a:r>
              <a:rPr lang="en"/>
              <a:t>, </a:t>
            </a:r>
            <a:r>
              <a:rPr lang="en">
                <a:solidFill>
                  <a:srgbClr val="FF0000"/>
                </a:solidFill>
              </a:rPr>
              <a:t>10</a:t>
            </a:r>
            <a:r>
              <a:rPr lang="en"/>
              <a:t>, </a:t>
            </a:r>
            <a:r>
              <a:rPr lang="en">
                <a:solidFill>
                  <a:srgbClr val="FFFF00"/>
                </a:solidFill>
              </a:rPr>
              <a:t>12</a:t>
            </a:r>
            <a:r>
              <a:rPr lang="en"/>
              <a:t>, 1, 5, 6] ⇒ [ </a:t>
            </a:r>
            <a:r>
              <a:rPr lang="en">
                <a:solidFill>
                  <a:srgbClr val="FF0000"/>
                </a:solidFill>
              </a:rPr>
              <a:t>2, 3 </a:t>
            </a:r>
            <a:r>
              <a:rPr lang="en"/>
              <a:t>, </a:t>
            </a:r>
            <a:r>
              <a:rPr lang="en">
                <a:solidFill>
                  <a:srgbClr val="FF0000"/>
                </a:solidFill>
              </a:rPr>
              <a:t>4</a:t>
            </a:r>
            <a:r>
              <a:rPr lang="en"/>
              <a:t>, </a:t>
            </a:r>
            <a:r>
              <a:rPr lang="en">
                <a:solidFill>
                  <a:srgbClr val="FF0000"/>
                </a:solidFill>
              </a:rPr>
              <a:t>10</a:t>
            </a:r>
            <a:r>
              <a:rPr lang="en"/>
              <a:t>, </a:t>
            </a:r>
            <a:r>
              <a:rPr lang="en">
                <a:solidFill>
                  <a:srgbClr val="FF0000"/>
                </a:solidFill>
              </a:rPr>
              <a:t>12</a:t>
            </a:r>
            <a:r>
              <a:rPr lang="en"/>
              <a:t>, 1, 5, 6], i = 4</a:t>
            </a:r>
            <a:endParaRPr/>
          </a:p>
          <a:p>
            <a:pPr indent="0" lvl="0" marL="0" rtl="0" algn="l">
              <a:spcBef>
                <a:spcPts val="1200"/>
              </a:spcBef>
              <a:spcAft>
                <a:spcPts val="0"/>
              </a:spcAft>
              <a:buNone/>
            </a:pPr>
            <a:r>
              <a:rPr lang="en"/>
              <a:t>[ </a:t>
            </a:r>
            <a:r>
              <a:rPr lang="en">
                <a:solidFill>
                  <a:srgbClr val="FF0000"/>
                </a:solidFill>
              </a:rPr>
              <a:t>2, 3 </a:t>
            </a:r>
            <a:r>
              <a:rPr lang="en"/>
              <a:t>, </a:t>
            </a:r>
            <a:r>
              <a:rPr lang="en">
                <a:solidFill>
                  <a:srgbClr val="FF0000"/>
                </a:solidFill>
              </a:rPr>
              <a:t>4</a:t>
            </a:r>
            <a:r>
              <a:rPr lang="en"/>
              <a:t>, </a:t>
            </a:r>
            <a:r>
              <a:rPr lang="en">
                <a:solidFill>
                  <a:srgbClr val="FF0000"/>
                </a:solidFill>
              </a:rPr>
              <a:t>10</a:t>
            </a:r>
            <a:r>
              <a:rPr lang="en"/>
              <a:t>, </a:t>
            </a:r>
            <a:r>
              <a:rPr lang="en">
                <a:solidFill>
                  <a:srgbClr val="FF0000"/>
                </a:solidFill>
              </a:rPr>
              <a:t>12</a:t>
            </a:r>
            <a:r>
              <a:rPr lang="en"/>
              <a:t>, </a:t>
            </a:r>
            <a:r>
              <a:rPr lang="en">
                <a:solidFill>
                  <a:srgbClr val="FFFF00"/>
                </a:solidFill>
              </a:rPr>
              <a:t>1</a:t>
            </a:r>
            <a:r>
              <a:rPr lang="en"/>
              <a:t>, 5, 6] ⇒ [ </a:t>
            </a:r>
            <a:r>
              <a:rPr lang="en">
                <a:solidFill>
                  <a:srgbClr val="FF0000"/>
                </a:solidFill>
              </a:rPr>
              <a:t>1</a:t>
            </a:r>
            <a:r>
              <a:rPr lang="en"/>
              <a:t>, </a:t>
            </a:r>
            <a:r>
              <a:rPr lang="en">
                <a:solidFill>
                  <a:srgbClr val="FF0000"/>
                </a:solidFill>
              </a:rPr>
              <a:t>2, 3 </a:t>
            </a:r>
            <a:r>
              <a:rPr lang="en"/>
              <a:t>, </a:t>
            </a:r>
            <a:r>
              <a:rPr lang="en">
                <a:solidFill>
                  <a:srgbClr val="FF0000"/>
                </a:solidFill>
              </a:rPr>
              <a:t>4</a:t>
            </a:r>
            <a:r>
              <a:rPr lang="en"/>
              <a:t>, </a:t>
            </a:r>
            <a:r>
              <a:rPr lang="en">
                <a:solidFill>
                  <a:srgbClr val="FF0000"/>
                </a:solidFill>
              </a:rPr>
              <a:t>10</a:t>
            </a:r>
            <a:r>
              <a:rPr lang="en"/>
              <a:t>, </a:t>
            </a:r>
            <a:r>
              <a:rPr lang="en">
                <a:solidFill>
                  <a:srgbClr val="FF0000"/>
                </a:solidFill>
              </a:rPr>
              <a:t>12</a:t>
            </a:r>
            <a:r>
              <a:rPr lang="en"/>
              <a:t>, 5, 6], i = 5</a:t>
            </a:r>
            <a:endParaRPr/>
          </a:p>
          <a:p>
            <a:pPr indent="0" lvl="0" marL="0" rtl="0" algn="l">
              <a:spcBef>
                <a:spcPts val="1200"/>
              </a:spcBef>
              <a:spcAft>
                <a:spcPts val="0"/>
              </a:spcAft>
              <a:buNone/>
            </a:pPr>
            <a:r>
              <a:rPr lang="en"/>
              <a:t>[ </a:t>
            </a:r>
            <a:r>
              <a:rPr lang="en">
                <a:solidFill>
                  <a:srgbClr val="FF0000"/>
                </a:solidFill>
              </a:rPr>
              <a:t>1</a:t>
            </a:r>
            <a:r>
              <a:rPr lang="en"/>
              <a:t>, </a:t>
            </a:r>
            <a:r>
              <a:rPr lang="en">
                <a:solidFill>
                  <a:srgbClr val="FF0000"/>
                </a:solidFill>
              </a:rPr>
              <a:t>2, 3 </a:t>
            </a:r>
            <a:r>
              <a:rPr lang="en"/>
              <a:t>, </a:t>
            </a:r>
            <a:r>
              <a:rPr lang="en">
                <a:solidFill>
                  <a:srgbClr val="FF0000"/>
                </a:solidFill>
              </a:rPr>
              <a:t>4</a:t>
            </a:r>
            <a:r>
              <a:rPr lang="en"/>
              <a:t>, </a:t>
            </a:r>
            <a:r>
              <a:rPr lang="en">
                <a:solidFill>
                  <a:srgbClr val="FF0000"/>
                </a:solidFill>
              </a:rPr>
              <a:t>10</a:t>
            </a:r>
            <a:r>
              <a:rPr lang="en"/>
              <a:t>, </a:t>
            </a:r>
            <a:r>
              <a:rPr lang="en">
                <a:solidFill>
                  <a:srgbClr val="FF0000"/>
                </a:solidFill>
              </a:rPr>
              <a:t>12</a:t>
            </a:r>
            <a:r>
              <a:rPr lang="en"/>
              <a:t>, </a:t>
            </a:r>
            <a:r>
              <a:rPr lang="en">
                <a:solidFill>
                  <a:srgbClr val="FFFF00"/>
                </a:solidFill>
              </a:rPr>
              <a:t>5</a:t>
            </a:r>
            <a:r>
              <a:rPr lang="en"/>
              <a:t>, 6] ⇒ [ </a:t>
            </a:r>
            <a:r>
              <a:rPr lang="en">
                <a:solidFill>
                  <a:srgbClr val="FF0000"/>
                </a:solidFill>
              </a:rPr>
              <a:t>1</a:t>
            </a:r>
            <a:r>
              <a:rPr lang="en"/>
              <a:t>, </a:t>
            </a:r>
            <a:r>
              <a:rPr lang="en">
                <a:solidFill>
                  <a:srgbClr val="FF0000"/>
                </a:solidFill>
              </a:rPr>
              <a:t>2, 3 </a:t>
            </a:r>
            <a:r>
              <a:rPr lang="en"/>
              <a:t>, </a:t>
            </a:r>
            <a:r>
              <a:rPr lang="en">
                <a:solidFill>
                  <a:srgbClr val="FF0000"/>
                </a:solidFill>
              </a:rPr>
              <a:t>4</a:t>
            </a:r>
            <a:r>
              <a:rPr lang="en"/>
              <a:t>, </a:t>
            </a:r>
            <a:r>
              <a:rPr lang="en">
                <a:solidFill>
                  <a:srgbClr val="FF0000"/>
                </a:solidFill>
              </a:rPr>
              <a:t>5</a:t>
            </a:r>
            <a:r>
              <a:rPr lang="en"/>
              <a:t>, </a:t>
            </a:r>
            <a:r>
              <a:rPr lang="en">
                <a:solidFill>
                  <a:srgbClr val="FF0000"/>
                </a:solidFill>
              </a:rPr>
              <a:t>10</a:t>
            </a:r>
            <a:r>
              <a:rPr lang="en"/>
              <a:t>, </a:t>
            </a:r>
            <a:r>
              <a:rPr lang="en">
                <a:solidFill>
                  <a:srgbClr val="FF0000"/>
                </a:solidFill>
              </a:rPr>
              <a:t>12</a:t>
            </a:r>
            <a:r>
              <a:rPr lang="en"/>
              <a:t>, 6], i = 6</a:t>
            </a:r>
            <a:endParaRPr/>
          </a:p>
          <a:p>
            <a:pPr indent="0" lvl="0" marL="0" rtl="0" algn="l">
              <a:spcBef>
                <a:spcPts val="1200"/>
              </a:spcBef>
              <a:spcAft>
                <a:spcPts val="0"/>
              </a:spcAft>
              <a:buNone/>
            </a:pPr>
            <a:r>
              <a:rPr lang="en"/>
              <a:t>[ </a:t>
            </a:r>
            <a:r>
              <a:rPr lang="en">
                <a:solidFill>
                  <a:srgbClr val="FF0000"/>
                </a:solidFill>
              </a:rPr>
              <a:t>1</a:t>
            </a:r>
            <a:r>
              <a:rPr lang="en"/>
              <a:t>, </a:t>
            </a:r>
            <a:r>
              <a:rPr lang="en">
                <a:solidFill>
                  <a:srgbClr val="FF0000"/>
                </a:solidFill>
              </a:rPr>
              <a:t>2, 3 </a:t>
            </a:r>
            <a:r>
              <a:rPr lang="en"/>
              <a:t>, </a:t>
            </a:r>
            <a:r>
              <a:rPr lang="en">
                <a:solidFill>
                  <a:srgbClr val="FF0000"/>
                </a:solidFill>
              </a:rPr>
              <a:t>4</a:t>
            </a:r>
            <a:r>
              <a:rPr lang="en"/>
              <a:t>, </a:t>
            </a:r>
            <a:r>
              <a:rPr lang="en">
                <a:solidFill>
                  <a:srgbClr val="FF0000"/>
                </a:solidFill>
              </a:rPr>
              <a:t>5</a:t>
            </a:r>
            <a:r>
              <a:rPr lang="en"/>
              <a:t>, </a:t>
            </a:r>
            <a:r>
              <a:rPr lang="en">
                <a:solidFill>
                  <a:srgbClr val="FF0000"/>
                </a:solidFill>
              </a:rPr>
              <a:t>10</a:t>
            </a:r>
            <a:r>
              <a:rPr lang="en"/>
              <a:t>, </a:t>
            </a:r>
            <a:r>
              <a:rPr lang="en">
                <a:solidFill>
                  <a:srgbClr val="FF0000"/>
                </a:solidFill>
              </a:rPr>
              <a:t>12</a:t>
            </a:r>
            <a:r>
              <a:rPr lang="en"/>
              <a:t>, </a:t>
            </a:r>
            <a:r>
              <a:rPr lang="en">
                <a:solidFill>
                  <a:srgbClr val="FFFF00"/>
                </a:solidFill>
              </a:rPr>
              <a:t>6</a:t>
            </a:r>
            <a:r>
              <a:rPr lang="en"/>
              <a:t>] ⇒ [ </a:t>
            </a:r>
            <a:r>
              <a:rPr lang="en">
                <a:solidFill>
                  <a:srgbClr val="FF0000"/>
                </a:solidFill>
              </a:rPr>
              <a:t>1</a:t>
            </a:r>
            <a:r>
              <a:rPr lang="en"/>
              <a:t>, </a:t>
            </a:r>
            <a:r>
              <a:rPr lang="en">
                <a:solidFill>
                  <a:srgbClr val="FF0000"/>
                </a:solidFill>
              </a:rPr>
              <a:t>2, 3 </a:t>
            </a:r>
            <a:r>
              <a:rPr lang="en"/>
              <a:t>, </a:t>
            </a:r>
            <a:r>
              <a:rPr lang="en">
                <a:solidFill>
                  <a:srgbClr val="FF0000"/>
                </a:solidFill>
              </a:rPr>
              <a:t>4</a:t>
            </a:r>
            <a:r>
              <a:rPr lang="en"/>
              <a:t>, </a:t>
            </a:r>
            <a:r>
              <a:rPr lang="en">
                <a:solidFill>
                  <a:srgbClr val="FF0000"/>
                </a:solidFill>
              </a:rPr>
              <a:t>5</a:t>
            </a:r>
            <a:r>
              <a:rPr lang="en"/>
              <a:t>, </a:t>
            </a:r>
            <a:r>
              <a:rPr lang="en">
                <a:solidFill>
                  <a:srgbClr val="FF0000"/>
                </a:solidFill>
              </a:rPr>
              <a:t>6</a:t>
            </a:r>
            <a:r>
              <a:rPr lang="en"/>
              <a:t>, </a:t>
            </a:r>
            <a:r>
              <a:rPr lang="en">
                <a:solidFill>
                  <a:srgbClr val="FF0000"/>
                </a:solidFill>
              </a:rPr>
              <a:t>10</a:t>
            </a:r>
            <a:r>
              <a:rPr lang="en"/>
              <a:t>, </a:t>
            </a:r>
            <a:r>
              <a:rPr lang="en">
                <a:solidFill>
                  <a:srgbClr val="FF0000"/>
                </a:solidFill>
              </a:rPr>
              <a:t>12</a:t>
            </a:r>
            <a:r>
              <a:rPr lang="en"/>
              <a:t>], i = 7</a:t>
            </a:r>
            <a:endParaRPr/>
          </a:p>
          <a:p>
            <a:pPr indent="0" lvl="0" marL="0" rtl="0" algn="l">
              <a:spcBef>
                <a:spcPts val="1200"/>
              </a:spcBef>
              <a:spcAft>
                <a:spcPts val="1200"/>
              </a:spcAft>
              <a:buNone/>
            </a:pPr>
            <a:r>
              <a:t/>
            </a:r>
            <a:endParaRPr/>
          </a:p>
        </p:txBody>
      </p:sp>
      <p:pic>
        <p:nvPicPr>
          <p:cNvPr id="538" name="Google Shape;538;p83"/>
          <p:cNvPicPr preferRelativeResize="0"/>
          <p:nvPr/>
        </p:nvPicPr>
        <p:blipFill>
          <a:blip r:embed="rId3">
            <a:alphaModFix/>
          </a:blip>
          <a:stretch>
            <a:fillRect/>
          </a:stretch>
        </p:blipFill>
        <p:spPr>
          <a:xfrm>
            <a:off x="4966850" y="1144125"/>
            <a:ext cx="3625625" cy="37703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8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Insertion Sort-Complexity</a:t>
            </a:r>
            <a:endParaRPr/>
          </a:p>
        </p:txBody>
      </p:sp>
      <p:sp>
        <p:nvSpPr>
          <p:cNvPr id="544" name="Google Shape;544;p8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Arial"/>
                <a:ea typeface="Arial"/>
                <a:cs typeface="Arial"/>
                <a:sym typeface="Arial"/>
              </a:rPr>
              <a:t>Time Complexity:</a:t>
            </a:r>
            <a:r>
              <a:rPr lang="en">
                <a:latin typeface="Arial"/>
                <a:ea typeface="Arial"/>
                <a:cs typeface="Arial"/>
                <a:sym typeface="Arial"/>
              </a:rPr>
              <a:t> O(N^2) </a:t>
            </a:r>
            <a:endParaRPr>
              <a:latin typeface="Arial"/>
              <a:ea typeface="Arial"/>
              <a:cs typeface="Arial"/>
              <a:sym typeface="Arial"/>
            </a:endParaRPr>
          </a:p>
          <a:p>
            <a:pPr indent="0" lvl="0" marL="0" rtl="0" algn="l">
              <a:spcBef>
                <a:spcPts val="1200"/>
              </a:spcBef>
              <a:spcAft>
                <a:spcPts val="1200"/>
              </a:spcAft>
              <a:buNone/>
            </a:pPr>
            <a:r>
              <a:rPr b="1" lang="en">
                <a:latin typeface="Arial"/>
                <a:ea typeface="Arial"/>
                <a:cs typeface="Arial"/>
                <a:sym typeface="Arial"/>
              </a:rPr>
              <a:t>Auxiliary Space: </a:t>
            </a:r>
            <a:r>
              <a:rPr lang="en">
                <a:latin typeface="Arial"/>
                <a:ea typeface="Arial"/>
                <a:cs typeface="Arial"/>
                <a:sym typeface="Arial"/>
              </a:rPr>
              <a:t>O(1)</a:t>
            </a:r>
            <a:endParaRPr sz="25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8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Divide &amp; Conquer Algorithms</a:t>
            </a:r>
            <a:endParaRPr/>
          </a:p>
        </p:txBody>
      </p:sp>
      <p:sp>
        <p:nvSpPr>
          <p:cNvPr id="550" name="Google Shape;550;p8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n" sz="1600">
                <a:latin typeface="Arial"/>
                <a:ea typeface="Arial"/>
                <a:cs typeface="Arial"/>
                <a:sym typeface="Arial"/>
              </a:rPr>
              <a:t>Divide and Conquer is an algorithmic paradigm. A typical Divide and Conquer algorithm solves a problem using following three steps.</a:t>
            </a:r>
            <a:endParaRPr sz="1600">
              <a:latin typeface="Arial"/>
              <a:ea typeface="Arial"/>
              <a:cs typeface="Arial"/>
              <a:sym typeface="Arial"/>
            </a:endParaRPr>
          </a:p>
          <a:p>
            <a:pPr indent="-330200" lvl="0" marL="457200" rtl="0" algn="l">
              <a:spcBef>
                <a:spcPts val="1200"/>
              </a:spcBef>
              <a:spcAft>
                <a:spcPts val="0"/>
              </a:spcAft>
              <a:buSzPts val="1600"/>
              <a:buFont typeface="Arial"/>
              <a:buChar char="-"/>
            </a:pPr>
            <a:r>
              <a:rPr b="1" lang="en" sz="1600">
                <a:latin typeface="Arial"/>
                <a:ea typeface="Arial"/>
                <a:cs typeface="Arial"/>
                <a:sym typeface="Arial"/>
              </a:rPr>
              <a:t>Divide</a:t>
            </a:r>
            <a:r>
              <a:rPr lang="en" sz="1600">
                <a:latin typeface="Arial"/>
                <a:ea typeface="Arial"/>
                <a:cs typeface="Arial"/>
                <a:sym typeface="Arial"/>
              </a:rPr>
              <a:t>: Break the given problem into subproblems of same type.</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 sz="1600">
                <a:latin typeface="Arial"/>
                <a:ea typeface="Arial"/>
                <a:cs typeface="Arial"/>
                <a:sym typeface="Arial"/>
              </a:rPr>
              <a:t>Conquer</a:t>
            </a:r>
            <a:r>
              <a:rPr lang="en" sz="1600">
                <a:latin typeface="Arial"/>
                <a:ea typeface="Arial"/>
                <a:cs typeface="Arial"/>
                <a:sym typeface="Arial"/>
              </a:rPr>
              <a:t>: Recursively solve these subproblems</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b="1" lang="en" sz="1600">
                <a:latin typeface="Arial"/>
                <a:ea typeface="Arial"/>
                <a:cs typeface="Arial"/>
                <a:sym typeface="Arial"/>
              </a:rPr>
              <a:t>Combine</a:t>
            </a:r>
            <a:r>
              <a:rPr lang="en" sz="1600">
                <a:latin typeface="Arial"/>
                <a:ea typeface="Arial"/>
                <a:cs typeface="Arial"/>
                <a:sym typeface="Arial"/>
              </a:rPr>
              <a:t>: Appropriately combine the answers</a:t>
            </a:r>
            <a:endParaRPr sz="1600">
              <a:latin typeface="Arial"/>
              <a:ea typeface="Arial"/>
              <a:cs typeface="Arial"/>
              <a:sym typeface="Arial"/>
            </a:endParaRPr>
          </a:p>
          <a:p>
            <a:pPr indent="0" lvl="0" marL="0" rtl="0" algn="l">
              <a:spcBef>
                <a:spcPts val="1200"/>
              </a:spcBef>
              <a:spcAft>
                <a:spcPts val="0"/>
              </a:spcAft>
              <a:buNone/>
            </a:pPr>
            <a:r>
              <a:rPr lang="en" sz="1600"/>
              <a:t>Examples:</a:t>
            </a:r>
            <a:endParaRPr sz="1600"/>
          </a:p>
          <a:p>
            <a:pPr indent="-330200" lvl="0" marL="457200" rtl="0" algn="l">
              <a:spcBef>
                <a:spcPts val="1200"/>
              </a:spcBef>
              <a:spcAft>
                <a:spcPts val="0"/>
              </a:spcAft>
              <a:buSzPts val="1600"/>
              <a:buChar char="-"/>
            </a:pPr>
            <a:r>
              <a:rPr lang="en" sz="1600"/>
              <a:t>Binary Search </a:t>
            </a:r>
            <a:endParaRPr sz="1600"/>
          </a:p>
          <a:p>
            <a:pPr indent="-330200" lvl="0" marL="457200" rtl="0" algn="l">
              <a:spcBef>
                <a:spcPts val="0"/>
              </a:spcBef>
              <a:spcAft>
                <a:spcPts val="0"/>
              </a:spcAft>
              <a:buSzPts val="1600"/>
              <a:buChar char="-"/>
            </a:pPr>
            <a:r>
              <a:rPr lang="en" sz="1600"/>
              <a:t>Merge Sort</a:t>
            </a:r>
            <a:endParaRPr sz="1600"/>
          </a:p>
          <a:p>
            <a:pPr indent="-330200" lvl="0" marL="457200" rtl="0" algn="l">
              <a:spcBef>
                <a:spcPts val="0"/>
              </a:spcBef>
              <a:spcAft>
                <a:spcPts val="0"/>
              </a:spcAft>
              <a:buSzPts val="1600"/>
              <a:buChar char="-"/>
            </a:pPr>
            <a:r>
              <a:rPr lang="en" sz="1600"/>
              <a:t>Quick Sort </a:t>
            </a:r>
            <a:endParaRPr sz="16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8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Divide &amp; Conquer Algorithms-Merge Sort</a:t>
            </a:r>
            <a:endParaRPr/>
          </a:p>
        </p:txBody>
      </p:sp>
      <p:sp>
        <p:nvSpPr>
          <p:cNvPr id="556" name="Google Shape;556;p86"/>
          <p:cNvSpPr txBox="1"/>
          <p:nvPr>
            <p:ph idx="1" type="body"/>
          </p:nvPr>
        </p:nvSpPr>
        <p:spPr>
          <a:xfrm>
            <a:off x="387900" y="1489825"/>
            <a:ext cx="3585900" cy="3078900"/>
          </a:xfrm>
          <a:prstGeom prst="rect">
            <a:avLst/>
          </a:prstGeom>
        </p:spPr>
        <p:txBody>
          <a:bodyPr anchorCtr="0" anchor="t" bIns="91425" lIns="91425" spcFirstLastPara="1" rIns="91425" wrap="square" tIns="91425">
            <a:normAutofit fontScale="47500" lnSpcReduction="10000"/>
          </a:bodyPr>
          <a:lstStyle/>
          <a:p>
            <a:pPr indent="0" lvl="0" marL="0" rtl="0" algn="l">
              <a:lnSpc>
                <a:spcPct val="100000"/>
              </a:lnSpc>
              <a:spcBef>
                <a:spcPts val="0"/>
              </a:spcBef>
              <a:spcAft>
                <a:spcPts val="0"/>
              </a:spcAft>
              <a:buNone/>
            </a:pPr>
            <a:r>
              <a:rPr b="1" lang="en" sz="2166">
                <a:latin typeface="Arial"/>
                <a:ea typeface="Arial"/>
                <a:cs typeface="Arial"/>
                <a:sym typeface="Arial"/>
              </a:rPr>
              <a:t>Merge Sort</a:t>
            </a:r>
            <a:r>
              <a:rPr lang="en" sz="2166">
                <a:latin typeface="Arial"/>
                <a:ea typeface="Arial"/>
                <a:cs typeface="Arial"/>
                <a:sym typeface="Arial"/>
              </a:rPr>
              <a:t> is a</a:t>
            </a:r>
            <a:r>
              <a:rPr lang="en" sz="2166">
                <a:uFill>
                  <a:noFill/>
                </a:uFill>
                <a:latin typeface="Arial"/>
                <a:ea typeface="Arial"/>
                <a:cs typeface="Arial"/>
                <a:sym typeface="Arial"/>
                <a:hlinkClick r:id="rId3"/>
              </a:rPr>
              <a:t> </a:t>
            </a:r>
            <a:r>
              <a:rPr lang="en" sz="2166" u="sng">
                <a:latin typeface="Arial"/>
                <a:ea typeface="Arial"/>
                <a:cs typeface="Arial"/>
                <a:sym typeface="Arial"/>
                <a:hlinkClick r:id="rId4"/>
              </a:rPr>
              <a:t>Divide and Conquer</a:t>
            </a:r>
            <a:r>
              <a:rPr lang="en" sz="2166">
                <a:latin typeface="Arial"/>
                <a:ea typeface="Arial"/>
                <a:cs typeface="Arial"/>
                <a:sym typeface="Arial"/>
              </a:rPr>
              <a:t> algorithm. </a:t>
            </a:r>
            <a:endParaRPr sz="2166">
              <a:latin typeface="Arial"/>
              <a:ea typeface="Arial"/>
              <a:cs typeface="Arial"/>
              <a:sym typeface="Arial"/>
            </a:endParaRPr>
          </a:p>
          <a:p>
            <a:pPr indent="0" lvl="0" marL="0" rtl="0" algn="l">
              <a:lnSpc>
                <a:spcPct val="100000"/>
              </a:lnSpc>
              <a:spcBef>
                <a:spcPts val="1200"/>
              </a:spcBef>
              <a:spcAft>
                <a:spcPts val="0"/>
              </a:spcAft>
              <a:buNone/>
            </a:pPr>
            <a:r>
              <a:rPr lang="en" sz="2166">
                <a:latin typeface="Arial"/>
                <a:ea typeface="Arial"/>
                <a:cs typeface="Arial"/>
                <a:sym typeface="Arial"/>
              </a:rPr>
              <a:t>It divides the input array into two halves, calls </a:t>
            </a:r>
            <a:endParaRPr sz="2166">
              <a:latin typeface="Arial"/>
              <a:ea typeface="Arial"/>
              <a:cs typeface="Arial"/>
              <a:sym typeface="Arial"/>
            </a:endParaRPr>
          </a:p>
          <a:p>
            <a:pPr indent="0" lvl="0" marL="0" rtl="0" algn="l">
              <a:lnSpc>
                <a:spcPct val="100000"/>
              </a:lnSpc>
              <a:spcBef>
                <a:spcPts val="1200"/>
              </a:spcBef>
              <a:spcAft>
                <a:spcPts val="0"/>
              </a:spcAft>
              <a:buNone/>
            </a:pPr>
            <a:r>
              <a:rPr lang="en" sz="2166">
                <a:latin typeface="Arial"/>
                <a:ea typeface="Arial"/>
                <a:cs typeface="Arial"/>
                <a:sym typeface="Arial"/>
              </a:rPr>
              <a:t>itself for the two halves, and then it merges the </a:t>
            </a:r>
            <a:endParaRPr sz="2166">
              <a:latin typeface="Arial"/>
              <a:ea typeface="Arial"/>
              <a:cs typeface="Arial"/>
              <a:sym typeface="Arial"/>
            </a:endParaRPr>
          </a:p>
          <a:p>
            <a:pPr indent="0" lvl="0" marL="0" rtl="0" algn="l">
              <a:lnSpc>
                <a:spcPct val="100000"/>
              </a:lnSpc>
              <a:spcBef>
                <a:spcPts val="1200"/>
              </a:spcBef>
              <a:spcAft>
                <a:spcPts val="0"/>
              </a:spcAft>
              <a:buNone/>
            </a:pPr>
            <a:r>
              <a:rPr lang="en" sz="2166">
                <a:latin typeface="Arial"/>
                <a:ea typeface="Arial"/>
                <a:cs typeface="Arial"/>
                <a:sym typeface="Arial"/>
              </a:rPr>
              <a:t>two sorted halves. </a:t>
            </a:r>
            <a:endParaRPr sz="2166">
              <a:latin typeface="Arial"/>
              <a:ea typeface="Arial"/>
              <a:cs typeface="Arial"/>
              <a:sym typeface="Arial"/>
            </a:endParaRPr>
          </a:p>
          <a:p>
            <a:pPr indent="0" lvl="0" marL="0" rtl="0" algn="l">
              <a:spcBef>
                <a:spcPts val="1200"/>
              </a:spcBef>
              <a:spcAft>
                <a:spcPts val="0"/>
              </a:spcAft>
              <a:buNone/>
            </a:pPr>
            <a:r>
              <a:rPr b="1" lang="en" sz="2166">
                <a:latin typeface="Arial"/>
                <a:ea typeface="Arial"/>
                <a:cs typeface="Arial"/>
                <a:sym typeface="Arial"/>
              </a:rPr>
              <a:t>The merge() function</a:t>
            </a:r>
            <a:r>
              <a:rPr lang="en" sz="2166">
                <a:latin typeface="Arial"/>
                <a:ea typeface="Arial"/>
                <a:cs typeface="Arial"/>
                <a:sym typeface="Arial"/>
              </a:rPr>
              <a:t> is used for merging two halves. </a:t>
            </a:r>
            <a:endParaRPr sz="2166">
              <a:latin typeface="Arial"/>
              <a:ea typeface="Arial"/>
              <a:cs typeface="Arial"/>
              <a:sym typeface="Arial"/>
            </a:endParaRPr>
          </a:p>
          <a:p>
            <a:pPr indent="0" lvl="0" marL="0" rtl="0" algn="l">
              <a:spcBef>
                <a:spcPts val="1200"/>
              </a:spcBef>
              <a:spcAft>
                <a:spcPts val="0"/>
              </a:spcAft>
              <a:buNone/>
            </a:pPr>
            <a:r>
              <a:rPr lang="en" sz="2166">
                <a:latin typeface="Arial"/>
                <a:ea typeface="Arial"/>
                <a:cs typeface="Arial"/>
                <a:sym typeface="Arial"/>
              </a:rPr>
              <a:t>The merge(arr, l, m, r) is a key process that assumes </a:t>
            </a:r>
            <a:endParaRPr sz="2166">
              <a:latin typeface="Arial"/>
              <a:ea typeface="Arial"/>
              <a:cs typeface="Arial"/>
              <a:sym typeface="Arial"/>
            </a:endParaRPr>
          </a:p>
          <a:p>
            <a:pPr indent="0" lvl="0" marL="0" rtl="0" algn="l">
              <a:spcBef>
                <a:spcPts val="1200"/>
              </a:spcBef>
              <a:spcAft>
                <a:spcPts val="0"/>
              </a:spcAft>
              <a:buNone/>
            </a:pPr>
            <a:r>
              <a:rPr lang="en" sz="2166">
                <a:latin typeface="Arial"/>
                <a:ea typeface="Arial"/>
                <a:cs typeface="Arial"/>
                <a:sym typeface="Arial"/>
              </a:rPr>
              <a:t>that arr[l..m] and arr[m+1..r] are sorted and merges the</a:t>
            </a:r>
            <a:endParaRPr sz="2166">
              <a:latin typeface="Arial"/>
              <a:ea typeface="Arial"/>
              <a:cs typeface="Arial"/>
              <a:sym typeface="Arial"/>
            </a:endParaRPr>
          </a:p>
          <a:p>
            <a:pPr indent="0" lvl="0" marL="0" rtl="0" algn="l">
              <a:spcBef>
                <a:spcPts val="1200"/>
              </a:spcBef>
              <a:spcAft>
                <a:spcPts val="0"/>
              </a:spcAft>
              <a:buNone/>
            </a:pPr>
            <a:r>
              <a:rPr lang="en" sz="2166">
                <a:latin typeface="Arial"/>
                <a:ea typeface="Arial"/>
                <a:cs typeface="Arial"/>
                <a:sym typeface="Arial"/>
              </a:rPr>
              <a:t> two sorted subarrays into one.</a:t>
            </a:r>
            <a:endParaRPr sz="2166">
              <a:latin typeface="Arial"/>
              <a:ea typeface="Arial"/>
              <a:cs typeface="Arial"/>
              <a:sym typeface="Arial"/>
            </a:endParaRPr>
          </a:p>
          <a:p>
            <a:pPr indent="0" lvl="0" marL="0" rtl="0" algn="l">
              <a:spcBef>
                <a:spcPts val="1200"/>
              </a:spcBef>
              <a:spcAft>
                <a:spcPts val="0"/>
              </a:spcAft>
              <a:buNone/>
            </a:pPr>
            <a:r>
              <a:t/>
            </a:r>
            <a:endParaRPr sz="1500">
              <a:latin typeface="Arial"/>
              <a:ea typeface="Arial"/>
              <a:cs typeface="Arial"/>
              <a:sym typeface="Arial"/>
            </a:endParaRPr>
          </a:p>
          <a:p>
            <a:pPr indent="0" lvl="0" marL="0" rtl="0" algn="l">
              <a:spcBef>
                <a:spcPts val="1200"/>
              </a:spcBef>
              <a:spcAft>
                <a:spcPts val="1200"/>
              </a:spcAft>
              <a:buNone/>
            </a:pPr>
            <a:r>
              <a:t/>
            </a:r>
            <a:endParaRPr/>
          </a:p>
        </p:txBody>
      </p:sp>
      <p:pic>
        <p:nvPicPr>
          <p:cNvPr id="557" name="Google Shape;557;p86"/>
          <p:cNvPicPr preferRelativeResize="0"/>
          <p:nvPr/>
        </p:nvPicPr>
        <p:blipFill>
          <a:blip r:embed="rId5">
            <a:alphaModFix/>
          </a:blip>
          <a:stretch>
            <a:fillRect/>
          </a:stretch>
        </p:blipFill>
        <p:spPr>
          <a:xfrm>
            <a:off x="4184100" y="1489825"/>
            <a:ext cx="4572000" cy="276225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pic>
        <p:nvPicPr>
          <p:cNvPr id="562" name="Google Shape;562;p87"/>
          <p:cNvPicPr preferRelativeResize="0"/>
          <p:nvPr/>
        </p:nvPicPr>
        <p:blipFill>
          <a:blip r:embed="rId3">
            <a:alphaModFix/>
          </a:blip>
          <a:stretch>
            <a:fillRect/>
          </a:stretch>
        </p:blipFill>
        <p:spPr>
          <a:xfrm>
            <a:off x="219950" y="133350"/>
            <a:ext cx="5057775" cy="4876800"/>
          </a:xfrm>
          <a:prstGeom prst="rect">
            <a:avLst/>
          </a:prstGeom>
          <a:noFill/>
          <a:ln>
            <a:noFill/>
          </a:ln>
        </p:spPr>
      </p:pic>
      <p:pic>
        <p:nvPicPr>
          <p:cNvPr id="563" name="Google Shape;563;p87"/>
          <p:cNvPicPr preferRelativeResize="0"/>
          <p:nvPr/>
        </p:nvPicPr>
        <p:blipFill>
          <a:blip r:embed="rId4">
            <a:alphaModFix/>
          </a:blip>
          <a:stretch>
            <a:fillRect/>
          </a:stretch>
        </p:blipFill>
        <p:spPr>
          <a:xfrm>
            <a:off x="5361325" y="74050"/>
            <a:ext cx="3548400" cy="499540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8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Merge Sort- Complexity</a:t>
            </a:r>
            <a:endParaRPr/>
          </a:p>
        </p:txBody>
      </p:sp>
      <p:sp>
        <p:nvSpPr>
          <p:cNvPr id="569" name="Google Shape;569;p8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1800"/>
              </a:spcBef>
              <a:spcAft>
                <a:spcPts val="0"/>
              </a:spcAft>
              <a:buNone/>
            </a:pPr>
            <a:r>
              <a:rPr b="1" lang="en" sz="2400">
                <a:latin typeface="Arial"/>
                <a:ea typeface="Arial"/>
                <a:cs typeface="Arial"/>
                <a:sym typeface="Arial"/>
              </a:rPr>
              <a:t>Time Complexity:</a:t>
            </a:r>
            <a:endParaRPr b="1" sz="2400">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The time complexity of the merge sort depends upon two factors:</a:t>
            </a:r>
            <a:endParaRPr>
              <a:latin typeface="Arial"/>
              <a:ea typeface="Arial"/>
              <a:cs typeface="Arial"/>
              <a:sym typeface="Arial"/>
            </a:endParaRPr>
          </a:p>
          <a:p>
            <a:pPr indent="-304800" lvl="0" marL="457200" rtl="0" algn="l">
              <a:spcBef>
                <a:spcPts val="1200"/>
              </a:spcBef>
              <a:spcAft>
                <a:spcPts val="0"/>
              </a:spcAft>
              <a:buClr>
                <a:schemeClr val="dk1"/>
              </a:buClr>
              <a:buSzPts val="1200"/>
              <a:buFont typeface="Arial"/>
              <a:buChar char="●"/>
            </a:pPr>
            <a:r>
              <a:rPr lang="en" sz="1900"/>
              <a:t>The list split factor which takes log(N)</a:t>
            </a:r>
            <a:endParaRPr sz="1900"/>
          </a:p>
          <a:p>
            <a:pPr indent="-304800" lvl="0" marL="457200" rtl="0" algn="l">
              <a:spcBef>
                <a:spcPts val="0"/>
              </a:spcBef>
              <a:spcAft>
                <a:spcPts val="0"/>
              </a:spcAft>
              <a:buClr>
                <a:schemeClr val="dk1"/>
              </a:buClr>
              <a:buSzPts val="1200"/>
              <a:buFont typeface="Arial"/>
              <a:buChar char="●"/>
            </a:pPr>
            <a:r>
              <a:rPr lang="en" sz="1900"/>
              <a:t>The second factor merge the two list, which takes linear time, so its complexity is O(N)</a:t>
            </a:r>
            <a:endParaRPr sz="1900"/>
          </a:p>
          <a:p>
            <a:pPr indent="0" lvl="0" marL="0" rtl="0" algn="l">
              <a:spcBef>
                <a:spcPts val="1200"/>
              </a:spcBef>
              <a:spcAft>
                <a:spcPts val="0"/>
              </a:spcAft>
              <a:buNone/>
            </a:pPr>
            <a:r>
              <a:rPr lang="en" sz="1900"/>
              <a:t>Thus, the total complexity is based on the previous two factors of the merge sort is O(NlogN).</a:t>
            </a:r>
            <a:endParaRPr sz="1900"/>
          </a:p>
          <a:p>
            <a:pPr indent="0" lvl="0" marL="0" rtl="0" algn="l">
              <a:spcBef>
                <a:spcPts val="1200"/>
              </a:spcBef>
              <a:spcAft>
                <a:spcPts val="120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8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Divide &amp; Conquer Algorithms-Quick Sort</a:t>
            </a:r>
            <a:endParaRPr/>
          </a:p>
        </p:txBody>
      </p:sp>
      <p:sp>
        <p:nvSpPr>
          <p:cNvPr id="575" name="Google Shape;575;p8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latin typeface="Arial"/>
                <a:ea typeface="Arial"/>
                <a:cs typeface="Arial"/>
                <a:sym typeface="Arial"/>
              </a:rPr>
              <a:t>QuickSort </a:t>
            </a:r>
            <a:r>
              <a:rPr lang="en" sz="1600">
                <a:latin typeface="Arial"/>
                <a:ea typeface="Arial"/>
                <a:cs typeface="Arial"/>
                <a:sym typeface="Arial"/>
              </a:rPr>
              <a:t>is a</a:t>
            </a:r>
            <a:r>
              <a:rPr lang="en" sz="1600">
                <a:uFill>
                  <a:noFill/>
                </a:uFill>
                <a:latin typeface="Arial"/>
                <a:ea typeface="Arial"/>
                <a:cs typeface="Arial"/>
                <a:sym typeface="Arial"/>
                <a:hlinkClick r:id="rId3"/>
              </a:rPr>
              <a:t> Divide and Conquer algorithm</a:t>
            </a:r>
            <a:r>
              <a:rPr lang="en" sz="1600">
                <a:latin typeface="Arial"/>
                <a:ea typeface="Arial"/>
                <a:cs typeface="Arial"/>
                <a:sym typeface="Arial"/>
              </a:rPr>
              <a:t>. It picks an element as pivot and partitions the given array around the picked pivot. There are many different versions of quickSort that pick pivot in different ways. </a:t>
            </a:r>
            <a:endParaRPr sz="1600">
              <a:latin typeface="Arial"/>
              <a:ea typeface="Arial"/>
              <a:cs typeface="Arial"/>
              <a:sym typeface="Arial"/>
            </a:endParaRPr>
          </a:p>
          <a:p>
            <a:pPr indent="-330200" lvl="0" marL="457200" rtl="0" algn="l">
              <a:spcBef>
                <a:spcPts val="1200"/>
              </a:spcBef>
              <a:spcAft>
                <a:spcPts val="0"/>
              </a:spcAft>
              <a:buClr>
                <a:schemeClr val="dk1"/>
              </a:buClr>
              <a:buSzPts val="1600"/>
              <a:buFont typeface="Arial"/>
              <a:buChar char="●"/>
            </a:pPr>
            <a:r>
              <a:rPr lang="en" sz="1600">
                <a:latin typeface="Arial"/>
                <a:ea typeface="Arial"/>
                <a:cs typeface="Arial"/>
                <a:sym typeface="Arial"/>
              </a:rPr>
              <a:t>Always pick first element as pivot.</a:t>
            </a:r>
            <a:endParaRPr sz="1600">
              <a:latin typeface="Arial"/>
              <a:ea typeface="Arial"/>
              <a:cs typeface="Arial"/>
              <a:sym typeface="Arial"/>
            </a:endParaRPr>
          </a:p>
          <a:p>
            <a:pPr indent="-330200" lvl="0" marL="457200" rtl="0" algn="l">
              <a:spcBef>
                <a:spcPts val="0"/>
              </a:spcBef>
              <a:spcAft>
                <a:spcPts val="0"/>
              </a:spcAft>
              <a:buClr>
                <a:schemeClr val="dk1"/>
              </a:buClr>
              <a:buSzPts val="1600"/>
              <a:buFont typeface="Arial"/>
              <a:buChar char="●"/>
            </a:pPr>
            <a:r>
              <a:rPr lang="en" sz="1600">
                <a:latin typeface="Arial"/>
                <a:ea typeface="Arial"/>
                <a:cs typeface="Arial"/>
                <a:sym typeface="Arial"/>
              </a:rPr>
              <a:t>Always pick last element as pivot (implemented in next example)</a:t>
            </a:r>
            <a:endParaRPr sz="1600">
              <a:latin typeface="Arial"/>
              <a:ea typeface="Arial"/>
              <a:cs typeface="Arial"/>
              <a:sym typeface="Arial"/>
            </a:endParaRPr>
          </a:p>
          <a:p>
            <a:pPr indent="-330200" lvl="0" marL="457200" rtl="0" algn="l">
              <a:spcBef>
                <a:spcPts val="0"/>
              </a:spcBef>
              <a:spcAft>
                <a:spcPts val="0"/>
              </a:spcAft>
              <a:buClr>
                <a:schemeClr val="dk1"/>
              </a:buClr>
              <a:buSzPts val="1600"/>
              <a:buFont typeface="Arial"/>
              <a:buChar char="●"/>
            </a:pPr>
            <a:r>
              <a:rPr lang="en" sz="1600">
                <a:latin typeface="Arial"/>
                <a:ea typeface="Arial"/>
                <a:cs typeface="Arial"/>
                <a:sym typeface="Arial"/>
              </a:rPr>
              <a:t>Pick a random element as pivot.</a:t>
            </a:r>
            <a:endParaRPr sz="1600">
              <a:latin typeface="Arial"/>
              <a:ea typeface="Arial"/>
              <a:cs typeface="Arial"/>
              <a:sym typeface="Arial"/>
            </a:endParaRPr>
          </a:p>
          <a:p>
            <a:pPr indent="-330200" lvl="0" marL="457200" rtl="0" algn="l">
              <a:spcBef>
                <a:spcPts val="0"/>
              </a:spcBef>
              <a:spcAft>
                <a:spcPts val="0"/>
              </a:spcAft>
              <a:buClr>
                <a:schemeClr val="dk1"/>
              </a:buClr>
              <a:buSzPts val="1600"/>
              <a:buFont typeface="Arial"/>
              <a:buChar char="●"/>
            </a:pPr>
            <a:r>
              <a:rPr lang="en" sz="1600">
                <a:latin typeface="Arial"/>
                <a:ea typeface="Arial"/>
                <a:cs typeface="Arial"/>
                <a:sym typeface="Arial"/>
              </a:rPr>
              <a:t>Pick median as pivot.</a:t>
            </a:r>
            <a:endParaRPr sz="16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90"/>
          <p:cNvSpPr txBox="1"/>
          <p:nvPr>
            <p:ph type="title"/>
          </p:nvPr>
        </p:nvSpPr>
        <p:spPr>
          <a:xfrm>
            <a:off x="387900" y="502500"/>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Divide &amp; Conquer Algorithms-Quick Sort</a:t>
            </a:r>
            <a:endParaRPr/>
          </a:p>
          <a:p>
            <a:pPr indent="0" lvl="0" marL="0" rtl="0" algn="l">
              <a:spcBef>
                <a:spcPts val="0"/>
              </a:spcBef>
              <a:spcAft>
                <a:spcPts val="0"/>
              </a:spcAft>
              <a:buNone/>
            </a:pPr>
            <a:r>
              <a:t/>
            </a:r>
            <a:endParaRPr/>
          </a:p>
        </p:txBody>
      </p:sp>
      <p:sp>
        <p:nvSpPr>
          <p:cNvPr id="581" name="Google Shape;581;p90"/>
          <p:cNvSpPr txBox="1"/>
          <p:nvPr>
            <p:ph idx="1" type="body"/>
          </p:nvPr>
        </p:nvSpPr>
        <p:spPr>
          <a:xfrm>
            <a:off x="387900" y="1341000"/>
            <a:ext cx="4267800" cy="3628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100"/>
              <a:t>   [</a:t>
            </a:r>
            <a:r>
              <a:rPr lang="en" sz="1700">
                <a:solidFill>
                  <a:srgbClr val="FFD966"/>
                </a:solidFill>
                <a:latin typeface="Arial"/>
                <a:ea typeface="Arial"/>
                <a:cs typeface="Arial"/>
                <a:sym typeface="Arial"/>
              </a:rPr>
              <a:t>10</a:t>
            </a:r>
            <a:r>
              <a:rPr lang="en" sz="1700">
                <a:latin typeface="Arial"/>
                <a:ea typeface="Arial"/>
                <a:cs typeface="Arial"/>
                <a:sym typeface="Arial"/>
              </a:rPr>
              <a:t>, 80, 30, 90, 40, 50, </a:t>
            </a:r>
            <a:r>
              <a:rPr lang="en" sz="1700">
                <a:solidFill>
                  <a:srgbClr val="FF0000"/>
                </a:solidFill>
                <a:latin typeface="Arial"/>
                <a:ea typeface="Arial"/>
                <a:cs typeface="Arial"/>
                <a:sym typeface="Arial"/>
              </a:rPr>
              <a:t>70</a:t>
            </a:r>
            <a:r>
              <a:rPr lang="en" sz="1700">
                <a:latin typeface="Arial"/>
                <a:ea typeface="Arial"/>
                <a:cs typeface="Arial"/>
                <a:sym typeface="Arial"/>
              </a:rPr>
              <a:t> ] , j = 0, i = -1 </a:t>
            </a:r>
            <a:endParaRPr sz="1700">
              <a:latin typeface="Arial"/>
              <a:ea typeface="Arial"/>
              <a:cs typeface="Arial"/>
              <a:sym typeface="Arial"/>
            </a:endParaRPr>
          </a:p>
          <a:p>
            <a:pPr indent="0" lvl="0" marL="0" rtl="0" algn="l">
              <a:lnSpc>
                <a:spcPct val="100000"/>
              </a:lnSpc>
              <a:spcBef>
                <a:spcPts val="0"/>
              </a:spcBef>
              <a:spcAft>
                <a:spcPts val="0"/>
              </a:spcAft>
              <a:buNone/>
            </a:pPr>
            <a:r>
              <a:rPr lang="en" sz="1700">
                <a:latin typeface="Arial"/>
                <a:ea typeface="Arial"/>
                <a:cs typeface="Arial"/>
                <a:sym typeface="Arial"/>
              </a:rPr>
              <a:t>⇒ [</a:t>
            </a:r>
            <a:r>
              <a:rPr lang="en" sz="1700">
                <a:solidFill>
                  <a:schemeClr val="accent5"/>
                </a:solidFill>
                <a:latin typeface="Arial"/>
                <a:ea typeface="Arial"/>
                <a:cs typeface="Arial"/>
                <a:sym typeface="Arial"/>
              </a:rPr>
              <a:t>10</a:t>
            </a:r>
            <a:r>
              <a:rPr lang="en" sz="1700">
                <a:latin typeface="Arial"/>
                <a:ea typeface="Arial"/>
                <a:cs typeface="Arial"/>
                <a:sym typeface="Arial"/>
              </a:rPr>
              <a:t>, 80, 30, 90, 40, 50, </a:t>
            </a:r>
            <a:r>
              <a:rPr lang="en" sz="1700">
                <a:solidFill>
                  <a:srgbClr val="FF0000"/>
                </a:solidFill>
                <a:latin typeface="Arial"/>
                <a:ea typeface="Arial"/>
                <a:cs typeface="Arial"/>
                <a:sym typeface="Arial"/>
              </a:rPr>
              <a:t>70</a:t>
            </a:r>
            <a:r>
              <a:rPr lang="en" sz="1700">
                <a:latin typeface="Arial"/>
                <a:ea typeface="Arial"/>
                <a:cs typeface="Arial"/>
                <a:sym typeface="Arial"/>
              </a:rPr>
              <a:t> ] , j = 0, i = 0</a:t>
            </a:r>
            <a:endParaRPr sz="1700">
              <a:latin typeface="Arial"/>
              <a:ea typeface="Arial"/>
              <a:cs typeface="Arial"/>
              <a:sym typeface="Arial"/>
            </a:endParaRPr>
          </a:p>
          <a:p>
            <a:pPr indent="0" lvl="0" marL="0" rtl="0" algn="l">
              <a:lnSpc>
                <a:spcPct val="100000"/>
              </a:lnSpc>
              <a:spcBef>
                <a:spcPts val="0"/>
              </a:spcBef>
              <a:spcAft>
                <a:spcPts val="0"/>
              </a:spcAft>
              <a:buNone/>
            </a:pPr>
            <a:r>
              <a:rPr lang="en" sz="1700">
                <a:latin typeface="Arial"/>
                <a:ea typeface="Arial"/>
                <a:cs typeface="Arial"/>
                <a:sym typeface="Arial"/>
              </a:rPr>
              <a:t>⇒ </a:t>
            </a:r>
            <a:r>
              <a:rPr lang="en" sz="2100"/>
              <a:t>[</a:t>
            </a:r>
            <a:r>
              <a:rPr lang="en" sz="1700">
                <a:latin typeface="Arial"/>
                <a:ea typeface="Arial"/>
                <a:cs typeface="Arial"/>
                <a:sym typeface="Arial"/>
              </a:rPr>
              <a:t>10, </a:t>
            </a:r>
            <a:r>
              <a:rPr lang="en" sz="1700">
                <a:solidFill>
                  <a:srgbClr val="FFD966"/>
                </a:solidFill>
                <a:latin typeface="Arial"/>
                <a:ea typeface="Arial"/>
                <a:cs typeface="Arial"/>
                <a:sym typeface="Arial"/>
              </a:rPr>
              <a:t>80</a:t>
            </a:r>
            <a:r>
              <a:rPr lang="en" sz="1700">
                <a:latin typeface="Arial"/>
                <a:ea typeface="Arial"/>
                <a:cs typeface="Arial"/>
                <a:sym typeface="Arial"/>
              </a:rPr>
              <a:t>, 30, 90, 40, 50, </a:t>
            </a:r>
            <a:r>
              <a:rPr lang="en" sz="1700">
                <a:solidFill>
                  <a:srgbClr val="FF0000"/>
                </a:solidFill>
                <a:latin typeface="Arial"/>
                <a:ea typeface="Arial"/>
                <a:cs typeface="Arial"/>
                <a:sym typeface="Arial"/>
              </a:rPr>
              <a:t>70</a:t>
            </a:r>
            <a:r>
              <a:rPr lang="en" sz="1700">
                <a:latin typeface="Arial"/>
                <a:ea typeface="Arial"/>
                <a:cs typeface="Arial"/>
                <a:sym typeface="Arial"/>
              </a:rPr>
              <a:t> ] , j = 1, i = 0</a:t>
            </a:r>
            <a:endParaRPr sz="1700">
              <a:latin typeface="Arial"/>
              <a:ea typeface="Arial"/>
              <a:cs typeface="Arial"/>
              <a:sym typeface="Arial"/>
            </a:endParaRPr>
          </a:p>
          <a:p>
            <a:pPr indent="0" lvl="0" marL="0" rtl="0" algn="l">
              <a:lnSpc>
                <a:spcPct val="100000"/>
              </a:lnSpc>
              <a:spcBef>
                <a:spcPts val="0"/>
              </a:spcBef>
              <a:spcAft>
                <a:spcPts val="0"/>
              </a:spcAft>
              <a:buNone/>
            </a:pPr>
            <a:r>
              <a:rPr lang="en" sz="1400">
                <a:latin typeface="Arial"/>
                <a:ea typeface="Arial"/>
                <a:cs typeface="Arial"/>
                <a:sym typeface="Arial"/>
              </a:rPr>
              <a:t>⇒  </a:t>
            </a:r>
            <a:r>
              <a:rPr lang="en" sz="1700">
                <a:latin typeface="Arial"/>
                <a:ea typeface="Arial"/>
                <a:cs typeface="Arial"/>
                <a:sym typeface="Arial"/>
              </a:rPr>
              <a:t>[10,</a:t>
            </a:r>
            <a:r>
              <a:rPr lang="en" sz="1400">
                <a:latin typeface="Arial"/>
                <a:ea typeface="Arial"/>
                <a:cs typeface="Arial"/>
                <a:sym typeface="Arial"/>
              </a:rPr>
              <a:t> </a:t>
            </a:r>
            <a:r>
              <a:rPr lang="en" sz="1700">
                <a:latin typeface="Arial"/>
                <a:ea typeface="Arial"/>
                <a:cs typeface="Arial"/>
                <a:sym typeface="Arial"/>
              </a:rPr>
              <a:t>80, </a:t>
            </a:r>
            <a:r>
              <a:rPr lang="en" sz="1700">
                <a:solidFill>
                  <a:srgbClr val="FFD966"/>
                </a:solidFill>
                <a:latin typeface="Arial"/>
                <a:ea typeface="Arial"/>
                <a:cs typeface="Arial"/>
                <a:sym typeface="Arial"/>
              </a:rPr>
              <a:t>30</a:t>
            </a:r>
            <a:r>
              <a:rPr lang="en" sz="1700">
                <a:latin typeface="Arial"/>
                <a:ea typeface="Arial"/>
                <a:cs typeface="Arial"/>
                <a:sym typeface="Arial"/>
              </a:rPr>
              <a:t>, 90, 40, 50, </a:t>
            </a:r>
            <a:r>
              <a:rPr lang="en" sz="1700">
                <a:solidFill>
                  <a:srgbClr val="FF0000"/>
                </a:solidFill>
                <a:latin typeface="Arial"/>
                <a:ea typeface="Arial"/>
                <a:cs typeface="Arial"/>
                <a:sym typeface="Arial"/>
              </a:rPr>
              <a:t>70</a:t>
            </a:r>
            <a:r>
              <a:rPr lang="en" sz="1700">
                <a:latin typeface="Arial"/>
                <a:ea typeface="Arial"/>
                <a:cs typeface="Arial"/>
                <a:sym typeface="Arial"/>
              </a:rPr>
              <a:t> ] , j = 2, i = 1</a:t>
            </a:r>
            <a:endParaRPr sz="1700">
              <a:latin typeface="Arial"/>
              <a:ea typeface="Arial"/>
              <a:cs typeface="Arial"/>
              <a:sym typeface="Arial"/>
            </a:endParaRPr>
          </a:p>
          <a:p>
            <a:pPr indent="0" lvl="0" marL="0" rtl="0" algn="l">
              <a:lnSpc>
                <a:spcPct val="100000"/>
              </a:lnSpc>
              <a:spcBef>
                <a:spcPts val="0"/>
              </a:spcBef>
              <a:spcAft>
                <a:spcPts val="0"/>
              </a:spcAft>
              <a:buNone/>
            </a:pPr>
            <a:r>
              <a:rPr lang="en" sz="1400">
                <a:latin typeface="Arial"/>
                <a:ea typeface="Arial"/>
                <a:cs typeface="Arial"/>
                <a:sym typeface="Arial"/>
              </a:rPr>
              <a:t>⇒  </a:t>
            </a:r>
            <a:r>
              <a:rPr lang="en" sz="1700">
                <a:latin typeface="Arial"/>
                <a:ea typeface="Arial"/>
                <a:cs typeface="Arial"/>
                <a:sym typeface="Arial"/>
              </a:rPr>
              <a:t>[10,</a:t>
            </a:r>
            <a:r>
              <a:rPr lang="en" sz="1400">
                <a:latin typeface="Arial"/>
                <a:ea typeface="Arial"/>
                <a:cs typeface="Arial"/>
                <a:sym typeface="Arial"/>
              </a:rPr>
              <a:t> </a:t>
            </a:r>
            <a:r>
              <a:rPr lang="en" sz="1700">
                <a:solidFill>
                  <a:srgbClr val="93C47D"/>
                </a:solidFill>
                <a:latin typeface="Arial"/>
                <a:ea typeface="Arial"/>
                <a:cs typeface="Arial"/>
                <a:sym typeface="Arial"/>
              </a:rPr>
              <a:t>30</a:t>
            </a:r>
            <a:r>
              <a:rPr lang="en" sz="1700">
                <a:latin typeface="Arial"/>
                <a:ea typeface="Arial"/>
                <a:cs typeface="Arial"/>
                <a:sym typeface="Arial"/>
              </a:rPr>
              <a:t>, </a:t>
            </a:r>
            <a:r>
              <a:rPr lang="en" sz="1700">
                <a:solidFill>
                  <a:srgbClr val="93C47D"/>
                </a:solidFill>
                <a:latin typeface="Arial"/>
                <a:ea typeface="Arial"/>
                <a:cs typeface="Arial"/>
                <a:sym typeface="Arial"/>
              </a:rPr>
              <a:t>80</a:t>
            </a:r>
            <a:r>
              <a:rPr lang="en" sz="1700">
                <a:latin typeface="Arial"/>
                <a:ea typeface="Arial"/>
                <a:cs typeface="Arial"/>
                <a:sym typeface="Arial"/>
              </a:rPr>
              <a:t>, </a:t>
            </a:r>
            <a:r>
              <a:rPr lang="en" sz="1700">
                <a:solidFill>
                  <a:srgbClr val="FFD966"/>
                </a:solidFill>
                <a:latin typeface="Arial"/>
                <a:ea typeface="Arial"/>
                <a:cs typeface="Arial"/>
                <a:sym typeface="Arial"/>
              </a:rPr>
              <a:t>90</a:t>
            </a:r>
            <a:r>
              <a:rPr lang="en" sz="1700">
                <a:latin typeface="Arial"/>
                <a:ea typeface="Arial"/>
                <a:cs typeface="Arial"/>
                <a:sym typeface="Arial"/>
              </a:rPr>
              <a:t>, 40, 50, </a:t>
            </a:r>
            <a:r>
              <a:rPr lang="en" sz="1700">
                <a:solidFill>
                  <a:srgbClr val="FF0000"/>
                </a:solidFill>
                <a:latin typeface="Arial"/>
                <a:ea typeface="Arial"/>
                <a:cs typeface="Arial"/>
                <a:sym typeface="Arial"/>
              </a:rPr>
              <a:t>70</a:t>
            </a:r>
            <a:r>
              <a:rPr lang="en" sz="1700">
                <a:latin typeface="Arial"/>
                <a:ea typeface="Arial"/>
                <a:cs typeface="Arial"/>
                <a:sym typeface="Arial"/>
              </a:rPr>
              <a:t> ] , j = 3, i = 1</a:t>
            </a:r>
            <a:endParaRPr sz="1400">
              <a:latin typeface="Arial"/>
              <a:ea typeface="Arial"/>
              <a:cs typeface="Arial"/>
              <a:sym typeface="Arial"/>
            </a:endParaRPr>
          </a:p>
          <a:p>
            <a:pPr indent="0" lvl="0" marL="0" rtl="0" algn="l">
              <a:lnSpc>
                <a:spcPct val="100000"/>
              </a:lnSpc>
              <a:spcBef>
                <a:spcPts val="0"/>
              </a:spcBef>
              <a:spcAft>
                <a:spcPts val="0"/>
              </a:spcAft>
              <a:buNone/>
            </a:pPr>
            <a:r>
              <a:rPr lang="en" sz="1400">
                <a:latin typeface="Arial"/>
                <a:ea typeface="Arial"/>
                <a:cs typeface="Arial"/>
                <a:sym typeface="Arial"/>
              </a:rPr>
              <a:t>⇒  </a:t>
            </a:r>
            <a:r>
              <a:rPr lang="en" sz="1700">
                <a:latin typeface="Arial"/>
                <a:ea typeface="Arial"/>
                <a:cs typeface="Arial"/>
                <a:sym typeface="Arial"/>
              </a:rPr>
              <a:t>[10,</a:t>
            </a:r>
            <a:r>
              <a:rPr lang="en" sz="1400">
                <a:latin typeface="Arial"/>
                <a:ea typeface="Arial"/>
                <a:cs typeface="Arial"/>
                <a:sym typeface="Arial"/>
              </a:rPr>
              <a:t> </a:t>
            </a:r>
            <a:r>
              <a:rPr lang="en" sz="1700">
                <a:latin typeface="Arial"/>
                <a:ea typeface="Arial"/>
                <a:cs typeface="Arial"/>
                <a:sym typeface="Arial"/>
              </a:rPr>
              <a:t>30, 80, 90, </a:t>
            </a:r>
            <a:r>
              <a:rPr lang="en" sz="1700">
                <a:solidFill>
                  <a:srgbClr val="FFD966"/>
                </a:solidFill>
                <a:latin typeface="Arial"/>
                <a:ea typeface="Arial"/>
                <a:cs typeface="Arial"/>
                <a:sym typeface="Arial"/>
              </a:rPr>
              <a:t>40</a:t>
            </a:r>
            <a:r>
              <a:rPr lang="en" sz="1700">
                <a:latin typeface="Arial"/>
                <a:ea typeface="Arial"/>
                <a:cs typeface="Arial"/>
                <a:sym typeface="Arial"/>
              </a:rPr>
              <a:t>, 50, </a:t>
            </a:r>
            <a:r>
              <a:rPr lang="en" sz="1700">
                <a:solidFill>
                  <a:srgbClr val="FF0000"/>
                </a:solidFill>
                <a:latin typeface="Arial"/>
                <a:ea typeface="Arial"/>
                <a:cs typeface="Arial"/>
                <a:sym typeface="Arial"/>
              </a:rPr>
              <a:t>70</a:t>
            </a:r>
            <a:r>
              <a:rPr lang="en" sz="1700">
                <a:latin typeface="Arial"/>
                <a:ea typeface="Arial"/>
                <a:cs typeface="Arial"/>
                <a:sym typeface="Arial"/>
              </a:rPr>
              <a:t> ] , j = 4, i = 2</a:t>
            </a:r>
            <a:endParaRPr sz="1700">
              <a:latin typeface="Arial"/>
              <a:ea typeface="Arial"/>
              <a:cs typeface="Arial"/>
              <a:sym typeface="Arial"/>
            </a:endParaRPr>
          </a:p>
          <a:p>
            <a:pPr indent="0" lvl="0" marL="0" rtl="0" algn="l">
              <a:lnSpc>
                <a:spcPct val="100000"/>
              </a:lnSpc>
              <a:spcBef>
                <a:spcPts val="0"/>
              </a:spcBef>
              <a:spcAft>
                <a:spcPts val="0"/>
              </a:spcAft>
              <a:buNone/>
            </a:pPr>
            <a:r>
              <a:rPr lang="en" sz="1400">
                <a:latin typeface="Arial"/>
                <a:ea typeface="Arial"/>
                <a:cs typeface="Arial"/>
                <a:sym typeface="Arial"/>
              </a:rPr>
              <a:t>⇒  </a:t>
            </a:r>
            <a:r>
              <a:rPr lang="en" sz="1700">
                <a:latin typeface="Arial"/>
                <a:ea typeface="Arial"/>
                <a:cs typeface="Arial"/>
                <a:sym typeface="Arial"/>
              </a:rPr>
              <a:t>[10,</a:t>
            </a:r>
            <a:r>
              <a:rPr lang="en" sz="1400">
                <a:latin typeface="Arial"/>
                <a:ea typeface="Arial"/>
                <a:cs typeface="Arial"/>
                <a:sym typeface="Arial"/>
              </a:rPr>
              <a:t> </a:t>
            </a:r>
            <a:r>
              <a:rPr lang="en" sz="1700">
                <a:latin typeface="Arial"/>
                <a:ea typeface="Arial"/>
                <a:cs typeface="Arial"/>
                <a:sym typeface="Arial"/>
              </a:rPr>
              <a:t>30, </a:t>
            </a:r>
            <a:r>
              <a:rPr lang="en" sz="1700">
                <a:solidFill>
                  <a:srgbClr val="93C47D"/>
                </a:solidFill>
                <a:latin typeface="Arial"/>
                <a:ea typeface="Arial"/>
                <a:cs typeface="Arial"/>
                <a:sym typeface="Arial"/>
              </a:rPr>
              <a:t>40</a:t>
            </a:r>
            <a:r>
              <a:rPr lang="en" sz="1700">
                <a:latin typeface="Arial"/>
                <a:ea typeface="Arial"/>
                <a:cs typeface="Arial"/>
                <a:sym typeface="Arial"/>
              </a:rPr>
              <a:t>, 90, </a:t>
            </a:r>
            <a:r>
              <a:rPr lang="en" sz="1700">
                <a:solidFill>
                  <a:srgbClr val="93C47D"/>
                </a:solidFill>
                <a:latin typeface="Arial"/>
                <a:ea typeface="Arial"/>
                <a:cs typeface="Arial"/>
                <a:sym typeface="Arial"/>
              </a:rPr>
              <a:t>80</a:t>
            </a:r>
            <a:r>
              <a:rPr lang="en" sz="1700">
                <a:latin typeface="Arial"/>
                <a:ea typeface="Arial"/>
                <a:cs typeface="Arial"/>
                <a:sym typeface="Arial"/>
              </a:rPr>
              <a:t>,</a:t>
            </a:r>
            <a:r>
              <a:rPr lang="en" sz="1700">
                <a:solidFill>
                  <a:schemeClr val="accent6"/>
                </a:solidFill>
                <a:latin typeface="Arial"/>
                <a:ea typeface="Arial"/>
                <a:cs typeface="Arial"/>
                <a:sym typeface="Arial"/>
              </a:rPr>
              <a:t> 50</a:t>
            </a:r>
            <a:r>
              <a:rPr lang="en" sz="1700">
                <a:latin typeface="Arial"/>
                <a:ea typeface="Arial"/>
                <a:cs typeface="Arial"/>
                <a:sym typeface="Arial"/>
              </a:rPr>
              <a:t>, </a:t>
            </a:r>
            <a:r>
              <a:rPr lang="en" sz="1700">
                <a:solidFill>
                  <a:srgbClr val="FF0000"/>
                </a:solidFill>
                <a:latin typeface="Arial"/>
                <a:ea typeface="Arial"/>
                <a:cs typeface="Arial"/>
                <a:sym typeface="Arial"/>
              </a:rPr>
              <a:t>70</a:t>
            </a:r>
            <a:r>
              <a:rPr lang="en" sz="1700">
                <a:latin typeface="Arial"/>
                <a:ea typeface="Arial"/>
                <a:cs typeface="Arial"/>
                <a:sym typeface="Arial"/>
              </a:rPr>
              <a:t> ] , j = 5, i = 3</a:t>
            </a:r>
            <a:endParaRPr sz="1700">
              <a:latin typeface="Arial"/>
              <a:ea typeface="Arial"/>
              <a:cs typeface="Arial"/>
              <a:sym typeface="Arial"/>
            </a:endParaRPr>
          </a:p>
          <a:p>
            <a:pPr indent="0" lvl="0" marL="0" rtl="0" algn="l">
              <a:lnSpc>
                <a:spcPct val="100000"/>
              </a:lnSpc>
              <a:spcBef>
                <a:spcPts val="0"/>
              </a:spcBef>
              <a:spcAft>
                <a:spcPts val="0"/>
              </a:spcAft>
              <a:buNone/>
            </a:pPr>
            <a:r>
              <a:rPr lang="en" sz="1400">
                <a:latin typeface="Arial"/>
                <a:ea typeface="Arial"/>
                <a:cs typeface="Arial"/>
                <a:sym typeface="Arial"/>
              </a:rPr>
              <a:t>⇒  </a:t>
            </a:r>
            <a:r>
              <a:rPr lang="en" sz="1700">
                <a:latin typeface="Arial"/>
                <a:ea typeface="Arial"/>
                <a:cs typeface="Arial"/>
                <a:sym typeface="Arial"/>
              </a:rPr>
              <a:t>[10,</a:t>
            </a:r>
            <a:r>
              <a:rPr lang="en" sz="1400">
                <a:latin typeface="Arial"/>
                <a:ea typeface="Arial"/>
                <a:cs typeface="Arial"/>
                <a:sym typeface="Arial"/>
              </a:rPr>
              <a:t> </a:t>
            </a:r>
            <a:r>
              <a:rPr lang="en" sz="1700">
                <a:latin typeface="Arial"/>
                <a:ea typeface="Arial"/>
                <a:cs typeface="Arial"/>
                <a:sym typeface="Arial"/>
              </a:rPr>
              <a:t>30, 40, </a:t>
            </a:r>
            <a:r>
              <a:rPr lang="en" sz="1700">
                <a:solidFill>
                  <a:srgbClr val="B6D7A8"/>
                </a:solidFill>
                <a:latin typeface="Arial"/>
                <a:ea typeface="Arial"/>
                <a:cs typeface="Arial"/>
                <a:sym typeface="Arial"/>
              </a:rPr>
              <a:t>50</a:t>
            </a:r>
            <a:r>
              <a:rPr lang="en" sz="1700">
                <a:latin typeface="Arial"/>
                <a:ea typeface="Arial"/>
                <a:cs typeface="Arial"/>
                <a:sym typeface="Arial"/>
              </a:rPr>
              <a:t>, 80, </a:t>
            </a:r>
            <a:r>
              <a:rPr lang="en" sz="1700">
                <a:solidFill>
                  <a:srgbClr val="93C47D"/>
                </a:solidFill>
                <a:latin typeface="Arial"/>
                <a:ea typeface="Arial"/>
                <a:cs typeface="Arial"/>
                <a:sym typeface="Arial"/>
              </a:rPr>
              <a:t>90</a:t>
            </a:r>
            <a:r>
              <a:rPr lang="en" sz="1700">
                <a:latin typeface="Arial"/>
                <a:ea typeface="Arial"/>
                <a:cs typeface="Arial"/>
                <a:sym typeface="Arial"/>
              </a:rPr>
              <a:t>, </a:t>
            </a:r>
            <a:r>
              <a:rPr lang="en" sz="1700">
                <a:solidFill>
                  <a:srgbClr val="FF0000"/>
                </a:solidFill>
                <a:latin typeface="Arial"/>
                <a:ea typeface="Arial"/>
                <a:cs typeface="Arial"/>
                <a:sym typeface="Arial"/>
              </a:rPr>
              <a:t>70</a:t>
            </a:r>
            <a:r>
              <a:rPr lang="en" sz="1700">
                <a:latin typeface="Arial"/>
                <a:ea typeface="Arial"/>
                <a:cs typeface="Arial"/>
                <a:sym typeface="Arial"/>
              </a:rPr>
              <a:t> ] </a:t>
            </a:r>
            <a:endParaRPr sz="1700">
              <a:latin typeface="Arial"/>
              <a:ea typeface="Arial"/>
              <a:cs typeface="Arial"/>
              <a:sym typeface="Arial"/>
            </a:endParaRPr>
          </a:p>
          <a:p>
            <a:pPr indent="0" lvl="0" marL="0" rtl="0" algn="l">
              <a:lnSpc>
                <a:spcPct val="100000"/>
              </a:lnSpc>
              <a:spcBef>
                <a:spcPts val="0"/>
              </a:spcBef>
              <a:spcAft>
                <a:spcPts val="0"/>
              </a:spcAft>
              <a:buNone/>
            </a:pPr>
            <a:r>
              <a:t/>
            </a:r>
            <a:endParaRPr sz="1700">
              <a:latin typeface="Arial"/>
              <a:ea typeface="Arial"/>
              <a:cs typeface="Arial"/>
              <a:sym typeface="Arial"/>
            </a:endParaRPr>
          </a:p>
          <a:p>
            <a:pPr indent="0" lvl="0" marL="0" rtl="0" algn="l">
              <a:lnSpc>
                <a:spcPct val="100000"/>
              </a:lnSpc>
              <a:spcBef>
                <a:spcPts val="0"/>
              </a:spcBef>
              <a:spcAft>
                <a:spcPts val="0"/>
              </a:spcAft>
              <a:buNone/>
            </a:pPr>
            <a:r>
              <a:rPr lang="en" sz="1400">
                <a:latin typeface="Arial"/>
                <a:ea typeface="Arial"/>
                <a:cs typeface="Arial"/>
                <a:sym typeface="Arial"/>
              </a:rPr>
              <a:t> </a:t>
            </a:r>
            <a:r>
              <a:rPr lang="en" sz="1700">
                <a:latin typeface="Arial"/>
                <a:ea typeface="Arial"/>
                <a:cs typeface="Arial"/>
                <a:sym typeface="Arial"/>
              </a:rPr>
              <a:t>[10,</a:t>
            </a:r>
            <a:r>
              <a:rPr lang="en" sz="1400">
                <a:latin typeface="Arial"/>
                <a:ea typeface="Arial"/>
                <a:cs typeface="Arial"/>
                <a:sym typeface="Arial"/>
              </a:rPr>
              <a:t> </a:t>
            </a:r>
            <a:r>
              <a:rPr lang="en" sz="1700">
                <a:latin typeface="Arial"/>
                <a:ea typeface="Arial"/>
                <a:cs typeface="Arial"/>
                <a:sym typeface="Arial"/>
              </a:rPr>
              <a:t>30, 40, 50, </a:t>
            </a:r>
            <a:r>
              <a:rPr lang="en" sz="1700">
                <a:solidFill>
                  <a:srgbClr val="FF0000"/>
                </a:solidFill>
                <a:latin typeface="Arial"/>
                <a:ea typeface="Arial"/>
                <a:cs typeface="Arial"/>
                <a:sym typeface="Arial"/>
              </a:rPr>
              <a:t>80</a:t>
            </a:r>
            <a:r>
              <a:rPr lang="en" sz="1700">
                <a:latin typeface="Arial"/>
                <a:ea typeface="Arial"/>
                <a:cs typeface="Arial"/>
                <a:sym typeface="Arial"/>
              </a:rPr>
              <a:t>]               [ 90, </a:t>
            </a:r>
            <a:r>
              <a:rPr lang="en" sz="1700">
                <a:solidFill>
                  <a:srgbClr val="FF0000"/>
                </a:solidFill>
                <a:latin typeface="Arial"/>
                <a:ea typeface="Arial"/>
                <a:cs typeface="Arial"/>
                <a:sym typeface="Arial"/>
              </a:rPr>
              <a:t>70</a:t>
            </a:r>
            <a:r>
              <a:rPr lang="en" sz="1700">
                <a:latin typeface="Arial"/>
                <a:ea typeface="Arial"/>
                <a:cs typeface="Arial"/>
                <a:sym typeface="Arial"/>
              </a:rPr>
              <a:t> ]</a:t>
            </a:r>
            <a:endParaRPr sz="1700">
              <a:latin typeface="Arial"/>
              <a:ea typeface="Arial"/>
              <a:cs typeface="Arial"/>
              <a:sym typeface="Arial"/>
            </a:endParaRPr>
          </a:p>
          <a:p>
            <a:pPr indent="0" lvl="0" marL="0" rtl="0" algn="l">
              <a:lnSpc>
                <a:spcPct val="100000"/>
              </a:lnSpc>
              <a:spcBef>
                <a:spcPts val="0"/>
              </a:spcBef>
              <a:spcAft>
                <a:spcPts val="0"/>
              </a:spcAft>
              <a:buNone/>
            </a:pPr>
            <a:r>
              <a:rPr lang="en" sz="1700">
                <a:latin typeface="Arial"/>
                <a:ea typeface="Arial"/>
                <a:cs typeface="Arial"/>
                <a:sym typeface="Arial"/>
              </a:rPr>
              <a:t>                                              [ </a:t>
            </a:r>
            <a:r>
              <a:rPr lang="en" sz="1700">
                <a:solidFill>
                  <a:srgbClr val="93C47D"/>
                </a:solidFill>
                <a:latin typeface="Arial"/>
                <a:ea typeface="Arial"/>
                <a:cs typeface="Arial"/>
                <a:sym typeface="Arial"/>
              </a:rPr>
              <a:t>70, 90</a:t>
            </a:r>
            <a:r>
              <a:rPr lang="en" sz="1700">
                <a:latin typeface="Arial"/>
                <a:ea typeface="Arial"/>
                <a:cs typeface="Arial"/>
                <a:sym typeface="Arial"/>
              </a:rPr>
              <a:t> ]</a:t>
            </a:r>
            <a:endParaRPr sz="1700">
              <a:latin typeface="Arial"/>
              <a:ea typeface="Arial"/>
              <a:cs typeface="Arial"/>
              <a:sym typeface="Arial"/>
            </a:endParaRPr>
          </a:p>
        </p:txBody>
      </p:sp>
      <p:pic>
        <p:nvPicPr>
          <p:cNvPr id="582" name="Google Shape;582;p90"/>
          <p:cNvPicPr preferRelativeResize="0"/>
          <p:nvPr/>
        </p:nvPicPr>
        <p:blipFill>
          <a:blip r:embed="rId3">
            <a:alphaModFix/>
          </a:blip>
          <a:stretch>
            <a:fillRect/>
          </a:stretch>
        </p:blipFill>
        <p:spPr>
          <a:xfrm>
            <a:off x="4748675" y="896325"/>
            <a:ext cx="4152900" cy="2057400"/>
          </a:xfrm>
          <a:prstGeom prst="rect">
            <a:avLst/>
          </a:prstGeom>
          <a:noFill/>
          <a:ln>
            <a:noFill/>
          </a:ln>
        </p:spPr>
      </p:pic>
      <p:pic>
        <p:nvPicPr>
          <p:cNvPr id="583" name="Google Shape;583;p90"/>
          <p:cNvPicPr preferRelativeResize="0"/>
          <p:nvPr/>
        </p:nvPicPr>
        <p:blipFill>
          <a:blip r:embed="rId4">
            <a:alphaModFix/>
          </a:blip>
          <a:stretch>
            <a:fillRect/>
          </a:stretch>
        </p:blipFill>
        <p:spPr>
          <a:xfrm>
            <a:off x="4748675" y="2953725"/>
            <a:ext cx="4152900" cy="2145975"/>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9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Quick Sort- Complexity</a:t>
            </a:r>
            <a:endParaRPr/>
          </a:p>
        </p:txBody>
      </p:sp>
      <p:sp>
        <p:nvSpPr>
          <p:cNvPr id="589" name="Google Shape;589;p9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The best-case time complexity of quicksort is </a:t>
            </a:r>
            <a:r>
              <a:rPr b="1" lang="en">
                <a:latin typeface="Arial"/>
                <a:ea typeface="Arial"/>
                <a:cs typeface="Arial"/>
                <a:sym typeface="Arial"/>
              </a:rPr>
              <a:t>O(nlogn)</a:t>
            </a:r>
            <a:endParaRPr b="1">
              <a:latin typeface="Arial"/>
              <a:ea typeface="Arial"/>
              <a:cs typeface="Arial"/>
              <a:sym typeface="Arial"/>
            </a:endParaRPr>
          </a:p>
          <a:p>
            <a:pPr indent="0" lvl="0" marL="0" rtl="0" algn="l">
              <a:spcBef>
                <a:spcPts val="1200"/>
              </a:spcBef>
              <a:spcAft>
                <a:spcPts val="1200"/>
              </a:spcAft>
              <a:buNone/>
            </a:pPr>
            <a:r>
              <a:t/>
            </a:r>
            <a:endParaRPr b="1">
              <a:latin typeface="Arial"/>
              <a:ea typeface="Arial"/>
              <a:cs typeface="Arial"/>
              <a:sym typeface="Arial"/>
            </a:endParaRPr>
          </a:p>
        </p:txBody>
      </p:sp>
      <p:pic>
        <p:nvPicPr>
          <p:cNvPr id="590" name="Google Shape;590;p91"/>
          <p:cNvPicPr preferRelativeResize="0"/>
          <p:nvPr/>
        </p:nvPicPr>
        <p:blipFill>
          <a:blip r:embed="rId3">
            <a:alphaModFix/>
          </a:blip>
          <a:stretch>
            <a:fillRect/>
          </a:stretch>
        </p:blipFill>
        <p:spPr>
          <a:xfrm>
            <a:off x="2378050" y="1962475"/>
            <a:ext cx="4210050" cy="2133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Array capacity vs Array length</a:t>
            </a:r>
            <a:endParaRPr/>
          </a:p>
        </p:txBody>
      </p:sp>
      <p:sp>
        <p:nvSpPr>
          <p:cNvPr id="106" name="Google Shape;106;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rPr>
              <a:t>Number of elements </a:t>
            </a:r>
            <a:r>
              <a:rPr lang="en">
                <a:solidFill>
                  <a:schemeClr val="dk1"/>
                </a:solidFill>
              </a:rPr>
              <a:t>array</a:t>
            </a:r>
            <a:r>
              <a:rPr lang="en">
                <a:solidFill>
                  <a:schemeClr val="dk1"/>
                </a:solidFill>
              </a:rPr>
              <a:t> can hold is called capacity of array. </a:t>
            </a:r>
            <a:endParaRPr>
              <a:solidFill>
                <a:schemeClr val="dk1"/>
              </a:solidFill>
            </a:endParaRPr>
          </a:p>
          <a:p>
            <a:pPr indent="0" lvl="0" marL="0" rtl="0" algn="l">
              <a:spcBef>
                <a:spcPts val="1200"/>
              </a:spcBef>
              <a:spcAft>
                <a:spcPts val="0"/>
              </a:spcAft>
              <a:buNone/>
            </a:pPr>
            <a:r>
              <a:rPr lang="en">
                <a:solidFill>
                  <a:schemeClr val="dk1"/>
                </a:solidFill>
              </a:rPr>
              <a:t>Like </a:t>
            </a:r>
            <a:endParaRPr>
              <a:solidFill>
                <a:schemeClr val="dk1"/>
              </a:solidFill>
            </a:endParaRPr>
          </a:p>
          <a:p>
            <a:pPr indent="0" lvl="0" marL="0" rtl="0" algn="l">
              <a:spcBef>
                <a:spcPts val="1200"/>
              </a:spcBef>
              <a:spcAft>
                <a:spcPts val="0"/>
              </a:spcAft>
              <a:buNone/>
            </a:pPr>
            <a:r>
              <a:rPr lang="en">
                <a:solidFill>
                  <a:schemeClr val="dk1"/>
                </a:solidFill>
              </a:rPr>
              <a:t>int arr[6]={1, 2, 3, 4, 5, 6}    </a:t>
            </a:r>
            <a:endParaRPr>
              <a:solidFill>
                <a:schemeClr val="dk1"/>
              </a:solidFill>
            </a:endParaRPr>
          </a:p>
          <a:p>
            <a:pPr indent="0" lvl="0" marL="0" rtl="0" algn="l">
              <a:spcBef>
                <a:spcPts val="1200"/>
              </a:spcBef>
              <a:spcAft>
                <a:spcPts val="0"/>
              </a:spcAft>
              <a:buNone/>
            </a:pPr>
            <a:r>
              <a:rPr lang="en">
                <a:solidFill>
                  <a:schemeClr val="dk1"/>
                </a:solidFill>
              </a:rPr>
              <a:t>i</a:t>
            </a:r>
            <a:r>
              <a:rPr lang="en">
                <a:solidFill>
                  <a:schemeClr val="dk1"/>
                </a:solidFill>
              </a:rPr>
              <a:t>nt arr[]=</a:t>
            </a:r>
            <a:r>
              <a:rPr lang="en">
                <a:solidFill>
                  <a:schemeClr val="dk1"/>
                </a:solidFill>
              </a:rPr>
              <a:t>{1, 2, 3, 4, 5, 6}    or   arr=[1, 2, 3, 4, 5, 6]</a:t>
            </a:r>
            <a:endParaRPr>
              <a:solidFill>
                <a:schemeClr val="dk1"/>
              </a:solidFill>
            </a:endParaRPr>
          </a:p>
          <a:p>
            <a:pPr indent="0" lvl="0" marL="0" rtl="0" algn="l">
              <a:spcBef>
                <a:spcPts val="1200"/>
              </a:spcBef>
              <a:spcAft>
                <a:spcPts val="0"/>
              </a:spcAft>
              <a:buNone/>
            </a:pPr>
            <a:r>
              <a:rPr lang="en">
                <a:solidFill>
                  <a:schemeClr val="dk1"/>
                </a:solidFill>
              </a:rPr>
              <a:t>Number of elements currently in array is called length of array.</a:t>
            </a:r>
            <a:endParaRPr>
              <a:solidFill>
                <a:schemeClr val="dk1"/>
              </a:solidFill>
            </a:endParaRPr>
          </a:p>
          <a:p>
            <a:pPr indent="0" lvl="0" marL="0" rtl="0" algn="l">
              <a:spcBef>
                <a:spcPts val="1200"/>
              </a:spcBef>
              <a:spcAft>
                <a:spcPts val="0"/>
              </a:spcAft>
              <a:buNone/>
            </a:pPr>
            <a:r>
              <a:rPr lang="en">
                <a:solidFill>
                  <a:schemeClr val="dk1"/>
                </a:solidFill>
              </a:rPr>
              <a:t>Length of array= len(arr)</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92"/>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Binary Heap</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9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Heap | Content</a:t>
            </a:r>
            <a:endParaRPr/>
          </a:p>
        </p:txBody>
      </p:sp>
      <p:sp>
        <p:nvSpPr>
          <p:cNvPr id="601" name="Google Shape;601;p9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SzPts val="1100"/>
              <a:buFont typeface="Arial"/>
              <a:buChar char="●"/>
            </a:pPr>
            <a:r>
              <a:rPr lang="en"/>
              <a:t>Understand the Heap data structure.</a:t>
            </a:r>
            <a:endParaRPr/>
          </a:p>
          <a:p>
            <a:pPr indent="-298450" lvl="0" marL="457200" rtl="0" algn="l">
              <a:spcBef>
                <a:spcPts val="0"/>
              </a:spcBef>
              <a:spcAft>
                <a:spcPts val="0"/>
              </a:spcAft>
              <a:buSzPts val="1100"/>
              <a:buFont typeface="Arial"/>
              <a:buChar char="●"/>
            </a:pPr>
            <a:r>
              <a:rPr lang="en"/>
              <a:t>Understand Max Heap and Min Heap.</a:t>
            </a:r>
            <a:endParaRPr/>
          </a:p>
          <a:p>
            <a:pPr indent="-298450" lvl="0" marL="457200" rtl="0" algn="l">
              <a:spcBef>
                <a:spcPts val="0"/>
              </a:spcBef>
              <a:spcAft>
                <a:spcPts val="0"/>
              </a:spcAft>
              <a:buSzPts val="1100"/>
              <a:buFont typeface="Arial"/>
              <a:buChar char="●"/>
            </a:pPr>
            <a:r>
              <a:rPr lang="en"/>
              <a:t>Understand the insertion and deletion of a Heap.</a:t>
            </a:r>
            <a:endParaRPr/>
          </a:p>
          <a:p>
            <a:pPr indent="-298450" lvl="0" marL="457200" rtl="0" algn="l">
              <a:spcBef>
                <a:spcPts val="0"/>
              </a:spcBef>
              <a:spcAft>
                <a:spcPts val="0"/>
              </a:spcAft>
              <a:buSzPts val="1100"/>
              <a:buFont typeface="Arial"/>
              <a:buChar char="●"/>
            </a:pPr>
            <a:r>
              <a:rPr lang="en"/>
              <a:t>Implement a Heap.</a:t>
            </a:r>
            <a:endParaRPr/>
          </a:p>
          <a:p>
            <a:pPr indent="0" lvl="0" marL="0" rtl="0" algn="l">
              <a:spcBef>
                <a:spcPts val="1200"/>
              </a:spcBef>
              <a:spcAft>
                <a:spcPts val="1200"/>
              </a:spcAft>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9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Heap</a:t>
            </a:r>
            <a:endParaRPr/>
          </a:p>
        </p:txBody>
      </p:sp>
      <p:sp>
        <p:nvSpPr>
          <p:cNvPr id="607" name="Google Shape;607;p9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825">
                <a:latin typeface="Arial"/>
                <a:ea typeface="Arial"/>
                <a:cs typeface="Arial"/>
                <a:sym typeface="Arial"/>
              </a:rPr>
              <a:t>a </a:t>
            </a:r>
            <a:r>
              <a:rPr b="1" lang="en" sz="1825">
                <a:latin typeface="Arial"/>
                <a:ea typeface="Arial"/>
                <a:cs typeface="Arial"/>
                <a:sym typeface="Arial"/>
              </a:rPr>
              <a:t>Heap</a:t>
            </a:r>
            <a:r>
              <a:rPr lang="en" sz="1825">
                <a:latin typeface="Arial"/>
                <a:ea typeface="Arial"/>
                <a:cs typeface="Arial"/>
                <a:sym typeface="Arial"/>
              </a:rPr>
              <a:t> is a special type of binary tree. A heap is a binary tree that meets the following criteria:</a:t>
            </a:r>
            <a:endParaRPr sz="1825">
              <a:latin typeface="Arial"/>
              <a:ea typeface="Arial"/>
              <a:cs typeface="Arial"/>
              <a:sym typeface="Arial"/>
            </a:endParaRPr>
          </a:p>
          <a:p>
            <a:pPr indent="-327145" lvl="0" marL="457200" rtl="0" algn="l">
              <a:spcBef>
                <a:spcPts val="1200"/>
              </a:spcBef>
              <a:spcAft>
                <a:spcPts val="0"/>
              </a:spcAft>
              <a:buClr>
                <a:schemeClr val="dk1"/>
              </a:buClr>
              <a:buSzPct val="100000"/>
              <a:buFont typeface="Arial"/>
              <a:buChar char="●"/>
            </a:pPr>
            <a:r>
              <a:rPr lang="en" sz="1825">
                <a:latin typeface="Arial"/>
                <a:ea typeface="Arial"/>
                <a:cs typeface="Arial"/>
                <a:sym typeface="Arial"/>
              </a:rPr>
              <a:t>Is a </a:t>
            </a:r>
            <a:r>
              <a:rPr b="1" lang="en" sz="1825">
                <a:latin typeface="Arial"/>
                <a:ea typeface="Arial"/>
                <a:cs typeface="Arial"/>
                <a:sym typeface="Arial"/>
              </a:rPr>
              <a:t>complete binary tree</a:t>
            </a:r>
            <a:r>
              <a:rPr lang="en" sz="1825">
                <a:latin typeface="Arial"/>
                <a:ea typeface="Arial"/>
                <a:cs typeface="Arial"/>
                <a:sym typeface="Arial"/>
              </a:rPr>
              <a:t>;</a:t>
            </a:r>
            <a:endParaRPr sz="1825">
              <a:latin typeface="Arial"/>
              <a:ea typeface="Arial"/>
              <a:cs typeface="Arial"/>
              <a:sym typeface="Arial"/>
            </a:endParaRPr>
          </a:p>
          <a:p>
            <a:pPr indent="-327145" lvl="0" marL="457200" rtl="0" algn="l">
              <a:spcBef>
                <a:spcPts val="0"/>
              </a:spcBef>
              <a:spcAft>
                <a:spcPts val="0"/>
              </a:spcAft>
              <a:buClr>
                <a:schemeClr val="dk1"/>
              </a:buClr>
              <a:buSzPct val="100000"/>
              <a:buFont typeface="Arial"/>
              <a:buChar char="●"/>
            </a:pPr>
            <a:r>
              <a:rPr lang="en" sz="1825">
                <a:latin typeface="Arial"/>
                <a:ea typeface="Arial"/>
                <a:cs typeface="Arial"/>
                <a:sym typeface="Arial"/>
              </a:rPr>
              <a:t>The value of each node must be </a:t>
            </a:r>
            <a:r>
              <a:rPr b="1" lang="en" sz="1825">
                <a:latin typeface="Arial"/>
                <a:ea typeface="Arial"/>
                <a:cs typeface="Arial"/>
                <a:sym typeface="Arial"/>
              </a:rPr>
              <a:t>no greater than (or no less than)</a:t>
            </a:r>
            <a:r>
              <a:rPr lang="en" sz="1825">
                <a:latin typeface="Arial"/>
                <a:ea typeface="Arial"/>
                <a:cs typeface="Arial"/>
                <a:sym typeface="Arial"/>
              </a:rPr>
              <a:t> the value of its child nodes.</a:t>
            </a:r>
            <a:endParaRPr sz="1825">
              <a:latin typeface="Arial"/>
              <a:ea typeface="Arial"/>
              <a:cs typeface="Arial"/>
              <a:sym typeface="Arial"/>
            </a:endParaRPr>
          </a:p>
          <a:p>
            <a:pPr indent="0" lvl="0" marL="0" rtl="0" algn="l">
              <a:spcBef>
                <a:spcPts val="1200"/>
              </a:spcBef>
              <a:spcAft>
                <a:spcPts val="0"/>
              </a:spcAft>
              <a:buNone/>
            </a:pPr>
            <a:r>
              <a:rPr lang="en" sz="1825">
                <a:latin typeface="Arial"/>
                <a:ea typeface="Arial"/>
                <a:cs typeface="Arial"/>
                <a:sym typeface="Arial"/>
              </a:rPr>
              <a:t>A Heap has the following properties:</a:t>
            </a:r>
            <a:endParaRPr sz="1825">
              <a:latin typeface="Arial"/>
              <a:ea typeface="Arial"/>
              <a:cs typeface="Arial"/>
              <a:sym typeface="Arial"/>
            </a:endParaRPr>
          </a:p>
          <a:p>
            <a:pPr indent="-327145" lvl="0" marL="457200" rtl="0" algn="l">
              <a:spcBef>
                <a:spcPts val="1200"/>
              </a:spcBef>
              <a:spcAft>
                <a:spcPts val="0"/>
              </a:spcAft>
              <a:buClr>
                <a:schemeClr val="dk1"/>
              </a:buClr>
              <a:buSzPct val="100000"/>
              <a:buFont typeface="Arial"/>
              <a:buChar char="●"/>
            </a:pPr>
            <a:r>
              <a:rPr lang="en" sz="1825">
                <a:latin typeface="Arial"/>
                <a:ea typeface="Arial"/>
                <a:cs typeface="Arial"/>
                <a:sym typeface="Arial"/>
              </a:rPr>
              <a:t>Insertion of an element into the Heap has a time complexity of O(log⁡N).</a:t>
            </a:r>
            <a:endParaRPr sz="1825">
              <a:latin typeface="Arial"/>
              <a:ea typeface="Arial"/>
              <a:cs typeface="Arial"/>
              <a:sym typeface="Arial"/>
            </a:endParaRPr>
          </a:p>
          <a:p>
            <a:pPr indent="-327145" lvl="0" marL="457200" rtl="0" algn="l">
              <a:spcBef>
                <a:spcPts val="0"/>
              </a:spcBef>
              <a:spcAft>
                <a:spcPts val="0"/>
              </a:spcAft>
              <a:buClr>
                <a:schemeClr val="dk1"/>
              </a:buClr>
              <a:buSzPct val="100000"/>
              <a:buFont typeface="Arial"/>
              <a:buChar char="●"/>
            </a:pPr>
            <a:r>
              <a:rPr lang="en" sz="1825">
                <a:latin typeface="Arial"/>
                <a:ea typeface="Arial"/>
                <a:cs typeface="Arial"/>
                <a:sym typeface="Arial"/>
              </a:rPr>
              <a:t>Deletion of an element from the Heap has a time complexity of O(log⁡N).</a:t>
            </a:r>
            <a:endParaRPr sz="1825">
              <a:latin typeface="Arial"/>
              <a:ea typeface="Arial"/>
              <a:cs typeface="Arial"/>
              <a:sym typeface="Arial"/>
            </a:endParaRPr>
          </a:p>
          <a:p>
            <a:pPr indent="-327145" lvl="0" marL="457200" rtl="0" algn="l">
              <a:spcBef>
                <a:spcPts val="0"/>
              </a:spcBef>
              <a:spcAft>
                <a:spcPts val="0"/>
              </a:spcAft>
              <a:buClr>
                <a:schemeClr val="dk1"/>
              </a:buClr>
              <a:buSzPct val="100000"/>
              <a:buFont typeface="Arial"/>
              <a:buChar char="●"/>
            </a:pPr>
            <a:r>
              <a:rPr lang="en" sz="1825">
                <a:latin typeface="Arial"/>
                <a:ea typeface="Arial"/>
                <a:cs typeface="Arial"/>
                <a:sym typeface="Arial"/>
              </a:rPr>
              <a:t>The maximum/minimum value in the Heap can be obtained with O(1) time complexity.</a:t>
            </a:r>
            <a:endParaRPr sz="1825">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9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Heap</a:t>
            </a:r>
            <a:endParaRPr/>
          </a:p>
        </p:txBody>
      </p:sp>
      <p:sp>
        <p:nvSpPr>
          <p:cNvPr id="613" name="Google Shape;613;p9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400">
                <a:latin typeface="Arial"/>
                <a:ea typeface="Arial"/>
                <a:cs typeface="Arial"/>
                <a:sym typeface="Arial"/>
              </a:rPr>
              <a:t>There are two kinds of heaps: </a:t>
            </a:r>
            <a:r>
              <a:rPr b="1" lang="en" sz="1400">
                <a:latin typeface="Arial"/>
                <a:ea typeface="Arial"/>
                <a:cs typeface="Arial"/>
                <a:sym typeface="Arial"/>
              </a:rPr>
              <a:t>Max Heap</a:t>
            </a:r>
            <a:r>
              <a:rPr lang="en" sz="1400">
                <a:latin typeface="Arial"/>
                <a:ea typeface="Arial"/>
                <a:cs typeface="Arial"/>
                <a:sym typeface="Arial"/>
              </a:rPr>
              <a:t> and </a:t>
            </a:r>
            <a:r>
              <a:rPr b="1" lang="en" sz="1400">
                <a:latin typeface="Arial"/>
                <a:ea typeface="Arial"/>
                <a:cs typeface="Arial"/>
                <a:sym typeface="Arial"/>
              </a:rPr>
              <a:t>Min Heap</a:t>
            </a:r>
            <a:r>
              <a:rPr lang="en" sz="1400">
                <a:latin typeface="Arial"/>
                <a:ea typeface="Arial"/>
                <a:cs typeface="Arial"/>
                <a:sym typeface="Arial"/>
              </a:rPr>
              <a:t>.</a:t>
            </a:r>
            <a:endParaRPr sz="1400">
              <a:latin typeface="Arial"/>
              <a:ea typeface="Arial"/>
              <a:cs typeface="Arial"/>
              <a:sym typeface="Arial"/>
            </a:endParaRPr>
          </a:p>
          <a:p>
            <a:pPr indent="-317500" lvl="0" marL="457200" rtl="0" algn="l">
              <a:spcBef>
                <a:spcPts val="1200"/>
              </a:spcBef>
              <a:spcAft>
                <a:spcPts val="0"/>
              </a:spcAft>
              <a:buSzPts val="1400"/>
              <a:buFont typeface="Arial"/>
              <a:buChar char="●"/>
            </a:pPr>
            <a:r>
              <a:rPr lang="en" sz="1400">
                <a:latin typeface="Arial"/>
                <a:ea typeface="Arial"/>
                <a:cs typeface="Arial"/>
                <a:sym typeface="Arial"/>
              </a:rPr>
              <a:t>Max Heap: Each node in the Heap has a value </a:t>
            </a:r>
            <a:r>
              <a:rPr b="1" lang="en" sz="1400">
                <a:latin typeface="Arial"/>
                <a:ea typeface="Arial"/>
                <a:cs typeface="Arial"/>
                <a:sym typeface="Arial"/>
              </a:rPr>
              <a:t>no less than</a:t>
            </a:r>
            <a:r>
              <a:rPr lang="en" sz="1400">
                <a:latin typeface="Arial"/>
                <a:ea typeface="Arial"/>
                <a:cs typeface="Arial"/>
                <a:sym typeface="Arial"/>
              </a:rPr>
              <a:t> its child nodes. Therefore, the top element (root node) has the </a:t>
            </a:r>
            <a:r>
              <a:rPr b="1" lang="en" sz="1400">
                <a:latin typeface="Arial"/>
                <a:ea typeface="Arial"/>
                <a:cs typeface="Arial"/>
                <a:sym typeface="Arial"/>
              </a:rPr>
              <a:t>largest</a:t>
            </a:r>
            <a:r>
              <a:rPr lang="en" sz="1400">
                <a:latin typeface="Arial"/>
                <a:ea typeface="Arial"/>
                <a:cs typeface="Arial"/>
                <a:sym typeface="Arial"/>
              </a:rPr>
              <a:t> value in the Heap.</a:t>
            </a:r>
            <a:br>
              <a:rPr lang="en" sz="1400">
                <a:latin typeface="Arial"/>
                <a:ea typeface="Arial"/>
                <a:cs typeface="Arial"/>
                <a:sym typeface="Arial"/>
              </a:rPr>
            </a:br>
            <a:endParaRPr sz="1400">
              <a:latin typeface="Arial"/>
              <a:ea typeface="Arial"/>
              <a:cs typeface="Arial"/>
              <a:sym typeface="Arial"/>
            </a:endParaRPr>
          </a:p>
          <a:p>
            <a:pPr indent="-298450" lvl="0" marL="457200" rtl="0" algn="l">
              <a:spcBef>
                <a:spcPts val="0"/>
              </a:spcBef>
              <a:spcAft>
                <a:spcPts val="0"/>
              </a:spcAft>
              <a:buSzPts val="1100"/>
              <a:buFont typeface="Arial"/>
              <a:buChar char="●"/>
            </a:pPr>
            <a:r>
              <a:rPr lang="en" sz="1400">
                <a:latin typeface="Arial"/>
                <a:ea typeface="Arial"/>
                <a:cs typeface="Arial"/>
                <a:sym typeface="Arial"/>
              </a:rPr>
              <a:t>Min Heap: Each node in the Heap has a value </a:t>
            </a:r>
            <a:r>
              <a:rPr b="1" lang="en" sz="1400">
                <a:latin typeface="Arial"/>
                <a:ea typeface="Arial"/>
                <a:cs typeface="Arial"/>
                <a:sym typeface="Arial"/>
              </a:rPr>
              <a:t>no larger than</a:t>
            </a:r>
            <a:r>
              <a:rPr lang="en" sz="1400">
                <a:latin typeface="Arial"/>
                <a:ea typeface="Arial"/>
                <a:cs typeface="Arial"/>
                <a:sym typeface="Arial"/>
              </a:rPr>
              <a:t> its child nodes. Therefore, the top element (root node) has the </a:t>
            </a:r>
            <a:r>
              <a:rPr b="1" lang="en" sz="1400">
                <a:latin typeface="Arial"/>
                <a:ea typeface="Arial"/>
                <a:cs typeface="Arial"/>
                <a:sym typeface="Arial"/>
              </a:rPr>
              <a:t>smallest</a:t>
            </a:r>
            <a:r>
              <a:rPr lang="en" sz="1400">
                <a:latin typeface="Arial"/>
                <a:ea typeface="Arial"/>
                <a:cs typeface="Arial"/>
                <a:sym typeface="Arial"/>
              </a:rPr>
              <a:t> value in the Heap.</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9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Max/Min Heap</a:t>
            </a:r>
            <a:endParaRPr/>
          </a:p>
        </p:txBody>
      </p:sp>
      <p:pic>
        <p:nvPicPr>
          <p:cNvPr id="619" name="Google Shape;619;p96"/>
          <p:cNvPicPr preferRelativeResize="0"/>
          <p:nvPr/>
        </p:nvPicPr>
        <p:blipFill>
          <a:blip r:embed="rId3">
            <a:alphaModFix/>
          </a:blip>
          <a:stretch>
            <a:fillRect/>
          </a:stretch>
        </p:blipFill>
        <p:spPr>
          <a:xfrm>
            <a:off x="233363" y="1771975"/>
            <a:ext cx="8677275" cy="251460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9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Heap| Insertion</a:t>
            </a:r>
            <a:endParaRPr/>
          </a:p>
        </p:txBody>
      </p:sp>
      <p:sp>
        <p:nvSpPr>
          <p:cNvPr id="625" name="Google Shape;625;p9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latin typeface="Arial"/>
                <a:ea typeface="Arial"/>
                <a:cs typeface="Arial"/>
                <a:sym typeface="Arial"/>
              </a:rPr>
              <a:t>Insertion</a:t>
            </a:r>
            <a:r>
              <a:rPr lang="en" sz="1400">
                <a:latin typeface="Arial"/>
                <a:ea typeface="Arial"/>
                <a:cs typeface="Arial"/>
                <a:sym typeface="Arial"/>
              </a:rPr>
              <a:t> means adding an element to the Heap. After inserting the element, the properties of the Heap should remain unchanged.</a:t>
            </a:r>
            <a:endParaRPr sz="1400">
              <a:latin typeface="Arial"/>
              <a:ea typeface="Arial"/>
              <a:cs typeface="Arial"/>
              <a:sym typeface="Arial"/>
            </a:endParaRPr>
          </a:p>
          <a:p>
            <a:pPr indent="0" lvl="0" marL="0" rtl="0" algn="l">
              <a:spcBef>
                <a:spcPts val="1200"/>
              </a:spcBef>
              <a:spcAft>
                <a:spcPts val="0"/>
              </a:spcAft>
              <a:buNone/>
            </a:pPr>
            <a:r>
              <a:rPr lang="en" sz="1400" u="sng">
                <a:solidFill>
                  <a:schemeClr val="hlink"/>
                </a:solidFill>
                <a:latin typeface="Arial"/>
                <a:ea typeface="Arial"/>
                <a:cs typeface="Arial"/>
                <a:sym typeface="Arial"/>
                <a:hlinkClick r:id="rId3"/>
              </a:rPr>
              <a:t>https://leetcode.com/explore/learn/card/heap/643/heap/4019/</a:t>
            </a:r>
            <a:endParaRPr sz="1400">
              <a:latin typeface="Arial"/>
              <a:ea typeface="Arial"/>
              <a:cs typeface="Arial"/>
              <a:sym typeface="Arial"/>
            </a:endParaRPr>
          </a:p>
          <a:p>
            <a:pPr indent="0" lvl="0" marL="0" rtl="0" algn="l">
              <a:spcBef>
                <a:spcPts val="1200"/>
              </a:spcBef>
              <a:spcAft>
                <a:spcPts val="1200"/>
              </a:spcAft>
              <a:buNone/>
            </a:pPr>
            <a:r>
              <a:t/>
            </a:r>
            <a:endParaRPr sz="1400">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9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Heap| Deletion</a:t>
            </a:r>
            <a:endParaRPr/>
          </a:p>
        </p:txBody>
      </p:sp>
      <p:sp>
        <p:nvSpPr>
          <p:cNvPr id="631" name="Google Shape;631;p9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latin typeface="Arial"/>
                <a:ea typeface="Arial"/>
                <a:cs typeface="Arial"/>
                <a:sym typeface="Arial"/>
              </a:rPr>
              <a:t>Deletion</a:t>
            </a:r>
            <a:r>
              <a:rPr lang="en" sz="1400">
                <a:latin typeface="Arial"/>
                <a:ea typeface="Arial"/>
                <a:cs typeface="Arial"/>
                <a:sym typeface="Arial"/>
              </a:rPr>
              <a:t> means removing the “top” element from the Heap. After deleting the element, the property of Heap should remain unchanged.</a:t>
            </a:r>
            <a:endParaRPr sz="1400">
              <a:latin typeface="Arial"/>
              <a:ea typeface="Arial"/>
              <a:cs typeface="Arial"/>
              <a:sym typeface="Arial"/>
            </a:endParaRPr>
          </a:p>
          <a:p>
            <a:pPr indent="0" lvl="0" marL="0" rtl="0" algn="l">
              <a:spcBef>
                <a:spcPts val="1200"/>
              </a:spcBef>
              <a:spcAft>
                <a:spcPts val="0"/>
              </a:spcAft>
              <a:buNone/>
            </a:pPr>
            <a:r>
              <a:rPr lang="en" sz="1400" u="sng">
                <a:solidFill>
                  <a:schemeClr val="hlink"/>
                </a:solidFill>
                <a:latin typeface="Arial"/>
                <a:ea typeface="Arial"/>
                <a:cs typeface="Arial"/>
                <a:sym typeface="Arial"/>
                <a:hlinkClick r:id="rId3"/>
              </a:rPr>
              <a:t>https://leetcode.com/explore/learn/card/heap/643/heap/4020/</a:t>
            </a:r>
            <a:endParaRPr sz="1400">
              <a:latin typeface="Arial"/>
              <a:ea typeface="Arial"/>
              <a:cs typeface="Arial"/>
              <a:sym typeface="Arial"/>
            </a:endParaRPr>
          </a:p>
          <a:p>
            <a:pPr indent="0" lvl="0" marL="0" rtl="0" algn="l">
              <a:spcBef>
                <a:spcPts val="1200"/>
              </a:spcBef>
              <a:spcAft>
                <a:spcPts val="1200"/>
              </a:spcAft>
              <a:buNone/>
            </a:pPr>
            <a:r>
              <a:t/>
            </a:r>
            <a:endParaRPr sz="1400">
              <a:latin typeface="Arial"/>
              <a:ea typeface="Arial"/>
              <a:cs typeface="Arial"/>
              <a:sym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9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Implementation of Heap</a:t>
            </a:r>
            <a:endParaRPr/>
          </a:p>
        </p:txBody>
      </p:sp>
      <p:sp>
        <p:nvSpPr>
          <p:cNvPr id="637" name="Google Shape;637;p9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600">
                <a:latin typeface="Arial"/>
                <a:ea typeface="Arial"/>
                <a:cs typeface="Arial"/>
                <a:sym typeface="Arial"/>
              </a:rPr>
              <a:t>We often perform insertion, deletion, and getting the top element with a Heap data structure.</a:t>
            </a:r>
            <a:endParaRPr sz="1600">
              <a:latin typeface="Arial"/>
              <a:ea typeface="Arial"/>
              <a:cs typeface="Arial"/>
              <a:sym typeface="Arial"/>
            </a:endParaRPr>
          </a:p>
          <a:p>
            <a:pPr indent="0" lvl="0" marL="0" rtl="0" algn="l">
              <a:spcBef>
                <a:spcPts val="1200"/>
              </a:spcBef>
              <a:spcAft>
                <a:spcPts val="0"/>
              </a:spcAft>
              <a:buNone/>
            </a:pPr>
            <a:r>
              <a:rPr lang="en" sz="1600">
                <a:latin typeface="Arial"/>
                <a:ea typeface="Arial"/>
                <a:cs typeface="Arial"/>
                <a:sym typeface="Arial"/>
              </a:rPr>
              <a:t>We can implement a Heap using an array. Elements in the Heap can be stored in the array in the form of a binary tree. The code below will implement “Max Heap” and “Min Heap” for integers (In LeetCode problems or daily work, we often will use existing libraries instead of manually implementing Heap).</a:t>
            </a:r>
            <a:endParaRPr sz="1600">
              <a:latin typeface="Arial"/>
              <a:ea typeface="Arial"/>
              <a:cs typeface="Arial"/>
              <a:sym typeface="Arial"/>
            </a:endParaRPr>
          </a:p>
          <a:p>
            <a:pPr indent="0" lvl="0" marL="0" rtl="0" algn="l">
              <a:spcBef>
                <a:spcPts val="1200"/>
              </a:spcBef>
              <a:spcAft>
                <a:spcPts val="0"/>
              </a:spcAft>
              <a:buNone/>
            </a:pPr>
            <a:r>
              <a:t/>
            </a:r>
            <a:endParaRPr sz="16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10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643" name="Google Shape;643;p10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44" name="Google Shape;644;p100"/>
          <p:cNvPicPr preferRelativeResize="0"/>
          <p:nvPr/>
        </p:nvPicPr>
        <p:blipFill>
          <a:blip r:embed="rId3">
            <a:alphaModFix/>
          </a:blip>
          <a:stretch>
            <a:fillRect/>
          </a:stretch>
        </p:blipFill>
        <p:spPr>
          <a:xfrm>
            <a:off x="1881875" y="1703863"/>
            <a:ext cx="5505450" cy="2257425"/>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pic>
        <p:nvPicPr>
          <p:cNvPr id="649" name="Google Shape;649;p101"/>
          <p:cNvPicPr preferRelativeResize="0"/>
          <p:nvPr/>
        </p:nvPicPr>
        <p:blipFill>
          <a:blip r:embed="rId3">
            <a:alphaModFix/>
          </a:blip>
          <a:stretch>
            <a:fillRect/>
          </a:stretch>
        </p:blipFill>
        <p:spPr>
          <a:xfrm>
            <a:off x="1409700" y="257175"/>
            <a:ext cx="6324600" cy="4629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Time</a:t>
            </a:r>
            <a:r>
              <a:rPr lang="en"/>
              <a:t> Complexity | Big O Notation </a:t>
            </a:r>
            <a:endParaRPr/>
          </a:p>
        </p:txBody>
      </p:sp>
      <p:pic>
        <p:nvPicPr>
          <p:cNvPr id="112" name="Google Shape;112;p21"/>
          <p:cNvPicPr preferRelativeResize="0"/>
          <p:nvPr/>
        </p:nvPicPr>
        <p:blipFill>
          <a:blip r:embed="rId3">
            <a:alphaModFix/>
          </a:blip>
          <a:stretch>
            <a:fillRect/>
          </a:stretch>
        </p:blipFill>
        <p:spPr>
          <a:xfrm>
            <a:off x="1181100" y="1489825"/>
            <a:ext cx="6781800" cy="3464675"/>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pic>
        <p:nvPicPr>
          <p:cNvPr id="654" name="Google Shape;654;p102"/>
          <p:cNvPicPr preferRelativeResize="0"/>
          <p:nvPr/>
        </p:nvPicPr>
        <p:blipFill>
          <a:blip r:embed="rId3">
            <a:alphaModFix/>
          </a:blip>
          <a:stretch>
            <a:fillRect/>
          </a:stretch>
        </p:blipFill>
        <p:spPr>
          <a:xfrm>
            <a:off x="1781175" y="238125"/>
            <a:ext cx="5581650" cy="466725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pic>
        <p:nvPicPr>
          <p:cNvPr id="659" name="Google Shape;659;p103"/>
          <p:cNvPicPr preferRelativeResize="0"/>
          <p:nvPr/>
        </p:nvPicPr>
        <p:blipFill>
          <a:blip r:embed="rId3">
            <a:alphaModFix/>
          </a:blip>
          <a:stretch>
            <a:fillRect/>
          </a:stretch>
        </p:blipFill>
        <p:spPr>
          <a:xfrm>
            <a:off x="981075" y="947738"/>
            <a:ext cx="7181850" cy="3248025"/>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pic>
        <p:nvPicPr>
          <p:cNvPr id="664" name="Google Shape;664;p104"/>
          <p:cNvPicPr preferRelativeResize="0"/>
          <p:nvPr/>
        </p:nvPicPr>
        <p:blipFill>
          <a:blip r:embed="rId3">
            <a:alphaModFix/>
          </a:blip>
          <a:stretch>
            <a:fillRect/>
          </a:stretch>
        </p:blipFill>
        <p:spPr>
          <a:xfrm>
            <a:off x="2962275" y="563175"/>
            <a:ext cx="3219450" cy="3856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