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CoGS</a:t>
            </a:r>
            <a:r>
              <a:rPr lang="en-US" baseline="0" dirty="0"/>
              <a:t> for HPQ for 4 years</a:t>
            </a:r>
          </a:p>
        </c:rich>
      </c:tx>
      <c:layout>
        <c:manualLayout>
          <c:xMode val="edge"/>
          <c:yMode val="edge"/>
          <c:x val="0.3544999999999999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OM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Sheet7!$A$2:$B$9</c:f>
              <c:multiLvlStrCache>
                <c:ptCount val="4"/>
                <c:lvl>
                  <c:pt idx="0">
                    <c:v>Year 1</c:v>
                  </c:pt>
                  <c:pt idx="1">
                    <c:v>Year 2</c:v>
                  </c:pt>
                  <c:pt idx="2">
                    <c:v>Year 3</c:v>
                  </c:pt>
                  <c:pt idx="3">
                    <c:v>Year 4</c:v>
                  </c:pt>
                </c:lvl>
                <c:lvl>
                  <c:pt idx="0">
                    <c:v>HPQ</c:v>
                  </c:pt>
                  <c:pt idx="1">
                    <c:v>HPQ</c:v>
                  </c:pt>
                  <c:pt idx="2">
                    <c:v>HPQ</c:v>
                  </c:pt>
                  <c:pt idx="3">
                    <c:v>HPQ</c:v>
                  </c:pt>
                </c:lvl>
              </c:multiLvlStrCache>
            </c:multiLvlStrRef>
          </c:cat>
          <c:val>
            <c:numRef>
              <c:f>Sheet7!$E$2:$E$9</c:f>
              <c:numCache>
                <c:formatCode>_("$"* #,##0_);_("$"* \(#,##0\);_("$"* "-"??_);_(@_)</c:formatCode>
                <c:ptCount val="4"/>
                <c:pt idx="0">
                  <c:v>86380000000</c:v>
                </c:pt>
                <c:pt idx="1">
                  <c:v>45431000000</c:v>
                </c:pt>
                <c:pt idx="2">
                  <c:v>41524000000</c:v>
                </c:pt>
                <c:pt idx="3">
                  <c:v>39240000000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5-429E-B758-EB85A6C3C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5550639"/>
        <c:axId val="495547279"/>
      </c:barChart>
      <c:catAx>
        <c:axId val="495550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47279"/>
        <c:crosses val="autoZero"/>
        <c:auto val="1"/>
        <c:lblAlgn val="ctr"/>
        <c:lblOffset val="100"/>
        <c:noMultiLvlLbl val="0"/>
      </c:catAx>
      <c:valAx>
        <c:axId val="49554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5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OM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CoGS for ADSK for 4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OM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Sheet5!$A$2:$B$5</c:f>
              <c:multiLvlStrCache>
                <c:ptCount val="4"/>
                <c:lvl>
                  <c:pt idx="0">
                    <c:v>Year 1</c:v>
                  </c:pt>
                  <c:pt idx="1">
                    <c:v>Year 2</c:v>
                  </c:pt>
                  <c:pt idx="2">
                    <c:v>Year 3</c:v>
                  </c:pt>
                  <c:pt idx="3">
                    <c:v>Year 4</c:v>
                  </c:pt>
                </c:lvl>
                <c:lvl>
                  <c:pt idx="0">
                    <c:v>ADSK</c:v>
                  </c:pt>
                  <c:pt idx="1">
                    <c:v>ADSK</c:v>
                  </c:pt>
                  <c:pt idx="2">
                    <c:v>ADSK</c:v>
                  </c:pt>
                  <c:pt idx="3">
                    <c:v>ADSK</c:v>
                  </c:pt>
                </c:lvl>
              </c:multiLvlStrCache>
            </c:multiLvlStrRef>
          </c:cat>
          <c:val>
            <c:numRef>
              <c:f>Sheet5!$E$2:$E$5</c:f>
              <c:numCache>
                <c:formatCode>_("$"* #,##0_);_("$"* \(#,##0\);_("$"* "-"??_);_(@_)</c:formatCode>
                <c:ptCount val="4"/>
                <c:pt idx="0">
                  <c:v>238500000</c:v>
                </c:pt>
                <c:pt idx="1">
                  <c:v>274300000</c:v>
                </c:pt>
                <c:pt idx="2">
                  <c:v>342100000</c:v>
                </c:pt>
                <c:pt idx="3">
                  <c:v>370700000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2-4AC0-825E-9917A0D1B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5551599"/>
        <c:axId val="495542959"/>
      </c:barChart>
      <c:catAx>
        <c:axId val="495551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42959"/>
        <c:crosses val="autoZero"/>
        <c:auto val="1"/>
        <c:lblAlgn val="ctr"/>
        <c:lblOffset val="100"/>
        <c:noMultiLvlLbl val="0"/>
      </c:catAx>
      <c:valAx>
        <c:axId val="49554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5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OM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CoGS</a:t>
            </a:r>
            <a:r>
              <a:rPr lang="en-US" baseline="0" dirty="0"/>
              <a:t> for HPQ for 4 years</a:t>
            </a:r>
          </a:p>
        </c:rich>
      </c:tx>
      <c:layout>
        <c:manualLayout>
          <c:xMode val="edge"/>
          <c:yMode val="edge"/>
          <c:x val="0.3544999999999999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OM"/>
        </a:p>
      </c:txPr>
    </c:title>
    <c:autoTitleDeleted val="0"/>
    <c:plotArea>
      <c:layout>
        <c:manualLayout>
          <c:layoutTarget val="inner"/>
          <c:xMode val="edge"/>
          <c:yMode val="edge"/>
          <c:x val="0.22517759864183284"/>
          <c:y val="0.13070717540953677"/>
          <c:w val="0.75276418503575027"/>
          <c:h val="0.6808542406934198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Sheet7!$A$2:$B$9</c:f>
              <c:multiLvlStrCache>
                <c:ptCount val="4"/>
                <c:lvl>
                  <c:pt idx="0">
                    <c:v>Year 1</c:v>
                  </c:pt>
                  <c:pt idx="1">
                    <c:v>Year 2</c:v>
                  </c:pt>
                  <c:pt idx="2">
                    <c:v>Year 3</c:v>
                  </c:pt>
                  <c:pt idx="3">
                    <c:v>Year 4</c:v>
                  </c:pt>
                </c:lvl>
                <c:lvl>
                  <c:pt idx="0">
                    <c:v>HPQ</c:v>
                  </c:pt>
                  <c:pt idx="1">
                    <c:v>HPQ</c:v>
                  </c:pt>
                  <c:pt idx="2">
                    <c:v>HPQ</c:v>
                  </c:pt>
                  <c:pt idx="3">
                    <c:v>HPQ</c:v>
                  </c:pt>
                </c:lvl>
              </c:multiLvlStrCache>
            </c:multiLvlStrRef>
          </c:cat>
          <c:val>
            <c:numRef>
              <c:f>Sheet7!$E$2:$E$9</c:f>
              <c:numCache>
                <c:formatCode>_("$"* #,##0_);_("$"* \(#,##0\);_("$"* "-"??_);_(@_)</c:formatCode>
                <c:ptCount val="4"/>
                <c:pt idx="0">
                  <c:v>86380000000</c:v>
                </c:pt>
                <c:pt idx="1">
                  <c:v>45431000000</c:v>
                </c:pt>
                <c:pt idx="2">
                  <c:v>41524000000</c:v>
                </c:pt>
                <c:pt idx="3">
                  <c:v>39240000000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C-4D03-B420-03C127029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5550639"/>
        <c:axId val="495547279"/>
      </c:barChart>
      <c:catAx>
        <c:axId val="495550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47279"/>
        <c:crosses val="autoZero"/>
        <c:auto val="1"/>
        <c:lblAlgn val="ctr"/>
        <c:lblOffset val="100"/>
        <c:noMultiLvlLbl val="0"/>
      </c:catAx>
      <c:valAx>
        <c:axId val="49554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5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OM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CoGS for ADSK for 4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OM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Sheet5!$A$2:$B$5</c:f>
              <c:multiLvlStrCache>
                <c:ptCount val="4"/>
                <c:lvl>
                  <c:pt idx="0">
                    <c:v>Year 1</c:v>
                  </c:pt>
                  <c:pt idx="1">
                    <c:v>Year 2</c:v>
                  </c:pt>
                  <c:pt idx="2">
                    <c:v>Year 3</c:v>
                  </c:pt>
                  <c:pt idx="3">
                    <c:v>Year 4</c:v>
                  </c:pt>
                </c:lvl>
                <c:lvl>
                  <c:pt idx="0">
                    <c:v>ADSK</c:v>
                  </c:pt>
                  <c:pt idx="1">
                    <c:v>ADSK</c:v>
                  </c:pt>
                  <c:pt idx="2">
                    <c:v>ADSK</c:v>
                  </c:pt>
                  <c:pt idx="3">
                    <c:v>ADSK</c:v>
                  </c:pt>
                </c:lvl>
              </c:multiLvlStrCache>
            </c:multiLvlStrRef>
          </c:cat>
          <c:val>
            <c:numRef>
              <c:f>Sheet5!$E$2:$E$5</c:f>
              <c:numCache>
                <c:formatCode>_("$"* #,##0_);_("$"* \(#,##0\);_("$"* "-"??_);_(@_)</c:formatCode>
                <c:ptCount val="4"/>
                <c:pt idx="0">
                  <c:v>238500000</c:v>
                </c:pt>
                <c:pt idx="1">
                  <c:v>274300000</c:v>
                </c:pt>
                <c:pt idx="2">
                  <c:v>342100000</c:v>
                </c:pt>
                <c:pt idx="3">
                  <c:v>370700000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9-4A92-A98D-1B7B0BBE9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5551599"/>
        <c:axId val="495542959"/>
      </c:barChart>
      <c:catAx>
        <c:axId val="495551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42959"/>
        <c:crosses val="autoZero"/>
        <c:auto val="1"/>
        <c:lblAlgn val="ctr"/>
        <c:lblOffset val="100"/>
        <c:noMultiLvlLbl val="0"/>
      </c:catAx>
      <c:valAx>
        <c:axId val="49554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OM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OM"/>
          </a:p>
        </c:txPr>
        <c:crossAx val="49555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OM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8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2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7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6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866B55-AA5F-339B-BF01-19AB9AF6D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07" y="1537935"/>
            <a:ext cx="4582492" cy="1891064"/>
          </a:xfrm>
        </p:spPr>
        <p:txBody>
          <a:bodyPr>
            <a:normAutofit/>
          </a:bodyPr>
          <a:lstStyle/>
          <a:p>
            <a:r>
              <a:rPr lang="en-US"/>
              <a:t>Data Analayz</a:t>
            </a:r>
            <a:endParaRPr lang="ar-OM" dirty="0"/>
          </a:p>
        </p:txBody>
      </p:sp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1C8029D5-B906-7694-AC4E-F6317A1F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581DDF-2F3A-5908-AC88-12063A3DAA5E}"/>
              </a:ext>
            </a:extLst>
          </p:cNvPr>
          <p:cNvSpPr txBox="1"/>
          <p:nvPr/>
        </p:nvSpPr>
        <p:spPr>
          <a:xfrm>
            <a:off x="515332" y="239540"/>
            <a:ext cx="1116133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/>
              <a:t>Does the computer hardware industry have similar expediter levels for Cost of Goods Sold than application software industry for four years?</a:t>
            </a:r>
            <a:endParaRPr lang="ar-OM" sz="2400" b="1" u="sng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9A2956C-9036-11C2-D2DE-AC0ADA7A1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95540"/>
              </p:ext>
            </p:extLst>
          </p:nvPr>
        </p:nvGraphicFramePr>
        <p:xfrm>
          <a:off x="406924" y="10705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2CC2E81-12ED-61A2-247F-7672A4956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10408"/>
              </p:ext>
            </p:extLst>
          </p:nvPr>
        </p:nvGraphicFramePr>
        <p:xfrm>
          <a:off x="663019" y="36905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498BB1A-05DB-9CEF-84BB-EA8ABDCF291B}"/>
              </a:ext>
            </a:extLst>
          </p:cNvPr>
          <p:cNvSpPr txBox="1"/>
          <p:nvPr/>
        </p:nvSpPr>
        <p:spPr>
          <a:xfrm>
            <a:off x="5825765" y="1288792"/>
            <a:ext cx="5806911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Here are the columns for the computer hardware industry (HPQ) and application software (ADSK) reported for four years. </a:t>
            </a:r>
          </a:p>
          <a:p>
            <a:endParaRPr lang="en-US" dirty="0"/>
          </a:p>
          <a:p>
            <a:r>
              <a:rPr lang="en-US" dirty="0"/>
              <a:t>The charts of computer hardware (HPQ) is right-skewed, that means, the means higher than median. While application software (ADSK) is left-skewed which means the mean less than median.</a:t>
            </a:r>
          </a:p>
          <a:p>
            <a:endParaRPr lang="en-US" dirty="0"/>
          </a:p>
          <a:p>
            <a:r>
              <a:rPr lang="en-US" dirty="0"/>
              <a:t>Firstly, the mean of HPQ is about $53 billion, and the mean for ADSK is about $306 million. While the median of HPQ is about $43 billion and for ADSK is about $308 million. SD for HPQ is about more than $304 billion and for ADSK is  about $60 billion. T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he Range for HPQ cost of good sold Revenue $47 billion is higher than The Range of cost of good sold for ADSK at $132 million.</a:t>
            </a:r>
            <a:r>
              <a:rPr lang="en-US" dirty="0"/>
              <a:t> .That means, HPQ spend more than ADSK for improve the products.</a:t>
            </a:r>
          </a:p>
        </p:txBody>
      </p:sp>
    </p:spTree>
    <p:extLst>
      <p:ext uri="{BB962C8B-B14F-4D97-AF65-F5344CB8AC3E}">
        <p14:creationId xmlns:p14="http://schemas.microsoft.com/office/powerpoint/2010/main" val="18049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A6E38-EDC4-FEF4-EAF3-7661E992063E}"/>
              </a:ext>
            </a:extLst>
          </p:cNvPr>
          <p:cNvSpPr txBox="1"/>
          <p:nvPr/>
        </p:nvSpPr>
        <p:spPr>
          <a:xfrm>
            <a:off x="515332" y="367644"/>
            <a:ext cx="111613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Mean, Median and SD for HPQ</a:t>
            </a:r>
            <a:endParaRPr lang="ar-OM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455FB2-EF61-BFDF-5F0A-13E73C00F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587646"/>
              </p:ext>
            </p:extLst>
          </p:nvPr>
        </p:nvGraphicFramePr>
        <p:xfrm>
          <a:off x="293801" y="1276662"/>
          <a:ext cx="6333241" cy="3938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7CA89E-BE67-62EA-5479-442246E0F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92347"/>
              </p:ext>
            </p:extLst>
          </p:nvPr>
        </p:nvGraphicFramePr>
        <p:xfrm>
          <a:off x="7466027" y="1473810"/>
          <a:ext cx="3438689" cy="19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8689">
                  <a:extLst>
                    <a:ext uri="{9D8B030D-6E8A-4147-A177-3AD203B41FA5}">
                      <a16:colId xmlns:a16="http://schemas.microsoft.com/office/drawing/2014/main" val="409709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Cost of Goods Sold</a:t>
                      </a:r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86,380,000,000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45,431,000,000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140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41,524,000,000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7608374"/>
                  </a:ext>
                </a:extLst>
              </a:tr>
              <a:tr h="4930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39,240,000,000</a:t>
                      </a:r>
                      <a:r>
                        <a:rPr lang="ar-OM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66057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5D7BE6-3A47-0319-6B0E-D41B9BDEF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76362"/>
              </p:ext>
            </p:extLst>
          </p:nvPr>
        </p:nvGraphicFramePr>
        <p:xfrm>
          <a:off x="7186371" y="3679370"/>
          <a:ext cx="4199115" cy="2931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99115">
                  <a:extLst>
                    <a:ext uri="{9D8B030D-6E8A-4147-A177-3AD203B41FA5}">
                      <a16:colId xmlns:a16="http://schemas.microsoft.com/office/drawing/2014/main" val="52750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HPQ</a:t>
                      </a:r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5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Mean=   $53,143,750,000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Median=  $43,477,500,000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SD=  $22,304,466,523.92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4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Range=  $47,140,000,000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4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7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C54795-694F-E2C9-393B-FDA09DBEE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07216"/>
              </p:ext>
            </p:extLst>
          </p:nvPr>
        </p:nvGraphicFramePr>
        <p:xfrm>
          <a:off x="926968" y="1371599"/>
          <a:ext cx="5643513" cy="368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2CE103-7A21-221B-FB99-2E8B3CCAE240}"/>
              </a:ext>
            </a:extLst>
          </p:cNvPr>
          <p:cNvSpPr txBox="1"/>
          <p:nvPr/>
        </p:nvSpPr>
        <p:spPr>
          <a:xfrm>
            <a:off x="515332" y="367644"/>
            <a:ext cx="111613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Mean, Median and SD for ADSK</a:t>
            </a:r>
            <a:endParaRPr lang="ar-OM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AA9EC7A-AFBC-5650-EC3B-99BAEE170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3587"/>
              </p:ext>
            </p:extLst>
          </p:nvPr>
        </p:nvGraphicFramePr>
        <p:xfrm>
          <a:off x="7475456" y="1473810"/>
          <a:ext cx="3429260" cy="19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29260">
                  <a:extLst>
                    <a:ext uri="{9D8B030D-6E8A-4147-A177-3AD203B41FA5}">
                      <a16:colId xmlns:a16="http://schemas.microsoft.com/office/drawing/2014/main" val="409709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Cost of Goods Sold</a:t>
                      </a:r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$               238,500,000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$               274,300,000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140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$               342,100,000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7608374"/>
                  </a:ext>
                </a:extLst>
              </a:tr>
              <a:tr h="493040">
                <a:tc>
                  <a:txBody>
                    <a:bodyPr/>
                    <a:lstStyle/>
                    <a:p>
                      <a:pPr algn="ctr" fontAlgn="b"/>
                      <a:r>
                        <a:rPr lang="ar-OM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$               370,700,000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660574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DE79F85-FBDB-E098-A665-6C2C2513B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10988"/>
              </p:ext>
            </p:extLst>
          </p:nvPr>
        </p:nvGraphicFramePr>
        <p:xfrm>
          <a:off x="7176944" y="3594528"/>
          <a:ext cx="4199115" cy="2931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99115">
                  <a:extLst>
                    <a:ext uri="{9D8B030D-6E8A-4147-A177-3AD203B41FA5}">
                      <a16:colId xmlns:a16="http://schemas.microsoft.com/office/drawing/2014/main" val="52750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HPQ</a:t>
                      </a:r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5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Mean=    $306,400,000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Median=  $308,200,000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SD=  $60,689,922.28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4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Range=  $132,200,000 </a:t>
                      </a:r>
                    </a:p>
                    <a:p>
                      <a:pPr rtl="1"/>
                      <a:endParaRPr lang="ar-O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1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69129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Bierstadt</vt:lpstr>
      <vt:lpstr>Open Sans</vt:lpstr>
      <vt:lpstr>BevelVTI</vt:lpstr>
      <vt:lpstr>Data Analayz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Analayz</dc:title>
  <dc:creator>مزنة العبرية</dc:creator>
  <cp:lastModifiedBy>مزنة العبرية</cp:lastModifiedBy>
  <cp:revision>4</cp:revision>
  <dcterms:created xsi:type="dcterms:W3CDTF">2023-06-21T05:18:00Z</dcterms:created>
  <dcterms:modified xsi:type="dcterms:W3CDTF">2023-06-21T09:05:37Z</dcterms:modified>
</cp:coreProperties>
</file>