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34"/>
  </p:notesMasterIdLst>
  <p:handoutMasterIdLst>
    <p:handoutMasterId r:id="rId35"/>
  </p:handoutMasterIdLst>
  <p:sldIdLst>
    <p:sldId id="362" r:id="rId3"/>
    <p:sldId id="260" r:id="rId4"/>
    <p:sldId id="268" r:id="rId5"/>
    <p:sldId id="264" r:id="rId6"/>
    <p:sldId id="269" r:id="rId7"/>
    <p:sldId id="295" r:id="rId8"/>
    <p:sldId id="297" r:id="rId9"/>
    <p:sldId id="311" r:id="rId10"/>
    <p:sldId id="272" r:id="rId11"/>
    <p:sldId id="280" r:id="rId12"/>
    <p:sldId id="326" r:id="rId13"/>
    <p:sldId id="310" r:id="rId14"/>
    <p:sldId id="281" r:id="rId15"/>
    <p:sldId id="300" r:id="rId16"/>
    <p:sldId id="288" r:id="rId17"/>
    <p:sldId id="312" r:id="rId18"/>
    <p:sldId id="302" r:id="rId19"/>
    <p:sldId id="315" r:id="rId20"/>
    <p:sldId id="314" r:id="rId21"/>
    <p:sldId id="306" r:id="rId22"/>
    <p:sldId id="313" r:id="rId23"/>
    <p:sldId id="316" r:id="rId24"/>
    <p:sldId id="305" r:id="rId25"/>
    <p:sldId id="321" r:id="rId26"/>
    <p:sldId id="324" r:id="rId27"/>
    <p:sldId id="325" r:id="rId28"/>
    <p:sldId id="322" r:id="rId29"/>
    <p:sldId id="323" r:id="rId30"/>
    <p:sldId id="291" r:id="rId31"/>
    <p:sldId id="364" r:id="rId32"/>
    <p:sldId id="318" r:id="rId33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7A4"/>
    <a:srgbClr val="003399"/>
    <a:srgbClr val="0033CC"/>
    <a:srgbClr val="0000CC"/>
    <a:srgbClr val="0000FF"/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8" autoAdjust="0"/>
    <p:restoredTop sz="69988" autoAdjust="0"/>
  </p:normalViewPr>
  <p:slideViewPr>
    <p:cSldViewPr snapToGrid="0" snapToObjects="1">
      <p:cViewPr varScale="1">
        <p:scale>
          <a:sx n="49" d="100"/>
          <a:sy n="49" d="100"/>
        </p:scale>
        <p:origin x="16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EA1B2-31BD-4F07-8A0C-D7B61668801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566EF-9F4C-4D07-B57E-E8396FAAA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969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16D5B-BF2F-410A-A95A-0757CE1D037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5D707-36E9-4545-9A17-8A3E27338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70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6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dirty="0"/>
              <a:t>service can be using several network </a:t>
            </a:r>
            <a:r>
              <a:rPr lang="en-US" dirty="0" smtClean="0"/>
              <a:t>slices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car </a:t>
            </a:r>
            <a:r>
              <a:rPr lang="en-US" dirty="0"/>
              <a:t>system may </a:t>
            </a:r>
            <a:r>
              <a:rPr lang="en-GB" dirty="0"/>
              <a:t>require a </a:t>
            </a:r>
            <a:r>
              <a:rPr lang="en-US" dirty="0"/>
              <a:t>ultra-low-latency slice for auto driving, a mobile broad band slice for entertainment</a:t>
            </a:r>
            <a:r>
              <a:rPr lang="en-US" dirty="0" smtClean="0"/>
              <a:t>, </a:t>
            </a:r>
            <a:r>
              <a:rPr lang="en-US" dirty="0"/>
              <a:t>an IoT slice since there are many sensors </a:t>
            </a:r>
            <a:r>
              <a:rPr lang="en-US" dirty="0" smtClean="0"/>
              <a:t>inside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dirty="0"/>
              <a:t>VNF can be shared by many network </a:t>
            </a:r>
            <a:r>
              <a:rPr lang="en-US" dirty="0" smtClean="0"/>
              <a:t>slices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058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requests </a:t>
            </a:r>
            <a:r>
              <a:rPr lang="en-US" dirty="0"/>
              <a:t>from end users </a:t>
            </a:r>
            <a:r>
              <a:rPr lang="en-US" dirty="0" smtClean="0"/>
              <a:t>very 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need </a:t>
            </a:r>
            <a:r>
              <a:rPr lang="en-US" dirty="0"/>
              <a:t>a very efficient </a:t>
            </a:r>
            <a:r>
              <a:rPr lang="en-GB" sz="1200" dirty="0">
                <a:solidFill>
                  <a:srgbClr val="003399"/>
                </a:solidFill>
              </a:rPr>
              <a:t>management and orchestration entity to make sure the requirements for all the services can be </a:t>
            </a:r>
            <a:r>
              <a:rPr lang="en-GB" sz="1200" dirty="0" smtClean="0">
                <a:solidFill>
                  <a:srgbClr val="003399"/>
                </a:solidFill>
              </a:rPr>
              <a:t>satisfied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439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</a:t>
            </a:r>
            <a:r>
              <a:rPr lang="en-GB" dirty="0"/>
              <a:t>be able to translate the business services to network </a:t>
            </a:r>
            <a:r>
              <a:rPr lang="en-GB" dirty="0" smtClean="0"/>
              <a:t>slices</a:t>
            </a:r>
          </a:p>
          <a:p>
            <a:r>
              <a:rPr lang="en-GB" dirty="0" smtClean="0"/>
              <a:t>and </a:t>
            </a:r>
            <a:r>
              <a:rPr lang="en-GB" dirty="0"/>
              <a:t>be able to map the VNFs for the slices into the physical resources in an optimal </a:t>
            </a:r>
            <a:r>
              <a:rPr lang="en-GB" dirty="0" smtClean="0"/>
              <a:t>way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means </a:t>
            </a:r>
            <a:r>
              <a:rPr lang="en-GB" dirty="0"/>
              <a:t>that the VNFs should be allocated to a proper location with a proper amount of </a:t>
            </a:r>
            <a:r>
              <a:rPr lang="en-GB" dirty="0" smtClean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58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framework for NFV management and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orchestration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orchestrator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charge of allocating resources to the VNFs and chain them together in order to from a network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</a:t>
            </a:r>
          </a:p>
          <a:p>
            <a:endParaRPr lang="en-GB" dirty="0" smtClean="0"/>
          </a:p>
          <a:p>
            <a:r>
              <a:rPr lang="en-GB" dirty="0" smtClean="0"/>
              <a:t>only focuses on VNF management and</a:t>
            </a:r>
            <a:r>
              <a:rPr lang="en-GB" baseline="0" dirty="0" smtClean="0"/>
              <a:t> </a:t>
            </a:r>
            <a:r>
              <a:rPr lang="en-GB" dirty="0" smtClean="0"/>
              <a:t>orchestration, does not specify the role of SDN in the network</a:t>
            </a:r>
            <a:endParaRPr lang="en-US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095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including </a:t>
            </a:r>
            <a:r>
              <a:rPr lang="en-GB" dirty="0"/>
              <a:t>two SDN controller functions. </a:t>
            </a:r>
          </a:p>
          <a:p>
            <a:endParaRPr lang="en-GB" dirty="0"/>
          </a:p>
          <a:p>
            <a:r>
              <a:rPr lang="en-GB" dirty="0" smtClean="0"/>
              <a:t>Infrastructure </a:t>
            </a:r>
            <a:r>
              <a:rPr lang="en-GB" dirty="0"/>
              <a:t>SDN controller, it  setup and configure the SDN switches that connect the </a:t>
            </a:r>
            <a:r>
              <a:rPr lang="en-GB" dirty="0" smtClean="0"/>
              <a:t>servers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smtClean="0"/>
              <a:t>tenant </a:t>
            </a:r>
            <a:r>
              <a:rPr lang="en-GB" dirty="0"/>
              <a:t>controller controls the VNFs used by a specific </a:t>
            </a:r>
            <a:r>
              <a:rPr lang="en-GB" dirty="0" smtClean="0"/>
              <a:t>tenant</a:t>
            </a:r>
          </a:p>
          <a:p>
            <a:endParaRPr lang="en-GB" dirty="0" smtClean="0"/>
          </a:p>
          <a:p>
            <a:r>
              <a:rPr lang="en-GB" dirty="0" smtClean="0"/>
              <a:t>infrastructure </a:t>
            </a:r>
            <a:r>
              <a:rPr lang="en-GB" dirty="0"/>
              <a:t>controller manages the SDN switches of the whole network, and it </a:t>
            </a:r>
            <a:r>
              <a:rPr lang="en-US" dirty="0"/>
              <a:t>is not aware of </a:t>
            </a:r>
            <a:r>
              <a:rPr lang="en-US" dirty="0" smtClean="0"/>
              <a:t>which </a:t>
            </a:r>
            <a:r>
              <a:rPr lang="en-US" dirty="0"/>
              <a:t>tenant is using which </a:t>
            </a:r>
            <a:r>
              <a:rPr lang="en-US" dirty="0" smtClean="0"/>
              <a:t>slice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485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a lot specific resource </a:t>
            </a:r>
            <a:r>
              <a:rPr lang="en-GB" dirty="0">
                <a:solidFill>
                  <a:srgbClr val="003399"/>
                </a:solidFill>
              </a:rPr>
              <a:t>management and orchestration</a:t>
            </a:r>
            <a:r>
              <a:rPr lang="en-US" dirty="0"/>
              <a:t> </a:t>
            </a:r>
            <a:r>
              <a:rPr lang="en-US" dirty="0" smtClean="0"/>
              <a:t>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202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lot of resource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many requesting </a:t>
            </a:r>
            <a:r>
              <a:rPr lang="en-US" dirty="0"/>
              <a:t>network </a:t>
            </a:r>
            <a:r>
              <a:rPr lang="en-US" dirty="0" smtClean="0"/>
              <a:t>slices</a:t>
            </a:r>
          </a:p>
          <a:p>
            <a:r>
              <a:rPr lang="en-US" dirty="0" smtClean="0"/>
              <a:t>the </a:t>
            </a:r>
            <a:r>
              <a:rPr lang="en-US" dirty="0"/>
              <a:t>question is where are we going to place those VNFs?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74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branch using mathematical optimization</a:t>
            </a:r>
          </a:p>
          <a:p>
            <a:endParaRPr lang="en-US" dirty="0" smtClean="0"/>
          </a:p>
          <a:p>
            <a:r>
              <a:rPr lang="en-US" dirty="0" smtClean="0"/>
              <a:t>overall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785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constraints 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more constraints, but those general constraints already make the problem hard 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97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</a:t>
            </a:r>
            <a:r>
              <a:rPr lang="en-US" dirty="0" smtClean="0"/>
              <a:t>general</a:t>
            </a:r>
            <a:r>
              <a:rPr lang="en-US" baseline="0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altLang="zh-CN" sz="1200" dirty="0"/>
              <a:t>Integer linear </a:t>
            </a:r>
            <a:r>
              <a:rPr lang="en-US" altLang="zh-CN" sz="1200" dirty="0" smtClean="0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16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45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study </a:t>
            </a:r>
            <a:r>
              <a:rPr lang="en-US" dirty="0"/>
              <a:t>using game </a:t>
            </a:r>
            <a:r>
              <a:rPr lang="en-US" dirty="0" smtClean="0"/>
              <a:t>theory, consider </a:t>
            </a:r>
            <a:r>
              <a:rPr lang="en-US" dirty="0"/>
              <a:t>different market </a:t>
            </a:r>
            <a:r>
              <a:rPr lang="en-US" dirty="0" smtClean="0"/>
              <a:t>structure</a:t>
            </a:r>
          </a:p>
          <a:p>
            <a:endParaRPr lang="en-US" dirty="0" smtClean="0"/>
          </a:p>
          <a:p>
            <a:r>
              <a:rPr lang="en-US" dirty="0" smtClean="0"/>
              <a:t>Traditionally</a:t>
            </a:r>
            <a:r>
              <a:rPr lang="en-US" dirty="0"/>
              <a:t>, </a:t>
            </a:r>
            <a:r>
              <a:rPr lang="en-US" dirty="0" smtClean="0"/>
              <a:t>telecom </a:t>
            </a:r>
            <a:r>
              <a:rPr lang="en-US" dirty="0"/>
              <a:t>network operator </a:t>
            </a:r>
            <a:r>
              <a:rPr lang="en-US" dirty="0" smtClean="0"/>
              <a:t>owns</a:t>
            </a:r>
            <a:r>
              <a:rPr lang="en-US" baseline="0" dirty="0" smtClean="0"/>
              <a:t> </a:t>
            </a:r>
            <a:r>
              <a:rPr lang="en-US" dirty="0" smtClean="0"/>
              <a:t>physical resources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a </a:t>
            </a:r>
            <a:r>
              <a:rPr lang="en-US" dirty="0"/>
              <a:t>market of VNF </a:t>
            </a:r>
            <a:r>
              <a:rPr lang="en-US" dirty="0" smtClean="0"/>
              <a:t>servers</a:t>
            </a:r>
            <a:r>
              <a:rPr lang="en-US" baseline="0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some commercial cloud </a:t>
            </a:r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02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r>
              <a:rPr lang="en-US" dirty="0"/>
              <a:t>system </a:t>
            </a:r>
            <a:r>
              <a:rPr lang="en-US" dirty="0" smtClean="0"/>
              <a:t>works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network </a:t>
            </a:r>
            <a:r>
              <a:rPr lang="en-US" dirty="0"/>
              <a:t>manager is </a:t>
            </a:r>
            <a:r>
              <a:rPr lang="en-US" dirty="0" smtClean="0"/>
              <a:t>a broker</a:t>
            </a:r>
            <a:r>
              <a:rPr lang="en-US" baseline="0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server </a:t>
            </a:r>
            <a:r>
              <a:rPr lang="en-US" dirty="0" smtClean="0"/>
              <a:t>providers register </a:t>
            </a:r>
            <a:r>
              <a:rPr lang="en-US" dirty="0"/>
              <a:t>their capability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tenants</a:t>
            </a:r>
            <a:r>
              <a:rPr lang="en-US" baseline="0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choose which servers in the market to run the required </a:t>
            </a:r>
            <a:r>
              <a:rPr lang="en-US" dirty="0" smtClean="0"/>
              <a:t>VNFs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16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servers are not free, and the broker also wants to make </a:t>
            </a:r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934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lot of works trying to address this problem at different </a:t>
            </a:r>
            <a:r>
              <a:rPr lang="en-GB" dirty="0" smtClean="0"/>
              <a:t>levels</a:t>
            </a:r>
          </a:p>
          <a:p>
            <a:endParaRPr lang="en-GB" dirty="0" smtClean="0"/>
          </a:p>
          <a:p>
            <a:r>
              <a:rPr lang="en-GB" dirty="0" smtClean="0"/>
              <a:t>user </a:t>
            </a:r>
            <a:r>
              <a:rPr lang="en-GB" dirty="0"/>
              <a:t>level, c</a:t>
            </a:r>
            <a:r>
              <a:rPr lang="en-US" dirty="0" err="1"/>
              <a:t>ognitive</a:t>
            </a:r>
            <a:r>
              <a:rPr lang="en-US" dirty="0"/>
              <a:t> radio networking and device to device communication </a:t>
            </a:r>
            <a:r>
              <a:rPr lang="en-US" dirty="0" smtClean="0"/>
              <a:t>allow</a:t>
            </a:r>
            <a:r>
              <a:rPr lang="en-US" baseline="0" dirty="0" smtClean="0"/>
              <a:t> </a:t>
            </a:r>
            <a:r>
              <a:rPr lang="en-US" dirty="0" smtClean="0"/>
              <a:t>reuse in </a:t>
            </a:r>
            <a:r>
              <a:rPr lang="en-US" dirty="0"/>
              <a:t>an opportunistic </a:t>
            </a:r>
            <a:r>
              <a:rPr lang="en-US" dirty="0" smtClean="0"/>
              <a:t>way</a:t>
            </a:r>
            <a:endParaRPr lang="en-US" dirty="0"/>
          </a:p>
          <a:p>
            <a:endParaRPr lang="en-GB" dirty="0"/>
          </a:p>
          <a:p>
            <a:r>
              <a:rPr lang="en-GB" dirty="0" smtClean="0"/>
              <a:t>network </a:t>
            </a:r>
            <a:r>
              <a:rPr lang="en-GB" dirty="0"/>
              <a:t>level, </a:t>
            </a:r>
            <a:r>
              <a:rPr lang="en-GB" dirty="0" smtClean="0"/>
              <a:t>network </a:t>
            </a:r>
            <a:r>
              <a:rPr lang="en-GB" dirty="0"/>
              <a:t>operators </a:t>
            </a:r>
            <a:r>
              <a:rPr lang="en-GB" dirty="0" smtClean="0"/>
              <a:t>pool </a:t>
            </a:r>
            <a:r>
              <a:rPr lang="en-GB" dirty="0"/>
              <a:t>their licensed spectrum </a:t>
            </a:r>
            <a:r>
              <a:rPr lang="en-GB" dirty="0" smtClean="0"/>
              <a:t>and </a:t>
            </a:r>
            <a:r>
              <a:rPr lang="en-GB" dirty="0"/>
              <a:t>allocate the whole spectrum more </a:t>
            </a:r>
            <a:r>
              <a:rPr lang="en-GB" dirty="0" smtClean="0"/>
              <a:t>dynamically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going to be supported by network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429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3399"/>
              </a:buClr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radio-electrical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isolation means that there should be no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interferences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transmissions of different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804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each </a:t>
            </a:r>
            <a:r>
              <a:rPr lang="en-US" altLang="zh-CN" sz="1200" dirty="0"/>
              <a:t>slice gets a dedicated sub-carrier or sub channel at each </a:t>
            </a:r>
            <a:r>
              <a:rPr lang="en-US" altLang="zh-CN" sz="1200" dirty="0" smtClean="0"/>
              <a:t>cell</a:t>
            </a:r>
            <a:endParaRPr lang="en-US" altLang="zh-C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627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dedicated </a:t>
            </a:r>
            <a:r>
              <a:rPr lang="en-US" altLang="zh-CN" sz="1200" dirty="0"/>
              <a:t>resource blocks are allocated to each slice in each </a:t>
            </a:r>
            <a:r>
              <a:rPr lang="en-US" altLang="zh-CN" sz="1200" dirty="0" smtClean="0"/>
              <a:t>cell</a:t>
            </a:r>
            <a:endParaRPr lang="en-US" altLang="zh-C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020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3399"/>
              </a:buClr>
            </a:pPr>
            <a:r>
              <a:rPr lang="en-US" dirty="0" smtClean="0"/>
              <a:t>give </a:t>
            </a:r>
            <a:r>
              <a:rPr lang="en-US" dirty="0"/>
              <a:t>different transmission time intervals to resource </a:t>
            </a:r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4365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allocate the spectrum resource in an optimal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manner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849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far, the VNF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placement and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spectrum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treated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separately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a holistic orchestration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55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question is how 5G is going to support so many use cases with so diversified requirements?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323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36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 and operating multiple 5G networks really cost a lot.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much more efficient approach is to operate multiple dedicated networks on a common infrastructure, and this is effectively what “network slicing” allows.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53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network slicing,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operators can open their physical network to concurrent deployment of multiple logical networks.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24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We can see that 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network slices above can </a:t>
            </a:r>
            <a:r>
              <a:rPr lang="en-GB" baseline="0" dirty="0"/>
              <a:t>span across multiple parts of the 5G network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logically isolated and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they use different network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operator deletes this slice, and release the underlying physical resources for other tenants to use.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how can the provisioning of network slices so flexible?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40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answer </a:t>
            </a:r>
            <a:r>
              <a:rPr lang="en-US" baseline="0" dirty="0"/>
              <a:t>is </a:t>
            </a:r>
            <a:r>
              <a:rPr lang="en-US" baseline="0" dirty="0" smtClean="0"/>
              <a:t>NFV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smtClean="0"/>
              <a:t>decouples </a:t>
            </a:r>
            <a:r>
              <a:rPr lang="en-GB" baseline="0" dirty="0" smtClean="0"/>
              <a:t>network </a:t>
            </a:r>
            <a:r>
              <a:rPr lang="en-GB" baseline="0" dirty="0"/>
              <a:t>functions from dedicated </a:t>
            </a:r>
            <a:r>
              <a:rPr lang="en-GB" baseline="0" dirty="0" smtClean="0"/>
              <a:t>hardware,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form 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VNFs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create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set of </a:t>
            </a:r>
            <a:r>
              <a:rPr lang="en-GB" baseline="0" dirty="0"/>
              <a:t>virtualized network functions (VNFs) that are needed to carry out the tenant’s service. </a:t>
            </a:r>
            <a:endParaRPr lang="en-GB" baseline="0" dirty="0" smtClean="0"/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</a:t>
            </a:r>
            <a:r>
              <a:rPr lang="en-GB" baseline="0" dirty="0"/>
              <a:t>new hardware is required, just software installation of network functions. 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40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has its own logic,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 of each service has to go through the VNFs in a correct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reality. have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first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the video first and do the authentication later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the VNFs for a service is chained together? </a:t>
            </a:r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57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SDN come </a:t>
            </a:r>
            <a:r>
              <a:rPr lang="en-US" dirty="0"/>
              <a:t>into </a:t>
            </a:r>
            <a:r>
              <a:rPr lang="en-US" dirty="0" smtClean="0"/>
              <a:t>play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decouples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plane and data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plane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overview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mapping between the installed VNFs and underlying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connections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VNFs within a network slice can be set up very 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D707-36E9-4545-9A17-8A3E27338EA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25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301685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8474800" y="6421247"/>
            <a:ext cx="342081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mtClean="0">
                <a:solidFill>
                  <a:prstClr val="black"/>
                </a:solidFill>
                <a:latin typeface="Arial"/>
                <a:cs typeface="Arial"/>
              </a:rPr>
              <a:pPr algn="ctr"/>
              <a:t>‹#›</a:t>
            </a:fld>
            <a:endParaRPr lang="nb-NO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088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solidFill>
                  <a:prstClr val="black"/>
                </a:solidFill>
                <a:latin typeface="Arial"/>
                <a:cs typeface="Arial"/>
              </a:rPr>
              <a:pPr algn="r"/>
              <a:t>‹#›</a:t>
            </a:fld>
            <a:endParaRPr lang="nb-NO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6101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6356350"/>
            <a:ext cx="501118" cy="365125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>
                <a:solidFill>
                  <a:prstClr val="black"/>
                </a:solidFill>
              </a:rPr>
              <a:pPr/>
              <a:t>‹#›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9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8185682" y="6356350"/>
            <a:ext cx="501118" cy="365125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>
                <a:solidFill>
                  <a:prstClr val="black"/>
                </a:solidFill>
              </a:rPr>
              <a:pPr/>
              <a:t>‹#›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35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8185682" y="6356350"/>
            <a:ext cx="501118" cy="365125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>
                <a:solidFill>
                  <a:prstClr val="black"/>
                </a:solidFill>
              </a:rPr>
              <a:pPr/>
              <a:t>‹#›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9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185682" y="6356350"/>
            <a:ext cx="501118" cy="365125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>
                <a:solidFill>
                  <a:prstClr val="black"/>
                </a:solidFill>
              </a:rPr>
              <a:pPr/>
              <a:t>‹#›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55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6356350"/>
            <a:ext cx="501118" cy="365125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>
                <a:solidFill>
                  <a:prstClr val="black"/>
                </a:solidFill>
              </a:rPr>
              <a:pPr/>
              <a:t>‹#›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3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1800" y="3073400"/>
            <a:ext cx="647700" cy="698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1800" y="3073400"/>
            <a:ext cx="647700" cy="698500"/>
          </a:xfrm>
          <a:prstGeom prst="rect">
            <a:avLst/>
          </a:prstGeom>
        </p:spPr>
      </p:pic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8474800" y="6421247"/>
            <a:ext cx="342081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6356350"/>
            <a:ext cx="501118" cy="365125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>
                <a:solidFill>
                  <a:prstClr val="black"/>
                </a:solidFill>
              </a:rPr>
              <a:pPr/>
              <a:t>‹#›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49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185682" y="6356350"/>
            <a:ext cx="501118" cy="365125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>
                <a:solidFill>
                  <a:prstClr val="black"/>
                </a:solidFill>
              </a:rPr>
              <a:pPr/>
              <a:t>‹#›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128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185682" y="6356350"/>
            <a:ext cx="501118" cy="365125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>
                <a:solidFill>
                  <a:prstClr val="black"/>
                </a:solidFill>
              </a:rPr>
              <a:pPr/>
              <a:t>‹#›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sirkler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51"/>
          <a:stretch/>
        </p:blipFill>
        <p:spPr>
          <a:xfrm>
            <a:off x="7993703" y="511250"/>
            <a:ext cx="1151994" cy="11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solidFill>
                  <a:prstClr val="black"/>
                </a:solidFill>
                <a:latin typeface="Arial"/>
                <a:cs typeface="Arial"/>
              </a:rPr>
              <a:pPr algn="r"/>
              <a:t>‹#›</a:t>
            </a:fld>
            <a:endParaRPr lang="nb-NO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6" name="Bilde 5" descr="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7" y="6425083"/>
            <a:ext cx="976089" cy="183326"/>
          </a:xfrm>
          <a:prstGeom prst="rect">
            <a:avLst/>
          </a:prstGeom>
        </p:spPr>
      </p:pic>
      <p:pic>
        <p:nvPicPr>
          <p:cNvPr id="7" name="Bilde 3" descr="sirkler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51"/>
          <a:stretch/>
        </p:blipFill>
        <p:spPr>
          <a:xfrm>
            <a:off x="7993703" y="511250"/>
            <a:ext cx="1151994" cy="11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6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01220"/>
            <a:ext cx="7772400" cy="9010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3399"/>
                </a:solidFill>
              </a:rPr>
              <a:t>Resource Management and Orchestration in 5G</a:t>
            </a:r>
            <a:endParaRPr lang="nb-NO" dirty="0">
              <a:solidFill>
                <a:srgbClr val="003399"/>
              </a:solidFill>
            </a:endParaRP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800" y="3167912"/>
            <a:ext cx="7772400" cy="901094"/>
          </a:xfrm>
        </p:spPr>
        <p:txBody>
          <a:bodyPr>
            <a:norm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Zhifei Mao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 Thesis Supervisor: Yuming Jiang</a:t>
            </a:r>
          </a:p>
          <a:p>
            <a:pPr algn="ctr"/>
            <a:endParaRPr lang="nb-NO" sz="1800" dirty="0">
              <a:solidFill>
                <a:schemeClr val="tx1"/>
              </a:solidFill>
            </a:endParaRPr>
          </a:p>
        </p:txBody>
      </p:sp>
      <p:pic>
        <p:nvPicPr>
          <p:cNvPr id="1032" name="Picture 8" descr="Image result for ntnu knowledge for a better world">
            <a:extLst>
              <a:ext uri="{FF2B5EF4-FFF2-40B4-BE49-F238E27FC236}">
                <a16:creationId xmlns:a16="http://schemas.microsoft.com/office/drawing/2014/main" xmlns="" id="{61777E78-AC28-42C3-A8C8-892B05EA6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1"/>
          <a:stretch/>
        </p:blipFill>
        <p:spPr bwMode="auto">
          <a:xfrm>
            <a:off x="2624465" y="4390540"/>
            <a:ext cx="3895069" cy="13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2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16423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3399"/>
                </a:solidFill>
              </a:rPr>
              <a:t>A layered view of network slicing </a:t>
            </a:r>
            <a:r>
              <a:rPr lang="en-GB" baseline="30000" dirty="0">
                <a:solidFill>
                  <a:srgbClr val="003399"/>
                </a:solidFill>
              </a:rPr>
              <a:t>[3]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2857500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03399"/>
              </a:buClr>
            </a:pPr>
            <a:r>
              <a:rPr lang="en-US" altLang="zh-CN" dirty="0"/>
              <a:t>A service can use a bundle of network slices</a:t>
            </a:r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r>
              <a:rPr lang="en-US" altLang="zh-CN" dirty="0"/>
              <a:t>Slices can be shared by different services</a:t>
            </a:r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 marL="0" indent="0">
              <a:buClr>
                <a:srgbClr val="003399"/>
              </a:buClr>
              <a:buNone/>
            </a:pPr>
            <a:endParaRPr lang="en-US" altLang="zh-CN" dirty="0"/>
          </a:p>
          <a:p>
            <a:pPr>
              <a:buClr>
                <a:srgbClr val="003399"/>
              </a:buClr>
            </a:pPr>
            <a:r>
              <a:rPr lang="en-US" altLang="zh-CN" dirty="0"/>
              <a:t>VNFs can be shared among network slices</a:t>
            </a:r>
          </a:p>
          <a:p>
            <a:pPr>
              <a:buClr>
                <a:srgbClr val="003399"/>
              </a:buClr>
            </a:pPr>
            <a:endParaRPr lang="en-US" altLang="zh-C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ECAAF0F-CBC5-43E1-8AE9-54D252451AB9}"/>
              </a:ext>
            </a:extLst>
          </p:cNvPr>
          <p:cNvGrpSpPr/>
          <p:nvPr/>
        </p:nvGrpSpPr>
        <p:grpSpPr>
          <a:xfrm>
            <a:off x="2794002" y="1108624"/>
            <a:ext cx="6299200" cy="5305913"/>
            <a:chOff x="774700" y="745637"/>
            <a:chExt cx="6299200" cy="530591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DCCE5050-B4DC-47BA-BF99-629A5F5E34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510" r="26442" b="12889"/>
            <a:stretch/>
          </p:blipFill>
          <p:spPr>
            <a:xfrm>
              <a:off x="1574800" y="745637"/>
              <a:ext cx="4699000" cy="479950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1FC000E-E5B5-4EB0-9ECD-50002CAA2C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" t="90305" r="12331" b="475"/>
            <a:stretch/>
          </p:blipFill>
          <p:spPr>
            <a:xfrm>
              <a:off x="774700" y="5543550"/>
              <a:ext cx="6299200" cy="5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56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rgbClr val="003399"/>
                </a:solidFill>
              </a:rPr>
              <a:t>Outline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5G vision</a:t>
            </a:r>
          </a:p>
          <a:p>
            <a:pPr>
              <a:buClr>
                <a:srgbClr val="003399"/>
              </a:buClr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Network slicing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NFV &amp; SDN</a:t>
            </a:r>
          </a:p>
          <a:p>
            <a:pPr>
              <a:buClr>
                <a:srgbClr val="003399"/>
              </a:buClr>
            </a:pPr>
            <a:r>
              <a:rPr lang="en-US" altLang="zh-CN" sz="2800" dirty="0"/>
              <a:t>Resource management and orchestration (MANO)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/>
              <a:t>MANO frameworks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VNF placement and traffic routing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Spectrum resource allocation</a:t>
            </a:r>
          </a:p>
          <a:p>
            <a:pPr lvl="1">
              <a:buClr>
                <a:srgbClr val="003399"/>
              </a:buClr>
            </a:pPr>
            <a:endParaRPr lang="en-US" altLang="zh-CN" sz="2400" dirty="0"/>
          </a:p>
          <a:p>
            <a:pPr>
              <a:buClr>
                <a:srgbClr val="003399"/>
              </a:buClr>
            </a:pPr>
            <a:endParaRPr lang="en-US" altLang="zh-CN" sz="2800" dirty="0"/>
          </a:p>
          <a:p>
            <a:pPr>
              <a:buClr>
                <a:srgbClr val="003399"/>
              </a:buClr>
            </a:pPr>
            <a:endParaRPr lang="en-US" altLang="zh-CN" sz="2800" dirty="0"/>
          </a:p>
          <a:p>
            <a:pPr>
              <a:buClr>
                <a:srgbClr val="003399"/>
              </a:buClr>
            </a:pPr>
            <a:endParaRPr lang="en-US" altLang="zh-CN" sz="2800" dirty="0"/>
          </a:p>
          <a:p>
            <a:pPr>
              <a:buClr>
                <a:srgbClr val="003399"/>
              </a:buClr>
            </a:pP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16276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781FBC00-4566-47DA-9692-577847D04917}"/>
              </a:ext>
            </a:extLst>
          </p:cNvPr>
          <p:cNvCxnSpPr>
            <a:cxnSpLocks/>
          </p:cNvCxnSpPr>
          <p:nvPr/>
        </p:nvCxnSpPr>
        <p:spPr>
          <a:xfrm>
            <a:off x="3254067" y="6153405"/>
            <a:ext cx="2686823" cy="0"/>
          </a:xfrm>
          <a:prstGeom prst="line">
            <a:avLst/>
          </a:prstGeom>
          <a:ln w="317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3399"/>
                </a:solidFill>
              </a:rPr>
              <a:t>Management and orchestration (MANO)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003399"/>
              </a:buClr>
              <a:buFont typeface="Arial"/>
              <a:buChar char="•"/>
            </a:pPr>
            <a:r>
              <a:rPr lang="en-US" altLang="zh-CN" sz="2400" dirty="0"/>
              <a:t>Overall functionality of MANO</a:t>
            </a:r>
          </a:p>
          <a:p>
            <a:pPr lvl="1">
              <a:buClr>
                <a:srgbClr val="003399"/>
              </a:buClr>
            </a:pPr>
            <a:r>
              <a:rPr lang="en-US" altLang="zh-CN" dirty="0"/>
              <a:t>Translate service models into network slices (</a:t>
            </a:r>
            <a:r>
              <a:rPr lang="en-US" altLang="zh-CN" dirty="0" err="1"/>
              <a:t>mgmt</a:t>
            </a:r>
            <a:r>
              <a:rPr lang="en-US" altLang="zh-CN" dirty="0"/>
              <a:t>)</a:t>
            </a:r>
          </a:p>
          <a:p>
            <a:pPr lvl="1">
              <a:buClr>
                <a:srgbClr val="003399"/>
              </a:buClr>
            </a:pPr>
            <a:r>
              <a:rPr lang="en-US" altLang="zh-CN" dirty="0"/>
              <a:t>Map them to infrastructure resources optimally (orchestration)</a:t>
            </a:r>
          </a:p>
          <a:p>
            <a:pPr lvl="1">
              <a:buClr>
                <a:srgbClr val="003399"/>
              </a:buClr>
            </a:pPr>
            <a:r>
              <a:rPr lang="en-US" altLang="zh-CN" dirty="0"/>
              <a:t>Configure and monitor each slice during its life cycle (</a:t>
            </a:r>
            <a:r>
              <a:rPr lang="en-US" altLang="zh-CN" dirty="0" err="1"/>
              <a:t>mgmt</a:t>
            </a:r>
            <a:r>
              <a:rPr lang="en-US" altLang="zh-CN" dirty="0"/>
              <a:t>)</a:t>
            </a:r>
          </a:p>
          <a:p>
            <a:pPr marL="457200" lvl="1" indent="0">
              <a:buClr>
                <a:srgbClr val="003399"/>
              </a:buClr>
              <a:buNone/>
            </a:pPr>
            <a:endParaRPr lang="en-US" altLang="zh-CN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A785FE1A-7032-4CF9-B0C7-1EB6E44E283D}"/>
              </a:ext>
            </a:extLst>
          </p:cNvPr>
          <p:cNvGrpSpPr/>
          <p:nvPr/>
        </p:nvGrpSpPr>
        <p:grpSpPr>
          <a:xfrm>
            <a:off x="686968" y="2853794"/>
            <a:ext cx="7999831" cy="3500455"/>
            <a:chOff x="686968" y="2853794"/>
            <a:chExt cx="7999831" cy="3500455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AB653C0B-F882-4A35-8301-1A7DBDD5B38A}"/>
                </a:ext>
              </a:extLst>
            </p:cNvPr>
            <p:cNvSpPr/>
            <p:nvPr/>
          </p:nvSpPr>
          <p:spPr>
            <a:xfrm>
              <a:off x="4434723" y="3479800"/>
              <a:ext cx="2466083" cy="1498956"/>
            </a:xfrm>
            <a:custGeom>
              <a:avLst/>
              <a:gdLst>
                <a:gd name="connsiteX0" fmla="*/ 226177 w 2372477"/>
                <a:gd name="connsiteY0" fmla="*/ 0 h 1498956"/>
                <a:gd name="connsiteX1" fmla="*/ 48377 w 2372477"/>
                <a:gd name="connsiteY1" fmla="*/ 812800 h 1498956"/>
                <a:gd name="connsiteX2" fmla="*/ 1000877 w 2372477"/>
                <a:gd name="connsiteY2" fmla="*/ 1498600 h 1498956"/>
                <a:gd name="connsiteX3" fmla="*/ 2372477 w 2372477"/>
                <a:gd name="connsiteY3" fmla="*/ 723900 h 1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2477" h="1498956">
                  <a:moveTo>
                    <a:pt x="226177" y="0"/>
                  </a:moveTo>
                  <a:cubicBezTo>
                    <a:pt x="72718" y="281516"/>
                    <a:pt x="-80740" y="563033"/>
                    <a:pt x="48377" y="812800"/>
                  </a:cubicBezTo>
                  <a:cubicBezTo>
                    <a:pt x="177494" y="1062567"/>
                    <a:pt x="613527" y="1513417"/>
                    <a:pt x="1000877" y="1498600"/>
                  </a:cubicBezTo>
                  <a:cubicBezTo>
                    <a:pt x="1388227" y="1483783"/>
                    <a:pt x="1880352" y="1103841"/>
                    <a:pt x="2372477" y="723900"/>
                  </a:cubicBezTo>
                </a:path>
              </a:pathLst>
            </a:custGeom>
            <a:noFill/>
            <a:ln w="177800">
              <a:solidFill>
                <a:srgbClr val="FFC000"/>
              </a:solidFill>
              <a:tailEnd type="stealth" w="med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B660FB38-F975-4A9E-87CB-185CD53BAB05}"/>
                </a:ext>
              </a:extLst>
            </p:cNvPr>
            <p:cNvGrpSpPr/>
            <p:nvPr/>
          </p:nvGrpSpPr>
          <p:grpSpPr>
            <a:xfrm>
              <a:off x="2247900" y="2853794"/>
              <a:ext cx="4648200" cy="3500455"/>
              <a:chOff x="2129334" y="3035300"/>
              <a:chExt cx="4648200" cy="350045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C5C13A34-71C0-4875-B11B-A75A9560AE40}"/>
                  </a:ext>
                </a:extLst>
              </p:cNvPr>
              <p:cNvGrpSpPr/>
              <p:nvPr/>
            </p:nvGrpSpPr>
            <p:grpSpPr>
              <a:xfrm>
                <a:off x="2129334" y="3035300"/>
                <a:ext cx="4648200" cy="3500455"/>
                <a:chOff x="2129334" y="3035300"/>
                <a:chExt cx="4648200" cy="3500455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6CD22FFE-4B70-4704-9037-7D2C020F71C7}"/>
                    </a:ext>
                  </a:extLst>
                </p:cNvPr>
                <p:cNvSpPr/>
                <p:nvPr/>
              </p:nvSpPr>
              <p:spPr>
                <a:xfrm>
                  <a:off x="2129334" y="3035300"/>
                  <a:ext cx="4648200" cy="839045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xmlns="" id="{9C6E26EB-F10B-4515-8DBB-756972F6AC6B}"/>
                    </a:ext>
                  </a:extLst>
                </p:cNvPr>
                <p:cNvSpPr/>
                <p:nvPr/>
              </p:nvSpPr>
              <p:spPr>
                <a:xfrm>
                  <a:off x="2129334" y="4066173"/>
                  <a:ext cx="4648200" cy="1641337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xmlns="" id="{5D99699D-0F89-409A-9774-4EAE233C5675}"/>
                    </a:ext>
                  </a:extLst>
                </p:cNvPr>
                <p:cNvSpPr/>
                <p:nvPr/>
              </p:nvSpPr>
              <p:spPr>
                <a:xfrm>
                  <a:off x="2129334" y="5886988"/>
                  <a:ext cx="4648200" cy="648767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6225A6DD-94C4-4093-B60A-872F0CBE8FCC}"/>
                  </a:ext>
                </a:extLst>
              </p:cNvPr>
              <p:cNvGrpSpPr/>
              <p:nvPr/>
            </p:nvGrpSpPr>
            <p:grpSpPr>
              <a:xfrm>
                <a:off x="2770555" y="3610506"/>
                <a:ext cx="3549626" cy="1912946"/>
                <a:chOff x="2770555" y="3610506"/>
                <a:chExt cx="3549626" cy="1912946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xmlns="" id="{E6B1FB1B-093A-4F4D-81BD-F9C95A882AB5}"/>
                    </a:ext>
                  </a:extLst>
                </p:cNvPr>
                <p:cNvSpPr/>
                <p:nvPr/>
              </p:nvSpPr>
              <p:spPr>
                <a:xfrm>
                  <a:off x="2770555" y="3708400"/>
                  <a:ext cx="3096845" cy="1708652"/>
                </a:xfrm>
                <a:custGeom>
                  <a:avLst/>
                  <a:gdLst>
                    <a:gd name="connsiteX0" fmla="*/ 74245 w 3096845"/>
                    <a:gd name="connsiteY0" fmla="*/ 0 h 1708652"/>
                    <a:gd name="connsiteX1" fmla="*/ 137745 w 3096845"/>
                    <a:gd name="connsiteY1" fmla="*/ 952500 h 1708652"/>
                    <a:gd name="connsiteX2" fmla="*/ 1331545 w 3096845"/>
                    <a:gd name="connsiteY2" fmla="*/ 1587500 h 1708652"/>
                    <a:gd name="connsiteX3" fmla="*/ 3096845 w 3096845"/>
                    <a:gd name="connsiteY3" fmla="*/ 1701800 h 1708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96845" h="1708652">
                      <a:moveTo>
                        <a:pt x="74245" y="0"/>
                      </a:moveTo>
                      <a:cubicBezTo>
                        <a:pt x="1220" y="343958"/>
                        <a:pt x="-71805" y="687917"/>
                        <a:pt x="137745" y="952500"/>
                      </a:cubicBezTo>
                      <a:cubicBezTo>
                        <a:pt x="347295" y="1217083"/>
                        <a:pt x="838362" y="1462617"/>
                        <a:pt x="1331545" y="1587500"/>
                      </a:cubicBezTo>
                      <a:cubicBezTo>
                        <a:pt x="1824728" y="1712383"/>
                        <a:pt x="2686212" y="1718733"/>
                        <a:pt x="3096845" y="1701800"/>
                      </a:cubicBezTo>
                    </a:path>
                  </a:pathLst>
                </a:custGeom>
                <a:noFill/>
                <a:ln w="177800">
                  <a:solidFill>
                    <a:schemeClr val="accent4"/>
                  </a:solidFill>
                  <a:tailEnd type="stealth" w="med" len="sm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xmlns="" id="{63875C5E-14A5-47BC-AF03-C4704669BFDE}"/>
                    </a:ext>
                  </a:extLst>
                </p:cNvPr>
                <p:cNvSpPr/>
                <p:nvPr/>
              </p:nvSpPr>
              <p:spPr>
                <a:xfrm>
                  <a:off x="3422666" y="3610506"/>
                  <a:ext cx="2897515" cy="1912946"/>
                </a:xfrm>
                <a:custGeom>
                  <a:avLst/>
                  <a:gdLst>
                    <a:gd name="connsiteX0" fmla="*/ 1422400 w 1579073"/>
                    <a:gd name="connsiteY0" fmla="*/ 0 h 1854200"/>
                    <a:gd name="connsiteX1" fmla="*/ 1447800 w 1579073"/>
                    <a:gd name="connsiteY1" fmla="*/ 901700 h 1854200"/>
                    <a:gd name="connsiteX2" fmla="*/ 0 w 1579073"/>
                    <a:gd name="connsiteY2" fmla="*/ 1854200 h 1854200"/>
                    <a:gd name="connsiteX3" fmla="*/ 0 w 1579073"/>
                    <a:gd name="connsiteY3" fmla="*/ 1854200 h 1854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9073" h="1854200">
                      <a:moveTo>
                        <a:pt x="1422400" y="0"/>
                      </a:moveTo>
                      <a:cubicBezTo>
                        <a:pt x="1553633" y="296333"/>
                        <a:pt x="1684867" y="592667"/>
                        <a:pt x="1447800" y="901700"/>
                      </a:cubicBezTo>
                      <a:cubicBezTo>
                        <a:pt x="1210733" y="1210733"/>
                        <a:pt x="0" y="1854200"/>
                        <a:pt x="0" y="1854200"/>
                      </a:cubicBezTo>
                      <a:lnTo>
                        <a:pt x="0" y="1854200"/>
                      </a:lnTo>
                    </a:path>
                  </a:pathLst>
                </a:custGeom>
                <a:noFill/>
                <a:ln w="177800">
                  <a:solidFill>
                    <a:srgbClr val="00B050"/>
                  </a:solidFill>
                  <a:tailEnd type="stealth" w="med" len="sm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xmlns="" id="{0B874846-C01A-4F1C-8956-7C199462B6CF}"/>
                  </a:ext>
                </a:extLst>
              </p:cNvPr>
              <p:cNvGrpSpPr/>
              <p:nvPr/>
            </p:nvGrpSpPr>
            <p:grpSpPr>
              <a:xfrm>
                <a:off x="2576386" y="5972508"/>
                <a:ext cx="3754095" cy="511199"/>
                <a:chOff x="2821745" y="6081007"/>
                <a:chExt cx="3754095" cy="51119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68E6945C-CA8F-48E4-89EE-9AB0AE0AA541}"/>
                    </a:ext>
                  </a:extLst>
                </p:cNvPr>
                <p:cNvSpPr/>
                <p:nvPr/>
              </p:nvSpPr>
              <p:spPr>
                <a:xfrm>
                  <a:off x="2821745" y="6091413"/>
                  <a:ext cx="711515" cy="5007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Node 1</a:t>
                  </a:r>
                  <a:endParaRPr lang="en-GB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="" id="{192EA855-7934-4A6A-89A5-E4CC70271357}"/>
                    </a:ext>
                  </a:extLst>
                </p:cNvPr>
                <p:cNvSpPr/>
                <p:nvPr/>
              </p:nvSpPr>
              <p:spPr>
                <a:xfrm>
                  <a:off x="4343035" y="6081007"/>
                  <a:ext cx="711515" cy="5007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Node 2</a:t>
                  </a:r>
                  <a:endParaRPr lang="en-GB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xmlns="" id="{60F5BD4D-3B90-4BFC-BF2B-813BACF706B4}"/>
                    </a:ext>
                  </a:extLst>
                </p:cNvPr>
                <p:cNvSpPr/>
                <p:nvPr/>
              </p:nvSpPr>
              <p:spPr>
                <a:xfrm>
                  <a:off x="5864325" y="6091413"/>
                  <a:ext cx="711515" cy="5007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Node …</a:t>
                  </a:r>
                  <a:endParaRPr lang="en-GB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xmlns="" id="{880C5AC4-4175-4121-8B3F-03CEEDC2E705}"/>
                  </a:ext>
                </a:extLst>
              </p:cNvPr>
              <p:cNvGrpSpPr/>
              <p:nvPr/>
            </p:nvGrpSpPr>
            <p:grpSpPr>
              <a:xfrm>
                <a:off x="2382413" y="3220590"/>
                <a:ext cx="4142042" cy="500793"/>
                <a:chOff x="2382413" y="3220590"/>
                <a:chExt cx="4142042" cy="500793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id="{D54CEDE0-62A6-4F3D-97DC-31AB18CB2D70}"/>
                    </a:ext>
                  </a:extLst>
                </p:cNvPr>
                <p:cNvSpPr/>
                <p:nvPr/>
              </p:nvSpPr>
              <p:spPr>
                <a:xfrm>
                  <a:off x="2382413" y="3220590"/>
                  <a:ext cx="878664" cy="50079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Service 1</a:t>
                  </a:r>
                  <a:endParaRPr lang="en-GB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988917DC-74DB-4474-AD5D-DF0CAA779BAE}"/>
                    </a:ext>
                  </a:extLst>
                </p:cNvPr>
                <p:cNvSpPr/>
                <p:nvPr/>
              </p:nvSpPr>
              <p:spPr>
                <a:xfrm>
                  <a:off x="4014102" y="3220590"/>
                  <a:ext cx="878664" cy="50079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Service 2</a:t>
                  </a:r>
                  <a:endParaRPr lang="en-GB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251972FD-0F6C-43E3-969B-A5278F2EA4F5}"/>
                    </a:ext>
                  </a:extLst>
                </p:cNvPr>
                <p:cNvSpPr/>
                <p:nvPr/>
              </p:nvSpPr>
              <p:spPr>
                <a:xfrm>
                  <a:off x="5645791" y="3220590"/>
                  <a:ext cx="878664" cy="50079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Service …</a:t>
                  </a:r>
                  <a:endParaRPr lang="en-GB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DE3080C4-9F83-4C41-B44E-09664A77E90E}"/>
                  </a:ext>
                </a:extLst>
              </p:cNvPr>
              <p:cNvGrpSpPr/>
              <p:nvPr/>
            </p:nvGrpSpPr>
            <p:grpSpPr>
              <a:xfrm>
                <a:off x="2656522" y="4180546"/>
                <a:ext cx="3830956" cy="1321916"/>
                <a:chOff x="2802389" y="4180546"/>
                <a:chExt cx="3830956" cy="1321916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xmlns="" id="{C0A28C5C-3ECC-4360-8038-501CDB2752C0}"/>
                    </a:ext>
                  </a:extLst>
                </p:cNvPr>
                <p:cNvSpPr/>
                <p:nvPr/>
              </p:nvSpPr>
              <p:spPr>
                <a:xfrm>
                  <a:off x="2802389" y="4389276"/>
                  <a:ext cx="571843" cy="4987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VNF 1</a:t>
                  </a:r>
                  <a:endParaRPr lang="en-GB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xmlns="" id="{10450292-5BAF-47BC-BF58-0DD99BC14746}"/>
                    </a:ext>
                  </a:extLst>
                </p:cNvPr>
                <p:cNvSpPr/>
                <p:nvPr/>
              </p:nvSpPr>
              <p:spPr>
                <a:xfrm>
                  <a:off x="5051992" y="4638658"/>
                  <a:ext cx="571843" cy="86380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VNF 3</a:t>
                  </a:r>
                  <a:endParaRPr lang="en-GB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97FF66CE-AE0F-4598-A2D6-16AF0FD41819}"/>
                    </a:ext>
                  </a:extLst>
                </p:cNvPr>
                <p:cNvSpPr/>
                <p:nvPr/>
              </p:nvSpPr>
              <p:spPr>
                <a:xfrm>
                  <a:off x="6061502" y="4236876"/>
                  <a:ext cx="571843" cy="4987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VNF …</a:t>
                  </a:r>
                  <a:endParaRPr lang="en-GB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xmlns="" id="{295560EB-8C87-4737-92CB-74747BE6425F}"/>
                    </a:ext>
                  </a:extLst>
                </p:cNvPr>
                <p:cNvSpPr/>
                <p:nvPr/>
              </p:nvSpPr>
              <p:spPr>
                <a:xfrm>
                  <a:off x="4146024" y="4180546"/>
                  <a:ext cx="571843" cy="4987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VNF 2</a:t>
                  </a:r>
                  <a:endParaRPr lang="en-GB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6248F564-C79F-42D6-940D-E086AB006849}"/>
                    </a:ext>
                  </a:extLst>
                </p:cNvPr>
                <p:cNvSpPr/>
                <p:nvPr/>
              </p:nvSpPr>
              <p:spPr>
                <a:xfrm>
                  <a:off x="3941692" y="5003698"/>
                  <a:ext cx="571843" cy="4987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VNF 4</a:t>
                  </a:r>
                  <a:endParaRPr lang="en-GB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E155C566-438C-4384-A541-716D974E3BCA}"/>
                  </a:ext>
                </a:extLst>
              </p:cNvPr>
              <p:cNvCxnSpPr>
                <a:stCxn id="15" idx="2"/>
                <a:endCxn id="10" idx="0"/>
              </p:cNvCxnSpPr>
              <p:nvPr/>
            </p:nvCxnSpPr>
            <p:spPr>
              <a:xfrm flipH="1">
                <a:off x="2932144" y="4888040"/>
                <a:ext cx="10300" cy="10948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CB88F35-A303-40E0-B8AA-F8CE10E99399}"/>
                  </a:ext>
                </a:extLst>
              </p:cNvPr>
              <p:cNvCxnSpPr>
                <a:cxnSpLocks/>
                <a:stCxn id="18" idx="2"/>
                <a:endCxn id="21" idx="1"/>
              </p:cNvCxnSpPr>
              <p:nvPr/>
            </p:nvCxnSpPr>
            <p:spPr>
              <a:xfrm>
                <a:off x="4286079" y="4679310"/>
                <a:ext cx="1332887" cy="15540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74BD4722-3136-4B76-8A2B-00E70115D17F}"/>
                  </a:ext>
                </a:extLst>
              </p:cNvPr>
              <p:cNvCxnSpPr>
                <a:cxnSpLocks/>
                <a:stCxn id="26" idx="2"/>
                <a:endCxn id="10" idx="3"/>
              </p:cNvCxnSpPr>
              <p:nvPr/>
            </p:nvCxnSpPr>
            <p:spPr>
              <a:xfrm flipH="1">
                <a:off x="3287901" y="5502462"/>
                <a:ext cx="793846" cy="7308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A9498328-4B27-4B01-8CDE-014B3A6FCF89}"/>
                  </a:ext>
                </a:extLst>
              </p:cNvPr>
              <p:cNvCxnSpPr>
                <a:cxnSpLocks/>
                <a:stCxn id="16" idx="2"/>
                <a:endCxn id="19" idx="3"/>
              </p:cNvCxnSpPr>
              <p:nvPr/>
            </p:nvCxnSpPr>
            <p:spPr>
              <a:xfrm flipH="1">
                <a:off x="4809191" y="5502462"/>
                <a:ext cx="382856" cy="7204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xmlns="" id="{3B620B1A-4893-40FF-8D7C-437C161209DC}"/>
                  </a:ext>
                </a:extLst>
              </p:cNvPr>
              <p:cNvCxnSpPr>
                <a:cxnSpLocks/>
                <a:stCxn id="17" idx="2"/>
                <a:endCxn id="21" idx="0"/>
              </p:cNvCxnSpPr>
              <p:nvPr/>
            </p:nvCxnSpPr>
            <p:spPr>
              <a:xfrm flipH="1">
                <a:off x="5974724" y="4735640"/>
                <a:ext cx="226833" cy="12472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95F9603C-0858-472F-81ED-C146414C16E3}"/>
                </a:ext>
              </a:extLst>
            </p:cNvPr>
            <p:cNvSpPr txBox="1"/>
            <p:nvPr/>
          </p:nvSpPr>
          <p:spPr>
            <a:xfrm>
              <a:off x="7032268" y="3104814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Service layer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39E3257F-2AF0-4061-9251-6A3184761BAE}"/>
                </a:ext>
              </a:extLst>
            </p:cNvPr>
            <p:cNvSpPr txBox="1"/>
            <p:nvPr/>
          </p:nvSpPr>
          <p:spPr>
            <a:xfrm>
              <a:off x="7057689" y="4382201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Slice layer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CD09270C-A43A-4987-8C54-626F62CED581}"/>
                </a:ext>
              </a:extLst>
            </p:cNvPr>
            <p:cNvSpPr txBox="1"/>
            <p:nvPr/>
          </p:nvSpPr>
          <p:spPr>
            <a:xfrm>
              <a:off x="7056400" y="5686524"/>
              <a:ext cx="1630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Infrastructure layer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92FF29D-EE8E-423C-A416-A572BFE770CB}"/>
                </a:ext>
              </a:extLst>
            </p:cNvPr>
            <p:cNvSpPr/>
            <p:nvPr/>
          </p:nvSpPr>
          <p:spPr>
            <a:xfrm>
              <a:off x="1460492" y="4751532"/>
              <a:ext cx="787408" cy="1344467"/>
            </a:xfrm>
            <a:custGeom>
              <a:avLst/>
              <a:gdLst>
                <a:gd name="connsiteX0" fmla="*/ 787408 w 787408"/>
                <a:gd name="connsiteY0" fmla="*/ 0 h 1651000"/>
                <a:gd name="connsiteX1" fmla="*/ 8 w 787408"/>
                <a:gd name="connsiteY1" fmla="*/ 901700 h 1651000"/>
                <a:gd name="connsiteX2" fmla="*/ 774708 w 787408"/>
                <a:gd name="connsiteY2" fmla="*/ 165100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408" h="1651000">
                  <a:moveTo>
                    <a:pt x="787408" y="0"/>
                  </a:moveTo>
                  <a:cubicBezTo>
                    <a:pt x="394766" y="313266"/>
                    <a:pt x="2125" y="626533"/>
                    <a:pt x="8" y="901700"/>
                  </a:cubicBezTo>
                  <a:cubicBezTo>
                    <a:pt x="-2109" y="1176867"/>
                    <a:pt x="386299" y="1413933"/>
                    <a:pt x="774708" y="16510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6F367D7F-BFA9-43EA-8EBC-1DC169600FBC}"/>
                </a:ext>
              </a:extLst>
            </p:cNvPr>
            <p:cNvSpPr/>
            <p:nvPr/>
          </p:nvSpPr>
          <p:spPr>
            <a:xfrm>
              <a:off x="1449977" y="3212433"/>
              <a:ext cx="787408" cy="1344467"/>
            </a:xfrm>
            <a:custGeom>
              <a:avLst/>
              <a:gdLst>
                <a:gd name="connsiteX0" fmla="*/ 787408 w 787408"/>
                <a:gd name="connsiteY0" fmla="*/ 0 h 1651000"/>
                <a:gd name="connsiteX1" fmla="*/ 8 w 787408"/>
                <a:gd name="connsiteY1" fmla="*/ 901700 h 1651000"/>
                <a:gd name="connsiteX2" fmla="*/ 774708 w 787408"/>
                <a:gd name="connsiteY2" fmla="*/ 165100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408" h="1651000">
                  <a:moveTo>
                    <a:pt x="787408" y="0"/>
                  </a:moveTo>
                  <a:cubicBezTo>
                    <a:pt x="394766" y="313266"/>
                    <a:pt x="2125" y="626533"/>
                    <a:pt x="8" y="901700"/>
                  </a:cubicBezTo>
                  <a:cubicBezTo>
                    <a:pt x="-2109" y="1176867"/>
                    <a:pt x="386299" y="1413933"/>
                    <a:pt x="774708" y="16510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26520120-0450-4E58-AF40-46B975E83EF0}"/>
                </a:ext>
              </a:extLst>
            </p:cNvPr>
            <p:cNvSpPr/>
            <p:nvPr/>
          </p:nvSpPr>
          <p:spPr>
            <a:xfrm>
              <a:off x="686968" y="3245623"/>
              <a:ext cx="1137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Translate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BB122D09-30F5-4A1D-9F83-32F7459C5A8A}"/>
                </a:ext>
              </a:extLst>
            </p:cNvPr>
            <p:cNvSpPr/>
            <p:nvPr/>
          </p:nvSpPr>
          <p:spPr>
            <a:xfrm>
              <a:off x="1067222" y="4891182"/>
              <a:ext cx="633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8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50098" cy="114300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003399"/>
                </a:solidFill>
              </a:rPr>
              <a:t>NFV MANO framework – ETSI </a:t>
            </a:r>
            <a:r>
              <a:rPr lang="en-GB" sz="3200" baseline="30000" dirty="0">
                <a:solidFill>
                  <a:srgbClr val="003399"/>
                </a:solidFill>
              </a:rPr>
              <a:t>[4]</a:t>
            </a:r>
            <a:endParaRPr lang="en-GB" sz="3200" dirty="0">
              <a:solidFill>
                <a:srgbClr val="00339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339D479-8DEC-4D88-A5DC-BE276E619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97" b="6034"/>
          <a:stretch/>
        </p:blipFill>
        <p:spPr>
          <a:xfrm>
            <a:off x="5148275" y="1451782"/>
            <a:ext cx="3633092" cy="48433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Plassholder for innhold 2"/>
          <p:cNvSpPr txBox="1">
            <a:spLocks/>
          </p:cNvSpPr>
          <p:nvPr/>
        </p:nvSpPr>
        <p:spPr>
          <a:xfrm>
            <a:off x="457200" y="1854143"/>
            <a:ext cx="48148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3399"/>
              </a:buClr>
            </a:pPr>
            <a:r>
              <a:rPr lang="en-US" altLang="zh-CN" b="1" dirty="0"/>
              <a:t>NFV orchestrator (NFVO)</a:t>
            </a:r>
            <a:r>
              <a:rPr lang="en-US" altLang="zh-CN" dirty="0"/>
              <a:t>: </a:t>
            </a:r>
            <a:r>
              <a:rPr lang="en-GB" altLang="zh-CN" dirty="0"/>
              <a:t>combine NFs to create end-to-end services</a:t>
            </a:r>
            <a:endParaRPr lang="en-US" altLang="zh-CN" dirty="0"/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r>
              <a:rPr lang="en-GB" b="1" dirty="0"/>
              <a:t>VNF manager (VNFM)</a:t>
            </a:r>
            <a:r>
              <a:rPr lang="en-GB" dirty="0"/>
              <a:t>: manage the life cycle of VNFs</a:t>
            </a:r>
          </a:p>
          <a:p>
            <a:pPr>
              <a:buClr>
                <a:srgbClr val="003399"/>
              </a:buClr>
            </a:pPr>
            <a:endParaRPr lang="en-GB" dirty="0"/>
          </a:p>
          <a:p>
            <a:pPr>
              <a:buClr>
                <a:srgbClr val="003399"/>
              </a:buClr>
            </a:pPr>
            <a:r>
              <a:rPr lang="en-US" altLang="zh-CN" b="1" dirty="0"/>
              <a:t>Virtualized infrastructure manager (VIM)</a:t>
            </a:r>
            <a:r>
              <a:rPr lang="en-US" altLang="zh-CN" dirty="0"/>
              <a:t>: </a:t>
            </a:r>
            <a:r>
              <a:rPr lang="en-GB" altLang="zh-CN" dirty="0"/>
              <a:t>manage NFVI physical &amp; virtual resources</a:t>
            </a:r>
            <a:endParaRPr lang="en-US" altLang="zh-CN" dirty="0"/>
          </a:p>
          <a:p>
            <a:pPr>
              <a:buClr>
                <a:srgbClr val="003399"/>
              </a:buClr>
            </a:pPr>
            <a:endParaRPr lang="nb-NO" dirty="0"/>
          </a:p>
          <a:p>
            <a:pPr>
              <a:buClr>
                <a:srgbClr val="003399"/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21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3399"/>
                </a:solidFill>
              </a:rPr>
              <a:t>NFV </a:t>
            </a:r>
            <a:r>
              <a:rPr lang="en-US" altLang="zh-CN" dirty="0">
                <a:solidFill>
                  <a:srgbClr val="003399"/>
                </a:solidFill>
              </a:rPr>
              <a:t>&amp; </a:t>
            </a:r>
            <a:r>
              <a:rPr lang="en-GB" dirty="0">
                <a:solidFill>
                  <a:srgbClr val="003399"/>
                </a:solidFill>
              </a:rPr>
              <a:t>SDN MANO </a:t>
            </a:r>
            <a:r>
              <a:rPr lang="en-GB" baseline="30000" dirty="0">
                <a:solidFill>
                  <a:srgbClr val="003399"/>
                </a:solidFill>
              </a:rPr>
              <a:t>[1]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74" y="1322477"/>
            <a:ext cx="8464326" cy="48731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362266A-E5B6-4F72-9341-B8B69C66868A}"/>
              </a:ext>
            </a:extLst>
          </p:cNvPr>
          <p:cNvSpPr/>
          <p:nvPr/>
        </p:nvSpPr>
        <p:spPr>
          <a:xfrm>
            <a:off x="749300" y="1955800"/>
            <a:ext cx="1727200" cy="4064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F9FDC1-1CB2-42F3-BC62-718338D01B9F}"/>
              </a:ext>
            </a:extLst>
          </p:cNvPr>
          <p:cNvSpPr/>
          <p:nvPr/>
        </p:nvSpPr>
        <p:spPr>
          <a:xfrm>
            <a:off x="2552700" y="4635500"/>
            <a:ext cx="2171700" cy="4064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3399"/>
                </a:solidFill>
              </a:rPr>
              <a:t>Fundamental MANO problems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>
          <a:xfrm>
            <a:off x="457200" y="16891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sz="3600" b="1" dirty="0"/>
              <a:t>VNF</a:t>
            </a:r>
            <a:r>
              <a:rPr lang="en-US" altLang="zh-CN" sz="3600" dirty="0"/>
              <a:t> placement and traffic routing</a:t>
            </a:r>
          </a:p>
          <a:p>
            <a:pPr lvl="1">
              <a:buClr>
                <a:srgbClr val="003399"/>
              </a:buClr>
            </a:pPr>
            <a:r>
              <a:rPr lang="en-US" altLang="zh-CN" sz="2800" dirty="0"/>
              <a:t>Infrastructural resource domain</a:t>
            </a:r>
          </a:p>
          <a:p>
            <a:pPr lvl="1">
              <a:buClr>
                <a:srgbClr val="003399"/>
              </a:buClr>
            </a:pPr>
            <a:endParaRPr lang="en-US" altLang="zh-CN" sz="2800" dirty="0"/>
          </a:p>
          <a:p>
            <a:pPr lvl="1">
              <a:buClr>
                <a:srgbClr val="003399"/>
              </a:buClr>
            </a:pPr>
            <a:endParaRPr lang="en-US" altLang="zh-CN" sz="2800" dirty="0"/>
          </a:p>
          <a:p>
            <a:pPr lvl="1">
              <a:buClr>
                <a:srgbClr val="003399"/>
              </a:buClr>
            </a:pPr>
            <a:endParaRPr lang="en-US" altLang="zh-CN" sz="2800" dirty="0"/>
          </a:p>
          <a:p>
            <a:pPr lvl="1">
              <a:buClr>
                <a:srgbClr val="003399"/>
              </a:buClr>
            </a:pPr>
            <a:endParaRPr lang="en-US" altLang="zh-CN" sz="2800" dirty="0"/>
          </a:p>
          <a:p>
            <a:pPr>
              <a:buClr>
                <a:srgbClr val="003399"/>
              </a:buClr>
            </a:pPr>
            <a:r>
              <a:rPr lang="en-US" altLang="zh-CN" sz="3600" b="1" dirty="0"/>
              <a:t>Spectrum</a:t>
            </a:r>
            <a:r>
              <a:rPr lang="en-US" altLang="zh-CN" sz="3600" dirty="0"/>
              <a:t> resource allocation</a:t>
            </a:r>
          </a:p>
          <a:p>
            <a:pPr lvl="1">
              <a:buClr>
                <a:srgbClr val="003399"/>
              </a:buClr>
            </a:pPr>
            <a:r>
              <a:rPr lang="en-US" altLang="zh-CN" sz="2800" dirty="0"/>
              <a:t>Non-infrastructural resource domain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10A1337-5860-4ED5-82E2-E9A16D98BA73}"/>
              </a:ext>
            </a:extLst>
          </p:cNvPr>
          <p:cNvGrpSpPr/>
          <p:nvPr/>
        </p:nvGrpSpPr>
        <p:grpSpPr>
          <a:xfrm>
            <a:off x="0" y="2921000"/>
            <a:ext cx="8229603" cy="1939133"/>
            <a:chOff x="457198" y="2921000"/>
            <a:chExt cx="8229603" cy="19391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44AEDC96-0A26-43A2-A028-0063314A07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842" t="54604" r="11111" b="20383"/>
            <a:stretch/>
          </p:blipFill>
          <p:spPr>
            <a:xfrm>
              <a:off x="457201" y="2921000"/>
              <a:ext cx="8229600" cy="1521433"/>
            </a:xfrm>
            <a:prstGeom prst="snip2DiagRect">
              <a:avLst>
                <a:gd name="adj1" fmla="val 50000"/>
                <a:gd name="adj2" fmla="val 0"/>
              </a:avLst>
            </a:prstGeom>
          </p:spPr>
        </p:pic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xmlns="" id="{8E5F3E50-BAD6-44F8-828F-28676A9F6908}"/>
                </a:ext>
              </a:extLst>
            </p:cNvPr>
            <p:cNvSpPr/>
            <p:nvPr/>
          </p:nvSpPr>
          <p:spPr>
            <a:xfrm rot="5400000">
              <a:off x="317498" y="3183731"/>
              <a:ext cx="1816102" cy="153670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644F35C1-3347-459E-AD8F-09E9F06CBDE2}"/>
              </a:ext>
            </a:extLst>
          </p:cNvPr>
          <p:cNvSpPr/>
          <p:nvPr/>
        </p:nvSpPr>
        <p:spPr>
          <a:xfrm>
            <a:off x="1384300" y="3086100"/>
            <a:ext cx="1816100" cy="1358900"/>
          </a:xfrm>
          <a:custGeom>
            <a:avLst/>
            <a:gdLst>
              <a:gd name="connsiteX0" fmla="*/ 1816100 w 1816100"/>
              <a:gd name="connsiteY0" fmla="*/ 0 h 1358900"/>
              <a:gd name="connsiteX1" fmla="*/ 1638300 w 1816100"/>
              <a:gd name="connsiteY1" fmla="*/ 482600 h 1358900"/>
              <a:gd name="connsiteX2" fmla="*/ 914400 w 1816100"/>
              <a:gd name="connsiteY2" fmla="*/ 635000 h 1358900"/>
              <a:gd name="connsiteX3" fmla="*/ 330200 w 1816100"/>
              <a:gd name="connsiteY3" fmla="*/ 914400 h 1358900"/>
              <a:gd name="connsiteX4" fmla="*/ 0 w 1816100"/>
              <a:gd name="connsiteY4" fmla="*/ 135890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6100" h="1358900">
                <a:moveTo>
                  <a:pt x="1816100" y="0"/>
                </a:moveTo>
                <a:cubicBezTo>
                  <a:pt x="1802341" y="188383"/>
                  <a:pt x="1788583" y="376767"/>
                  <a:pt x="1638300" y="482600"/>
                </a:cubicBezTo>
                <a:cubicBezTo>
                  <a:pt x="1488017" y="588433"/>
                  <a:pt x="1132417" y="563033"/>
                  <a:pt x="914400" y="635000"/>
                </a:cubicBezTo>
                <a:cubicBezTo>
                  <a:pt x="696383" y="706967"/>
                  <a:pt x="482600" y="793750"/>
                  <a:pt x="330200" y="914400"/>
                </a:cubicBezTo>
                <a:cubicBezTo>
                  <a:pt x="177800" y="1035050"/>
                  <a:pt x="88900" y="1196975"/>
                  <a:pt x="0" y="1358900"/>
                </a:cubicBezTo>
              </a:path>
            </a:pathLst>
          </a:custGeom>
          <a:noFill/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19D4DD4-0200-401F-8C25-E8A0672C961F}"/>
              </a:ext>
            </a:extLst>
          </p:cNvPr>
          <p:cNvCxnSpPr>
            <a:cxnSpLocks/>
          </p:cNvCxnSpPr>
          <p:nvPr/>
        </p:nvCxnSpPr>
        <p:spPr>
          <a:xfrm>
            <a:off x="6654800" y="2489200"/>
            <a:ext cx="0" cy="863600"/>
          </a:xfrm>
          <a:prstGeom prst="line">
            <a:avLst/>
          </a:prstGeom>
          <a:ln w="508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6831848-59FC-4662-91FB-65D019B5DBFC}"/>
              </a:ext>
            </a:extLst>
          </p:cNvPr>
          <p:cNvCxnSpPr/>
          <p:nvPr/>
        </p:nvCxnSpPr>
        <p:spPr>
          <a:xfrm>
            <a:off x="1092200" y="4343400"/>
            <a:ext cx="0" cy="516733"/>
          </a:xfrm>
          <a:prstGeom prst="line">
            <a:avLst/>
          </a:prstGeom>
          <a:ln w="50800">
            <a:headEnd type="stealth" w="lg" len="lg"/>
            <a:tailEnd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56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3399"/>
                </a:solidFill>
              </a:rPr>
              <a:t>VNF placement and traffic routing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dirty="0"/>
              <a:t>Basic question:</a:t>
            </a:r>
          </a:p>
          <a:p>
            <a:pPr lvl="1">
              <a:buClr>
                <a:srgbClr val="003399"/>
              </a:buClr>
            </a:pPr>
            <a:r>
              <a:rPr lang="en-US" altLang="zh-CN" dirty="0"/>
              <a:t>which </a:t>
            </a:r>
            <a:r>
              <a:rPr lang="en-US" altLang="zh-CN" b="1" dirty="0"/>
              <a:t>VNF</a:t>
            </a:r>
            <a:r>
              <a:rPr lang="en-US" altLang="zh-CN" dirty="0"/>
              <a:t> is installed on which </a:t>
            </a:r>
            <a:r>
              <a:rPr lang="en-US" altLang="zh-CN" b="1" dirty="0"/>
              <a:t>resource node</a:t>
            </a:r>
            <a:r>
              <a:rPr lang="en-US" altLang="zh-CN" dirty="0"/>
              <a:t>, taking how much resources, for which </a:t>
            </a:r>
            <a:r>
              <a:rPr lang="en-US" altLang="zh-CN" b="1" dirty="0"/>
              <a:t>service instance</a:t>
            </a:r>
          </a:p>
          <a:p>
            <a:pPr>
              <a:buClr>
                <a:srgbClr val="003399"/>
              </a:buClr>
            </a:pPr>
            <a:endParaRPr lang="en-US" altLang="zh-CN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A5610BD6-FC5A-49A4-BDA7-CDDAAF4053A8}"/>
              </a:ext>
            </a:extLst>
          </p:cNvPr>
          <p:cNvGrpSpPr/>
          <p:nvPr/>
        </p:nvGrpSpPr>
        <p:grpSpPr>
          <a:xfrm>
            <a:off x="1357914" y="2986918"/>
            <a:ext cx="6428171" cy="3456790"/>
            <a:chOff x="1571452" y="3123083"/>
            <a:chExt cx="6428171" cy="3456790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B5D61E1D-2CC9-4BC4-805F-6402E15500E8}"/>
                </a:ext>
              </a:extLst>
            </p:cNvPr>
            <p:cNvSpPr/>
            <p:nvPr/>
          </p:nvSpPr>
          <p:spPr>
            <a:xfrm>
              <a:off x="2400300" y="3479800"/>
              <a:ext cx="3213100" cy="1663700"/>
            </a:xfrm>
            <a:custGeom>
              <a:avLst/>
              <a:gdLst>
                <a:gd name="connsiteX0" fmla="*/ 0 w 3213100"/>
                <a:gd name="connsiteY0" fmla="*/ 0 h 1663700"/>
                <a:gd name="connsiteX1" fmla="*/ 1485900 w 3213100"/>
                <a:gd name="connsiteY1" fmla="*/ 520700 h 1663700"/>
                <a:gd name="connsiteX2" fmla="*/ 2717800 w 3213100"/>
                <a:gd name="connsiteY2" fmla="*/ 1409700 h 1663700"/>
                <a:gd name="connsiteX3" fmla="*/ 3213100 w 3213100"/>
                <a:gd name="connsiteY3" fmla="*/ 16637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100" h="1663700">
                  <a:moveTo>
                    <a:pt x="0" y="0"/>
                  </a:moveTo>
                  <a:cubicBezTo>
                    <a:pt x="516466" y="142875"/>
                    <a:pt x="1032933" y="285750"/>
                    <a:pt x="1485900" y="520700"/>
                  </a:cubicBezTo>
                  <a:cubicBezTo>
                    <a:pt x="1938867" y="755650"/>
                    <a:pt x="2429933" y="1219200"/>
                    <a:pt x="2717800" y="1409700"/>
                  </a:cubicBezTo>
                  <a:cubicBezTo>
                    <a:pt x="3005667" y="1600200"/>
                    <a:pt x="3109383" y="1631950"/>
                    <a:pt x="3213100" y="1663700"/>
                  </a:cubicBezTo>
                </a:path>
              </a:pathLst>
            </a:custGeom>
            <a:noFill/>
            <a:ln w="76200">
              <a:solidFill>
                <a:schemeClr val="accent4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2B8E75E5-33C9-4AD5-872F-31B731E83C6C}"/>
                </a:ext>
              </a:extLst>
            </p:cNvPr>
            <p:cNvGrpSpPr/>
            <p:nvPr/>
          </p:nvGrpSpPr>
          <p:grpSpPr>
            <a:xfrm>
              <a:off x="2387600" y="3467100"/>
              <a:ext cx="5321300" cy="1536700"/>
              <a:chOff x="2387600" y="3467100"/>
              <a:chExt cx="5321300" cy="1536700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25A2BF71-E583-4560-8C23-04453936A0B1}"/>
                  </a:ext>
                </a:extLst>
              </p:cNvPr>
              <p:cNvSpPr/>
              <p:nvPr/>
            </p:nvSpPr>
            <p:spPr>
              <a:xfrm>
                <a:off x="2400300" y="3630474"/>
                <a:ext cx="4624858" cy="903426"/>
              </a:xfrm>
              <a:custGeom>
                <a:avLst/>
                <a:gdLst>
                  <a:gd name="connsiteX0" fmla="*/ 0 w 4624858"/>
                  <a:gd name="connsiteY0" fmla="*/ 636726 h 903426"/>
                  <a:gd name="connsiteX1" fmla="*/ 1663700 w 4624858"/>
                  <a:gd name="connsiteY1" fmla="*/ 382726 h 903426"/>
                  <a:gd name="connsiteX2" fmla="*/ 2857500 w 4624858"/>
                  <a:gd name="connsiteY2" fmla="*/ 52526 h 903426"/>
                  <a:gd name="connsiteX3" fmla="*/ 4622800 w 4624858"/>
                  <a:gd name="connsiteY3" fmla="*/ 90626 h 903426"/>
                  <a:gd name="connsiteX4" fmla="*/ 3213100 w 4624858"/>
                  <a:gd name="connsiteY4" fmla="*/ 903426 h 90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858" h="903426">
                    <a:moveTo>
                      <a:pt x="0" y="636726"/>
                    </a:moveTo>
                    <a:cubicBezTo>
                      <a:pt x="593725" y="558409"/>
                      <a:pt x="1187450" y="480093"/>
                      <a:pt x="1663700" y="382726"/>
                    </a:cubicBezTo>
                    <a:cubicBezTo>
                      <a:pt x="2139950" y="285359"/>
                      <a:pt x="2364317" y="101209"/>
                      <a:pt x="2857500" y="52526"/>
                    </a:cubicBezTo>
                    <a:cubicBezTo>
                      <a:pt x="3350683" y="3843"/>
                      <a:pt x="4563533" y="-51191"/>
                      <a:pt x="4622800" y="90626"/>
                    </a:cubicBezTo>
                    <a:cubicBezTo>
                      <a:pt x="4682067" y="232443"/>
                      <a:pt x="3443817" y="856859"/>
                      <a:pt x="3213100" y="903426"/>
                    </a:cubicBezTo>
                  </a:path>
                </a:pathLst>
              </a:custGeom>
              <a:noFill/>
              <a:ln w="76200">
                <a:solidFill>
                  <a:srgbClr val="FFC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25434E2E-AC0C-481A-8546-EA11EF40B790}"/>
                  </a:ext>
                </a:extLst>
              </p:cNvPr>
              <p:cNvSpPr/>
              <p:nvPr/>
            </p:nvSpPr>
            <p:spPr>
              <a:xfrm>
                <a:off x="2387600" y="3467100"/>
                <a:ext cx="5321300" cy="1536700"/>
              </a:xfrm>
              <a:custGeom>
                <a:avLst/>
                <a:gdLst>
                  <a:gd name="connsiteX0" fmla="*/ 0 w 5321300"/>
                  <a:gd name="connsiteY0" fmla="*/ 1536700 h 1536700"/>
                  <a:gd name="connsiteX1" fmla="*/ 2540000 w 5321300"/>
                  <a:gd name="connsiteY1" fmla="*/ 1447800 h 1536700"/>
                  <a:gd name="connsiteX2" fmla="*/ 3848100 w 5321300"/>
                  <a:gd name="connsiteY2" fmla="*/ 1041400 h 1536700"/>
                  <a:gd name="connsiteX3" fmla="*/ 5321300 w 5321300"/>
                  <a:gd name="connsiteY3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1300" h="1536700">
                    <a:moveTo>
                      <a:pt x="0" y="1536700"/>
                    </a:moveTo>
                    <a:cubicBezTo>
                      <a:pt x="949325" y="1533525"/>
                      <a:pt x="1898650" y="1530350"/>
                      <a:pt x="2540000" y="1447800"/>
                    </a:cubicBezTo>
                    <a:cubicBezTo>
                      <a:pt x="3181350" y="1365250"/>
                      <a:pt x="3384550" y="1282700"/>
                      <a:pt x="3848100" y="1041400"/>
                    </a:cubicBezTo>
                    <a:cubicBezTo>
                      <a:pt x="4311650" y="800100"/>
                      <a:pt x="4816475" y="400050"/>
                      <a:pt x="5321300" y="0"/>
                    </a:cubicBezTo>
                  </a:path>
                </a:pathLst>
              </a:custGeom>
              <a:noFill/>
              <a:ln w="76200">
                <a:solidFill>
                  <a:srgbClr val="00B050"/>
                </a:solidFill>
                <a:tailEnd type="stealt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5385970C-77B3-4080-9328-1BC70AECCD8F}"/>
                </a:ext>
              </a:extLst>
            </p:cNvPr>
            <p:cNvCxnSpPr>
              <a:cxnSpLocks/>
              <a:stCxn id="39" idx="3"/>
              <a:endCxn id="37" idx="1"/>
            </p:cNvCxnSpPr>
            <p:nvPr/>
          </p:nvCxnSpPr>
          <p:spPr>
            <a:xfrm flipH="1">
              <a:off x="3270574" y="5839251"/>
              <a:ext cx="4605157" cy="13614"/>
            </a:xfrm>
            <a:prstGeom prst="line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9CDD4CAA-080A-4D3E-8579-7D28D8249DDC}"/>
                </a:ext>
              </a:extLst>
            </p:cNvPr>
            <p:cNvSpPr/>
            <p:nvPr/>
          </p:nvSpPr>
          <p:spPr>
            <a:xfrm>
              <a:off x="1571452" y="3123083"/>
              <a:ext cx="1114466" cy="226245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2EE3ADCD-5571-4894-A2C2-E1993E2FF460}"/>
                </a:ext>
              </a:extLst>
            </p:cNvPr>
            <p:cNvSpPr/>
            <p:nvPr/>
          </p:nvSpPr>
          <p:spPr>
            <a:xfrm>
              <a:off x="3166305" y="3123083"/>
              <a:ext cx="4833318" cy="226245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BB713FD-3FE4-403E-BE11-7F1F7DCA32B3}"/>
                </a:ext>
              </a:extLst>
            </p:cNvPr>
            <p:cNvSpPr/>
            <p:nvPr/>
          </p:nvSpPr>
          <p:spPr>
            <a:xfrm>
              <a:off x="1682796" y="3234069"/>
              <a:ext cx="878664" cy="50079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Service 1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7AB16941-6D5F-4AA3-A19E-AEA6565EB2E2}"/>
                </a:ext>
              </a:extLst>
            </p:cNvPr>
            <p:cNvSpPr/>
            <p:nvPr/>
          </p:nvSpPr>
          <p:spPr>
            <a:xfrm>
              <a:off x="1683130" y="3974691"/>
              <a:ext cx="878664" cy="5007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Service 2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6F9E84D5-8EF1-45FD-9BCB-D737808995C4}"/>
                </a:ext>
              </a:extLst>
            </p:cNvPr>
            <p:cNvSpPr/>
            <p:nvPr/>
          </p:nvSpPr>
          <p:spPr>
            <a:xfrm>
              <a:off x="1683130" y="4715313"/>
              <a:ext cx="878664" cy="5007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Service …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5F3A153D-AF45-477F-917F-679733FEB779}"/>
                </a:ext>
              </a:extLst>
            </p:cNvPr>
            <p:cNvSpPr/>
            <p:nvPr/>
          </p:nvSpPr>
          <p:spPr>
            <a:xfrm>
              <a:off x="3576682" y="3875232"/>
              <a:ext cx="571843" cy="498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VNF 1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62B3D02-1408-4A52-981E-977F539EA20D}"/>
                </a:ext>
              </a:extLst>
            </p:cNvPr>
            <p:cNvSpPr/>
            <p:nvPr/>
          </p:nvSpPr>
          <p:spPr>
            <a:xfrm>
              <a:off x="5841049" y="3931860"/>
              <a:ext cx="571843" cy="863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VNF 3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00AC9CA6-B1E1-41FE-B491-BAA00ACCC582}"/>
                </a:ext>
              </a:extLst>
            </p:cNvPr>
            <p:cNvSpPr/>
            <p:nvPr/>
          </p:nvSpPr>
          <p:spPr>
            <a:xfrm>
              <a:off x="6855937" y="3487783"/>
              <a:ext cx="571843" cy="498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VNF …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43BACA24-5FEC-423F-92A1-84E380B3C6B4}"/>
                </a:ext>
              </a:extLst>
            </p:cNvPr>
            <p:cNvSpPr/>
            <p:nvPr/>
          </p:nvSpPr>
          <p:spPr>
            <a:xfrm>
              <a:off x="4826161" y="3449636"/>
              <a:ext cx="571843" cy="498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VNF 2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47A6C23A-2075-411B-B973-1D4CA5B14C46}"/>
                </a:ext>
              </a:extLst>
            </p:cNvPr>
            <p:cNvSpPr/>
            <p:nvPr/>
          </p:nvSpPr>
          <p:spPr>
            <a:xfrm>
              <a:off x="4727950" y="4530354"/>
              <a:ext cx="571843" cy="498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VNF 4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B137E5CA-1B32-4FEE-B37A-445CFC0F1A07}"/>
                </a:ext>
              </a:extLst>
            </p:cNvPr>
            <p:cNvCxnSpPr>
              <a:stCxn id="29" idx="2"/>
              <a:endCxn id="37" idx="0"/>
            </p:cNvCxnSpPr>
            <p:nvPr/>
          </p:nvCxnSpPr>
          <p:spPr>
            <a:xfrm flipH="1">
              <a:off x="3626332" y="4373996"/>
              <a:ext cx="236272" cy="1228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BE6F11A4-2662-4CFD-A503-D4056FF3563F}"/>
                </a:ext>
              </a:extLst>
            </p:cNvPr>
            <p:cNvCxnSpPr>
              <a:cxnSpLocks/>
              <a:stCxn id="33" idx="2"/>
              <a:endCxn id="37" idx="0"/>
            </p:cNvCxnSpPr>
            <p:nvPr/>
          </p:nvCxnSpPr>
          <p:spPr>
            <a:xfrm flipH="1">
              <a:off x="3626332" y="5029118"/>
              <a:ext cx="1387540" cy="5733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FF09163D-23AC-4A5B-B124-203CC01C00C6}"/>
                </a:ext>
              </a:extLst>
            </p:cNvPr>
            <p:cNvCxnSpPr>
              <a:cxnSpLocks/>
              <a:stCxn id="30" idx="2"/>
              <a:endCxn id="39" idx="0"/>
            </p:cNvCxnSpPr>
            <p:nvPr/>
          </p:nvCxnSpPr>
          <p:spPr>
            <a:xfrm>
              <a:off x="6126971" y="4795664"/>
              <a:ext cx="1393003" cy="79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5693276A-B4D5-456E-B3CA-03C135677467}"/>
                </a:ext>
              </a:extLst>
            </p:cNvPr>
            <p:cNvGrpSpPr/>
            <p:nvPr/>
          </p:nvGrpSpPr>
          <p:grpSpPr>
            <a:xfrm>
              <a:off x="3166305" y="5528481"/>
              <a:ext cx="2118908" cy="648767"/>
              <a:chOff x="3166305" y="5528481"/>
              <a:chExt cx="2118908" cy="64876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3BA6789A-7992-49ED-885D-917388AFAC3B}"/>
                  </a:ext>
                </a:extLst>
              </p:cNvPr>
              <p:cNvSpPr/>
              <p:nvPr/>
            </p:nvSpPr>
            <p:spPr>
              <a:xfrm>
                <a:off x="3166305" y="5528481"/>
                <a:ext cx="2118908" cy="64876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C42D1EA9-590A-4F57-ADA6-077E1A105930}"/>
                  </a:ext>
                </a:extLst>
              </p:cNvPr>
              <p:cNvSpPr/>
              <p:nvPr/>
            </p:nvSpPr>
            <p:spPr>
              <a:xfrm>
                <a:off x="3270574" y="5602468"/>
                <a:ext cx="711515" cy="50079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 1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C5AE996-DE08-4258-B15A-87566407C3A2}"/>
                  </a:ext>
                </a:extLst>
              </p:cNvPr>
              <p:cNvSpPr/>
              <p:nvPr/>
            </p:nvSpPr>
            <p:spPr>
              <a:xfrm>
                <a:off x="4464601" y="5608253"/>
                <a:ext cx="711515" cy="50079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 …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4F03AC94-BA59-44E7-A62D-C20654BD16B1}"/>
                </a:ext>
              </a:extLst>
            </p:cNvPr>
            <p:cNvGrpSpPr/>
            <p:nvPr/>
          </p:nvGrpSpPr>
          <p:grpSpPr>
            <a:xfrm>
              <a:off x="5880715" y="5528481"/>
              <a:ext cx="2118908" cy="648767"/>
              <a:chOff x="5556311" y="5528481"/>
              <a:chExt cx="2118908" cy="64876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623D824D-0A1D-405C-AFF3-803949FDD8C3}"/>
                  </a:ext>
                </a:extLst>
              </p:cNvPr>
              <p:cNvSpPr/>
              <p:nvPr/>
            </p:nvSpPr>
            <p:spPr>
              <a:xfrm>
                <a:off x="5654225" y="5589708"/>
                <a:ext cx="711515" cy="50079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 2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2BECFB17-C07E-4B82-A4D4-9B49B2CF528E}"/>
                  </a:ext>
                </a:extLst>
              </p:cNvPr>
              <p:cNvSpPr/>
              <p:nvPr/>
            </p:nvSpPr>
            <p:spPr>
              <a:xfrm>
                <a:off x="6839812" y="5588854"/>
                <a:ext cx="711515" cy="50079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 …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93167005-832F-4A39-8ED2-660CC4E9499D}"/>
                  </a:ext>
                </a:extLst>
              </p:cNvPr>
              <p:cNvSpPr/>
              <p:nvPr/>
            </p:nvSpPr>
            <p:spPr>
              <a:xfrm>
                <a:off x="5556311" y="5528481"/>
                <a:ext cx="2118908" cy="64876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E885ADBF-2D10-486D-B0D7-FD251F8FB30F}"/>
                </a:ext>
              </a:extLst>
            </p:cNvPr>
            <p:cNvSpPr txBox="1"/>
            <p:nvPr/>
          </p:nvSpPr>
          <p:spPr>
            <a:xfrm>
              <a:off x="3602689" y="621054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 cloud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09BCB02C-DCB1-4EC0-A532-21E22B5213F1}"/>
                </a:ext>
              </a:extLst>
            </p:cNvPr>
            <p:cNvSpPr txBox="1"/>
            <p:nvPr/>
          </p:nvSpPr>
          <p:spPr>
            <a:xfrm>
              <a:off x="6334386" y="619935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Core cloud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28E5A0AD-F2A0-4D09-8E99-A853EC89254F}"/>
                </a:ext>
              </a:extLst>
            </p:cNvPr>
            <p:cNvCxnSpPr>
              <a:cxnSpLocks/>
              <a:stCxn id="32" idx="2"/>
              <a:endCxn id="38" idx="0"/>
            </p:cNvCxnSpPr>
            <p:nvPr/>
          </p:nvCxnSpPr>
          <p:spPr>
            <a:xfrm>
              <a:off x="5112083" y="3948400"/>
              <a:ext cx="1222304" cy="16413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3796D73B-CA91-4080-B421-988307EA5B9B}"/>
                </a:ext>
              </a:extLst>
            </p:cNvPr>
            <p:cNvCxnSpPr>
              <a:cxnSpLocks/>
              <a:stCxn id="38" idx="0"/>
              <a:endCxn id="31" idx="2"/>
            </p:cNvCxnSpPr>
            <p:nvPr/>
          </p:nvCxnSpPr>
          <p:spPr>
            <a:xfrm flipV="1">
              <a:off x="6334387" y="3986547"/>
              <a:ext cx="807472" cy="1603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69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3399"/>
                </a:solidFill>
              </a:rPr>
              <a:t>VNF placement and traffic routing </a:t>
            </a:r>
            <a:br>
              <a:rPr lang="en-GB" dirty="0">
                <a:solidFill>
                  <a:srgbClr val="003399"/>
                </a:solidFill>
              </a:rPr>
            </a:br>
            <a:r>
              <a:rPr lang="en-GB" dirty="0">
                <a:solidFill>
                  <a:srgbClr val="003399"/>
                </a:solidFill>
              </a:rPr>
              <a:t>– Optimization approach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003399"/>
              </a:buClr>
            </a:pPr>
            <a:r>
              <a:rPr lang="en-US" altLang="zh-CN" b="1" dirty="0"/>
              <a:t>General Objective</a:t>
            </a:r>
          </a:p>
          <a:p>
            <a:pPr lvl="1">
              <a:buClr>
                <a:srgbClr val="003399"/>
              </a:buClr>
            </a:pPr>
            <a:r>
              <a:rPr lang="en-US" altLang="zh-CN" dirty="0"/>
              <a:t>Optimize cost and performance while guarantee QoS</a:t>
            </a:r>
          </a:p>
          <a:p>
            <a:pPr>
              <a:buClr>
                <a:srgbClr val="003399"/>
              </a:buClr>
            </a:pPr>
            <a:endParaRPr lang="en-US" altLang="zh-CN" b="1" dirty="0"/>
          </a:p>
          <a:p>
            <a:pPr>
              <a:buClr>
                <a:srgbClr val="003399"/>
              </a:buClr>
            </a:pPr>
            <a:r>
              <a:rPr lang="en-US" altLang="zh-CN" b="1" dirty="0"/>
              <a:t>Costs</a:t>
            </a:r>
            <a:r>
              <a:rPr lang="en-US" altLang="zh-CN" dirty="0"/>
              <a:t> </a:t>
            </a:r>
          </a:p>
          <a:p>
            <a:pPr lvl="1">
              <a:buClr>
                <a:srgbClr val="003399"/>
              </a:buClr>
            </a:pPr>
            <a:r>
              <a:rPr lang="en-US" altLang="zh-CN" dirty="0"/>
              <a:t>Resource consumption (minimize)</a:t>
            </a:r>
          </a:p>
          <a:p>
            <a:pPr lvl="1">
              <a:buClr>
                <a:srgbClr val="003399"/>
              </a:buClr>
            </a:pPr>
            <a:r>
              <a:rPr lang="en-US" altLang="zh-CN" dirty="0"/>
              <a:t>Energy consumption (minimize)</a:t>
            </a:r>
          </a:p>
          <a:p>
            <a:pPr lvl="1"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r>
              <a:rPr lang="en-US" altLang="zh-CN" b="1" dirty="0"/>
              <a:t>Performances</a:t>
            </a:r>
          </a:p>
          <a:p>
            <a:pPr lvl="1">
              <a:buClr>
                <a:srgbClr val="003399"/>
              </a:buClr>
            </a:pPr>
            <a:r>
              <a:rPr lang="en-US" altLang="zh-CN" dirty="0"/>
              <a:t>Overall path length (minimize)</a:t>
            </a:r>
          </a:p>
          <a:p>
            <a:pPr lvl="1">
              <a:buClr>
                <a:srgbClr val="003399"/>
              </a:buClr>
            </a:pPr>
            <a:r>
              <a:rPr lang="en-US" altLang="zh-CN" dirty="0"/>
              <a:t>Overall latency (minimize)</a:t>
            </a:r>
          </a:p>
          <a:p>
            <a:pPr lvl="1">
              <a:buClr>
                <a:srgbClr val="003399"/>
              </a:buClr>
            </a:pPr>
            <a:r>
              <a:rPr lang="en-US" altLang="zh-CN" dirty="0"/>
              <a:t>Number of service instances (maximize)</a:t>
            </a:r>
          </a:p>
          <a:p>
            <a:pPr lvl="1">
              <a:buClr>
                <a:srgbClr val="003399"/>
              </a:buClr>
            </a:pPr>
            <a:r>
              <a:rPr lang="en-US" altLang="zh-CN" dirty="0"/>
              <a:t>Fairness among service instances (maximize)</a:t>
            </a:r>
          </a:p>
          <a:p>
            <a:pPr lvl="1">
              <a:buClr>
                <a:srgbClr val="003399"/>
              </a:buClr>
            </a:pPr>
            <a:endParaRPr lang="en-US" altLang="zh-CN" dirty="0"/>
          </a:p>
          <a:p>
            <a:pPr lvl="1">
              <a:buClr>
                <a:srgbClr val="003399"/>
              </a:buClr>
            </a:pPr>
            <a:endParaRPr lang="en-US" altLang="zh-CN" dirty="0"/>
          </a:p>
          <a:p>
            <a:pPr lvl="1"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80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3399"/>
                </a:solidFill>
              </a:rPr>
              <a:t>VNF placement and traffic routing </a:t>
            </a:r>
            <a:br>
              <a:rPr lang="en-GB" dirty="0">
                <a:solidFill>
                  <a:srgbClr val="003399"/>
                </a:solidFill>
              </a:rPr>
            </a:br>
            <a:r>
              <a:rPr lang="en-GB" dirty="0">
                <a:solidFill>
                  <a:srgbClr val="003399"/>
                </a:solidFill>
              </a:rPr>
              <a:t>– Optimization approach (cont’d)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>
          <a:xfrm>
            <a:off x="457200" y="17780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b="1" dirty="0"/>
              <a:t>Constraints</a:t>
            </a:r>
          </a:p>
          <a:p>
            <a:pPr>
              <a:buClr>
                <a:srgbClr val="003399"/>
              </a:buClr>
            </a:pPr>
            <a:endParaRPr lang="en-US" altLang="zh-CN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BAFD1B1F-8401-425A-B1DC-A5EE82322D31}"/>
              </a:ext>
            </a:extLst>
          </p:cNvPr>
          <p:cNvGrpSpPr/>
          <p:nvPr/>
        </p:nvGrpSpPr>
        <p:grpSpPr>
          <a:xfrm>
            <a:off x="1490976" y="2865059"/>
            <a:ext cx="6361908" cy="2854704"/>
            <a:chOff x="1571452" y="3123083"/>
            <a:chExt cx="6428171" cy="345679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FB93EB85-FBE3-4714-B67A-1C59F60CA092}"/>
                </a:ext>
              </a:extLst>
            </p:cNvPr>
            <p:cNvSpPr/>
            <p:nvPr/>
          </p:nvSpPr>
          <p:spPr>
            <a:xfrm>
              <a:off x="2400300" y="3479800"/>
              <a:ext cx="3213100" cy="1663700"/>
            </a:xfrm>
            <a:custGeom>
              <a:avLst/>
              <a:gdLst>
                <a:gd name="connsiteX0" fmla="*/ 0 w 3213100"/>
                <a:gd name="connsiteY0" fmla="*/ 0 h 1663700"/>
                <a:gd name="connsiteX1" fmla="*/ 1485900 w 3213100"/>
                <a:gd name="connsiteY1" fmla="*/ 520700 h 1663700"/>
                <a:gd name="connsiteX2" fmla="*/ 2717800 w 3213100"/>
                <a:gd name="connsiteY2" fmla="*/ 1409700 h 1663700"/>
                <a:gd name="connsiteX3" fmla="*/ 3213100 w 3213100"/>
                <a:gd name="connsiteY3" fmla="*/ 16637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100" h="1663700">
                  <a:moveTo>
                    <a:pt x="0" y="0"/>
                  </a:moveTo>
                  <a:cubicBezTo>
                    <a:pt x="516466" y="142875"/>
                    <a:pt x="1032933" y="285750"/>
                    <a:pt x="1485900" y="520700"/>
                  </a:cubicBezTo>
                  <a:cubicBezTo>
                    <a:pt x="1938867" y="755650"/>
                    <a:pt x="2429933" y="1219200"/>
                    <a:pt x="2717800" y="1409700"/>
                  </a:cubicBezTo>
                  <a:cubicBezTo>
                    <a:pt x="3005667" y="1600200"/>
                    <a:pt x="3109383" y="1631950"/>
                    <a:pt x="3213100" y="1663700"/>
                  </a:cubicBezTo>
                </a:path>
              </a:pathLst>
            </a:custGeom>
            <a:noFill/>
            <a:ln w="76200">
              <a:solidFill>
                <a:schemeClr val="accent4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14BD8BA9-5B52-4A05-BECC-E67E9476BA34}"/>
                </a:ext>
              </a:extLst>
            </p:cNvPr>
            <p:cNvGrpSpPr/>
            <p:nvPr/>
          </p:nvGrpSpPr>
          <p:grpSpPr>
            <a:xfrm>
              <a:off x="2387600" y="3467100"/>
              <a:ext cx="5321300" cy="1536700"/>
              <a:chOff x="2387600" y="3467100"/>
              <a:chExt cx="5321300" cy="1536700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B4999803-1174-4665-A70A-B907B85BC7CC}"/>
                  </a:ext>
                </a:extLst>
              </p:cNvPr>
              <p:cNvSpPr/>
              <p:nvPr/>
            </p:nvSpPr>
            <p:spPr>
              <a:xfrm>
                <a:off x="2400300" y="3630474"/>
                <a:ext cx="4624858" cy="903426"/>
              </a:xfrm>
              <a:custGeom>
                <a:avLst/>
                <a:gdLst>
                  <a:gd name="connsiteX0" fmla="*/ 0 w 4624858"/>
                  <a:gd name="connsiteY0" fmla="*/ 636726 h 903426"/>
                  <a:gd name="connsiteX1" fmla="*/ 1663700 w 4624858"/>
                  <a:gd name="connsiteY1" fmla="*/ 382726 h 903426"/>
                  <a:gd name="connsiteX2" fmla="*/ 2857500 w 4624858"/>
                  <a:gd name="connsiteY2" fmla="*/ 52526 h 903426"/>
                  <a:gd name="connsiteX3" fmla="*/ 4622800 w 4624858"/>
                  <a:gd name="connsiteY3" fmla="*/ 90626 h 903426"/>
                  <a:gd name="connsiteX4" fmla="*/ 3213100 w 4624858"/>
                  <a:gd name="connsiteY4" fmla="*/ 903426 h 90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858" h="903426">
                    <a:moveTo>
                      <a:pt x="0" y="636726"/>
                    </a:moveTo>
                    <a:cubicBezTo>
                      <a:pt x="593725" y="558409"/>
                      <a:pt x="1187450" y="480093"/>
                      <a:pt x="1663700" y="382726"/>
                    </a:cubicBezTo>
                    <a:cubicBezTo>
                      <a:pt x="2139950" y="285359"/>
                      <a:pt x="2364317" y="101209"/>
                      <a:pt x="2857500" y="52526"/>
                    </a:cubicBezTo>
                    <a:cubicBezTo>
                      <a:pt x="3350683" y="3843"/>
                      <a:pt x="4563533" y="-51191"/>
                      <a:pt x="4622800" y="90626"/>
                    </a:cubicBezTo>
                    <a:cubicBezTo>
                      <a:pt x="4682067" y="232443"/>
                      <a:pt x="3443817" y="856859"/>
                      <a:pt x="3213100" y="903426"/>
                    </a:cubicBezTo>
                  </a:path>
                </a:pathLst>
              </a:custGeom>
              <a:noFill/>
              <a:ln w="76200">
                <a:solidFill>
                  <a:srgbClr val="FFC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1D10C455-4182-4F96-A152-291717875979}"/>
                  </a:ext>
                </a:extLst>
              </p:cNvPr>
              <p:cNvSpPr/>
              <p:nvPr/>
            </p:nvSpPr>
            <p:spPr>
              <a:xfrm>
                <a:off x="2387600" y="3467100"/>
                <a:ext cx="5321300" cy="1536700"/>
              </a:xfrm>
              <a:custGeom>
                <a:avLst/>
                <a:gdLst>
                  <a:gd name="connsiteX0" fmla="*/ 0 w 5321300"/>
                  <a:gd name="connsiteY0" fmla="*/ 1536700 h 1536700"/>
                  <a:gd name="connsiteX1" fmla="*/ 2540000 w 5321300"/>
                  <a:gd name="connsiteY1" fmla="*/ 1447800 h 1536700"/>
                  <a:gd name="connsiteX2" fmla="*/ 3848100 w 5321300"/>
                  <a:gd name="connsiteY2" fmla="*/ 1041400 h 1536700"/>
                  <a:gd name="connsiteX3" fmla="*/ 5321300 w 5321300"/>
                  <a:gd name="connsiteY3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1300" h="1536700">
                    <a:moveTo>
                      <a:pt x="0" y="1536700"/>
                    </a:moveTo>
                    <a:cubicBezTo>
                      <a:pt x="949325" y="1533525"/>
                      <a:pt x="1898650" y="1530350"/>
                      <a:pt x="2540000" y="1447800"/>
                    </a:cubicBezTo>
                    <a:cubicBezTo>
                      <a:pt x="3181350" y="1365250"/>
                      <a:pt x="3384550" y="1282700"/>
                      <a:pt x="3848100" y="1041400"/>
                    </a:cubicBezTo>
                    <a:cubicBezTo>
                      <a:pt x="4311650" y="800100"/>
                      <a:pt x="4816475" y="400050"/>
                      <a:pt x="5321300" y="0"/>
                    </a:cubicBezTo>
                  </a:path>
                </a:pathLst>
              </a:custGeom>
              <a:noFill/>
              <a:ln w="76200">
                <a:solidFill>
                  <a:srgbClr val="00B050"/>
                </a:solidFill>
                <a:tailEnd type="stealt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B4CD018D-D0D2-48D0-8006-29BB500EAF44}"/>
                </a:ext>
              </a:extLst>
            </p:cNvPr>
            <p:cNvCxnSpPr>
              <a:cxnSpLocks/>
              <a:stCxn id="70" idx="3"/>
              <a:endCxn id="73" idx="1"/>
            </p:cNvCxnSpPr>
            <p:nvPr/>
          </p:nvCxnSpPr>
          <p:spPr>
            <a:xfrm flipH="1">
              <a:off x="3270574" y="5839251"/>
              <a:ext cx="4605157" cy="13614"/>
            </a:xfrm>
            <a:prstGeom prst="line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95A26E36-2C35-4EA3-9D5D-AD646E4FC9D0}"/>
                </a:ext>
              </a:extLst>
            </p:cNvPr>
            <p:cNvSpPr/>
            <p:nvPr/>
          </p:nvSpPr>
          <p:spPr>
            <a:xfrm>
              <a:off x="1571452" y="3123083"/>
              <a:ext cx="1114466" cy="226245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11832F0-A431-4947-9A9E-63C03AA9D688}"/>
                </a:ext>
              </a:extLst>
            </p:cNvPr>
            <p:cNvSpPr/>
            <p:nvPr/>
          </p:nvSpPr>
          <p:spPr>
            <a:xfrm>
              <a:off x="3166305" y="3123083"/>
              <a:ext cx="4833318" cy="226245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FAE742F4-62DF-488F-9AA9-E08FA7B4F552}"/>
                </a:ext>
              </a:extLst>
            </p:cNvPr>
            <p:cNvSpPr/>
            <p:nvPr/>
          </p:nvSpPr>
          <p:spPr>
            <a:xfrm>
              <a:off x="1682796" y="3234069"/>
              <a:ext cx="878664" cy="50079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Service 1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3699C7ED-9D01-44BD-92A6-08635E970ABC}"/>
                </a:ext>
              </a:extLst>
            </p:cNvPr>
            <p:cNvSpPr/>
            <p:nvPr/>
          </p:nvSpPr>
          <p:spPr>
            <a:xfrm>
              <a:off x="1683130" y="3974691"/>
              <a:ext cx="878664" cy="5007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Service 2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8BA8A122-F73A-4DB6-9FAC-0CBB02A50CCD}"/>
                </a:ext>
              </a:extLst>
            </p:cNvPr>
            <p:cNvSpPr/>
            <p:nvPr/>
          </p:nvSpPr>
          <p:spPr>
            <a:xfrm>
              <a:off x="1683130" y="4715313"/>
              <a:ext cx="878664" cy="5007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Service …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BB6937A5-CB73-488B-B82A-8C3A31647B5E}"/>
                </a:ext>
              </a:extLst>
            </p:cNvPr>
            <p:cNvSpPr/>
            <p:nvPr/>
          </p:nvSpPr>
          <p:spPr>
            <a:xfrm>
              <a:off x="3576682" y="3875232"/>
              <a:ext cx="571843" cy="498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VNF 1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E1B59E2B-DF48-4233-B204-10B0B1D7BFF8}"/>
                </a:ext>
              </a:extLst>
            </p:cNvPr>
            <p:cNvSpPr/>
            <p:nvPr/>
          </p:nvSpPr>
          <p:spPr>
            <a:xfrm>
              <a:off x="5841049" y="3931860"/>
              <a:ext cx="571843" cy="863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VNF 3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414BBEC7-8ABD-4CE6-B07C-64E9F94C3CE7}"/>
                </a:ext>
              </a:extLst>
            </p:cNvPr>
            <p:cNvSpPr/>
            <p:nvPr/>
          </p:nvSpPr>
          <p:spPr>
            <a:xfrm>
              <a:off x="6855937" y="3487783"/>
              <a:ext cx="571843" cy="498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VNF …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A31EF8AE-E57F-4088-B2D4-16D0D489B31B}"/>
                </a:ext>
              </a:extLst>
            </p:cNvPr>
            <p:cNvSpPr/>
            <p:nvPr/>
          </p:nvSpPr>
          <p:spPr>
            <a:xfrm>
              <a:off x="4826161" y="3449636"/>
              <a:ext cx="571843" cy="498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VNF 2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DDC23CF7-FAA3-4E67-90F2-C6AA50CE1B67}"/>
                </a:ext>
              </a:extLst>
            </p:cNvPr>
            <p:cNvSpPr/>
            <p:nvPr/>
          </p:nvSpPr>
          <p:spPr>
            <a:xfrm>
              <a:off x="4727950" y="4530354"/>
              <a:ext cx="571843" cy="498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VNF 4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ACBCA942-ECAC-4AD3-8CCE-11F3C6D549FF}"/>
                </a:ext>
              </a:extLst>
            </p:cNvPr>
            <p:cNvCxnSpPr>
              <a:stCxn id="55" idx="2"/>
              <a:endCxn id="73" idx="0"/>
            </p:cNvCxnSpPr>
            <p:nvPr/>
          </p:nvCxnSpPr>
          <p:spPr>
            <a:xfrm flipH="1">
              <a:off x="3626332" y="4373996"/>
              <a:ext cx="236272" cy="1228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94BFF968-5786-4862-A57C-4059F4295C32}"/>
                </a:ext>
              </a:extLst>
            </p:cNvPr>
            <p:cNvCxnSpPr>
              <a:cxnSpLocks/>
              <a:stCxn id="59" idx="2"/>
              <a:endCxn id="73" idx="0"/>
            </p:cNvCxnSpPr>
            <p:nvPr/>
          </p:nvCxnSpPr>
          <p:spPr>
            <a:xfrm flipH="1">
              <a:off x="3626332" y="5029118"/>
              <a:ext cx="1387540" cy="5733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4D17F554-BDCB-410F-940B-B0E6FE047591}"/>
                </a:ext>
              </a:extLst>
            </p:cNvPr>
            <p:cNvCxnSpPr>
              <a:cxnSpLocks/>
              <a:stCxn id="56" idx="2"/>
              <a:endCxn id="70" idx="0"/>
            </p:cNvCxnSpPr>
            <p:nvPr/>
          </p:nvCxnSpPr>
          <p:spPr>
            <a:xfrm>
              <a:off x="6126971" y="4795664"/>
              <a:ext cx="1393003" cy="79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3B547EE8-F223-4C99-BA5F-AA3E2056AFDD}"/>
                </a:ext>
              </a:extLst>
            </p:cNvPr>
            <p:cNvGrpSpPr/>
            <p:nvPr/>
          </p:nvGrpSpPr>
          <p:grpSpPr>
            <a:xfrm>
              <a:off x="3166305" y="5528481"/>
              <a:ext cx="2118908" cy="648767"/>
              <a:chOff x="3166305" y="5528481"/>
              <a:chExt cx="2118908" cy="648767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65AEE6BF-53DA-4B02-AFDF-6013BEABFB8D}"/>
                  </a:ext>
                </a:extLst>
              </p:cNvPr>
              <p:cNvSpPr/>
              <p:nvPr/>
            </p:nvSpPr>
            <p:spPr>
              <a:xfrm>
                <a:off x="3166305" y="5528481"/>
                <a:ext cx="2118908" cy="64876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8B79060F-1651-4839-AA98-503877717538}"/>
                  </a:ext>
                </a:extLst>
              </p:cNvPr>
              <p:cNvSpPr/>
              <p:nvPr/>
            </p:nvSpPr>
            <p:spPr>
              <a:xfrm>
                <a:off x="3270574" y="5602468"/>
                <a:ext cx="711515" cy="50079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 1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DC4DA526-94E1-4D5B-87FD-96A613D54E63}"/>
                  </a:ext>
                </a:extLst>
              </p:cNvPr>
              <p:cNvSpPr/>
              <p:nvPr/>
            </p:nvSpPr>
            <p:spPr>
              <a:xfrm>
                <a:off x="4464601" y="5608253"/>
                <a:ext cx="711515" cy="50079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 …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2404B256-F5C4-4303-BE60-7A4EB9F54D37}"/>
                </a:ext>
              </a:extLst>
            </p:cNvPr>
            <p:cNvGrpSpPr/>
            <p:nvPr/>
          </p:nvGrpSpPr>
          <p:grpSpPr>
            <a:xfrm>
              <a:off x="5880715" y="5528481"/>
              <a:ext cx="2118908" cy="648767"/>
              <a:chOff x="5556311" y="5528481"/>
              <a:chExt cx="2118908" cy="648767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40C9612B-FA96-433B-A1CF-8E42F0309019}"/>
                  </a:ext>
                </a:extLst>
              </p:cNvPr>
              <p:cNvSpPr/>
              <p:nvPr/>
            </p:nvSpPr>
            <p:spPr>
              <a:xfrm>
                <a:off x="5654225" y="5589708"/>
                <a:ext cx="711515" cy="50079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 2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A35795CE-A298-44D8-8D0B-905F372D22D5}"/>
                  </a:ext>
                </a:extLst>
              </p:cNvPr>
              <p:cNvSpPr/>
              <p:nvPr/>
            </p:nvSpPr>
            <p:spPr>
              <a:xfrm>
                <a:off x="6839812" y="5588854"/>
                <a:ext cx="711515" cy="50079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 …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43AEC867-F199-42D8-81B7-184A4A1AAB4E}"/>
                  </a:ext>
                </a:extLst>
              </p:cNvPr>
              <p:cNvSpPr/>
              <p:nvPr/>
            </p:nvSpPr>
            <p:spPr>
              <a:xfrm>
                <a:off x="5556311" y="5528481"/>
                <a:ext cx="2118908" cy="64876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7FB822DE-25DC-4E63-B3EB-4484F46BBCB9}"/>
                </a:ext>
              </a:extLst>
            </p:cNvPr>
            <p:cNvSpPr txBox="1"/>
            <p:nvPr/>
          </p:nvSpPr>
          <p:spPr>
            <a:xfrm>
              <a:off x="3602689" y="621054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 cloud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59C78D4D-ECE5-4786-9F32-50906A95E1D3}"/>
                </a:ext>
              </a:extLst>
            </p:cNvPr>
            <p:cNvSpPr txBox="1"/>
            <p:nvPr/>
          </p:nvSpPr>
          <p:spPr>
            <a:xfrm>
              <a:off x="6334386" y="619935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Core cloud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49BB4BF9-9922-4119-A794-B9160E0F4D3A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>
              <a:off x="5112083" y="3948400"/>
              <a:ext cx="1222304" cy="16413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62452B90-E272-4904-A632-C66D16F49451}"/>
                </a:ext>
              </a:extLst>
            </p:cNvPr>
            <p:cNvCxnSpPr>
              <a:cxnSpLocks/>
              <a:stCxn id="69" idx="0"/>
              <a:endCxn id="57" idx="2"/>
            </p:cNvCxnSpPr>
            <p:nvPr/>
          </p:nvCxnSpPr>
          <p:spPr>
            <a:xfrm flipV="1">
              <a:off x="6334387" y="3986547"/>
              <a:ext cx="807472" cy="1603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AF05E8A-C6C1-452D-9C24-E4A0924DE3CE}"/>
              </a:ext>
            </a:extLst>
          </p:cNvPr>
          <p:cNvSpPr txBox="1"/>
          <p:nvPr/>
        </p:nvSpPr>
        <p:spPr>
          <a:xfrm>
            <a:off x="887626" y="5215094"/>
            <a:ext cx="166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C3: node capacity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96E0EEC-FDB7-47A3-A652-2F2BD344A8F6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2369689" y="5119381"/>
            <a:ext cx="802894" cy="454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DB5A84F-C526-4A13-9C9E-152E78942EC0}"/>
              </a:ext>
            </a:extLst>
          </p:cNvPr>
          <p:cNvSpPr txBox="1"/>
          <p:nvPr/>
        </p:nvSpPr>
        <p:spPr>
          <a:xfrm>
            <a:off x="5765397" y="5837475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C2: Delay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2A1B9C0B-A68D-4E48-A146-F6F4EB917820}"/>
              </a:ext>
            </a:extLst>
          </p:cNvPr>
          <p:cNvCxnSpPr>
            <a:cxnSpLocks/>
          </p:cNvCxnSpPr>
          <p:nvPr/>
        </p:nvCxnSpPr>
        <p:spPr>
          <a:xfrm>
            <a:off x="5459210" y="5310717"/>
            <a:ext cx="391902" cy="399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9C0E0AF-5F58-4AD5-B0F5-1E5716628324}"/>
              </a:ext>
            </a:extLst>
          </p:cNvPr>
          <p:cNvSpPr txBox="1"/>
          <p:nvPr/>
        </p:nvSpPr>
        <p:spPr>
          <a:xfrm>
            <a:off x="5809089" y="1806654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C5: order of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VNFs in the chain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BF1A3282-988E-4336-9FC6-38DA42272317}"/>
              </a:ext>
            </a:extLst>
          </p:cNvPr>
          <p:cNvCxnSpPr>
            <a:cxnSpLocks/>
          </p:cNvCxnSpPr>
          <p:nvPr/>
        </p:nvCxnSpPr>
        <p:spPr>
          <a:xfrm flipH="1" flipV="1">
            <a:off x="3758510" y="2551503"/>
            <a:ext cx="1" cy="8506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90C271DF-F8D1-4878-9F5E-26E772DE1564}"/>
              </a:ext>
            </a:extLst>
          </p:cNvPr>
          <p:cNvCxnSpPr>
            <a:cxnSpLocks/>
          </p:cNvCxnSpPr>
          <p:nvPr/>
        </p:nvCxnSpPr>
        <p:spPr>
          <a:xfrm flipH="1">
            <a:off x="5118782" y="5304759"/>
            <a:ext cx="308083" cy="415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AF72E6C-C209-402B-B2A1-55D9B1B6786C}"/>
              </a:ext>
            </a:extLst>
          </p:cNvPr>
          <p:cNvSpPr txBox="1"/>
          <p:nvPr/>
        </p:nvSpPr>
        <p:spPr>
          <a:xfrm>
            <a:off x="2940584" y="5820513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C1: Bandwidth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79A53A5-EE6C-48DE-9379-1399DC9444F5}"/>
              </a:ext>
            </a:extLst>
          </p:cNvPr>
          <p:cNvSpPr txBox="1"/>
          <p:nvPr/>
        </p:nvSpPr>
        <p:spPr>
          <a:xfrm>
            <a:off x="2593954" y="2171023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C4: VNF capacity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10DC9BB1-1CC7-45B4-BDEC-4841D7F20D6E}"/>
              </a:ext>
            </a:extLst>
          </p:cNvPr>
          <p:cNvCxnSpPr>
            <a:cxnSpLocks/>
          </p:cNvCxnSpPr>
          <p:nvPr/>
        </p:nvCxnSpPr>
        <p:spPr>
          <a:xfrm flipV="1">
            <a:off x="6356055" y="2721649"/>
            <a:ext cx="1" cy="507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3399"/>
                </a:solidFill>
              </a:rPr>
              <a:t>VNF placement and traffic routing </a:t>
            </a:r>
            <a:br>
              <a:rPr lang="en-GB" dirty="0">
                <a:solidFill>
                  <a:srgbClr val="003399"/>
                </a:solidFill>
              </a:rPr>
            </a:br>
            <a:r>
              <a:rPr lang="en-GB" dirty="0">
                <a:solidFill>
                  <a:srgbClr val="003399"/>
                </a:solidFill>
              </a:rPr>
              <a:t>– Optimization approach (cont’d)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sz="2800" dirty="0"/>
              <a:t>Optimization models 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/>
              <a:t>Integer linear programming (ILP)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/>
              <a:t>Single objective or multiple objectives </a:t>
            </a:r>
            <a:r>
              <a:rPr lang="en-US" altLang="zh-CN" sz="2400" baseline="30000" dirty="0"/>
              <a:t>[5]</a:t>
            </a:r>
          </a:p>
          <a:p>
            <a:pPr lvl="1">
              <a:buClr>
                <a:srgbClr val="003399"/>
              </a:buClr>
            </a:pPr>
            <a:endParaRPr lang="en-US" altLang="zh-CN" sz="2400" dirty="0"/>
          </a:p>
          <a:p>
            <a:pPr lvl="1">
              <a:buClr>
                <a:srgbClr val="003399"/>
              </a:buClr>
            </a:pPr>
            <a:endParaRPr lang="en-US" altLang="zh-CN" sz="2400" dirty="0"/>
          </a:p>
          <a:p>
            <a:pPr marL="0" indent="0">
              <a:buClr>
                <a:srgbClr val="003399"/>
              </a:buClr>
              <a:buNone/>
            </a:pPr>
            <a:endParaRPr lang="en-US" altLang="zh-CN" sz="2800" dirty="0"/>
          </a:p>
          <a:p>
            <a:pPr>
              <a:buClr>
                <a:srgbClr val="003399"/>
              </a:buClr>
            </a:pPr>
            <a:r>
              <a:rPr lang="en-US" altLang="zh-CN" sz="2800" dirty="0"/>
              <a:t>Optimal solutions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/>
              <a:t>NP-hard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/>
              <a:t>Approximation for near optimal solutions</a:t>
            </a:r>
          </a:p>
          <a:p>
            <a:pPr lvl="1">
              <a:buClr>
                <a:srgbClr val="003399"/>
              </a:buClr>
            </a:pPr>
            <a:endParaRPr lang="en-US" altLang="zh-C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21CD758-FF8B-4ACF-8062-F8A473BE71B9}"/>
              </a:ext>
            </a:extLst>
          </p:cNvPr>
          <p:cNvSpPr/>
          <p:nvPr/>
        </p:nvSpPr>
        <p:spPr>
          <a:xfrm>
            <a:off x="2076499" y="3459128"/>
            <a:ext cx="704180" cy="539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VNF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C98EA11-857C-4B3B-B53D-1A8CFE45EC57}"/>
              </a:ext>
            </a:extLst>
          </p:cNvPr>
          <p:cNvSpPr/>
          <p:nvPr/>
        </p:nvSpPr>
        <p:spPr>
          <a:xfrm>
            <a:off x="5522555" y="3459128"/>
            <a:ext cx="1170345" cy="5413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Resource Node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16794E1B-43CE-4416-A769-BD2B6CE21A4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780679" y="3728977"/>
            <a:ext cx="2741876" cy="8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B25891-499F-47AF-A61E-CB8A18039BF1}"/>
              </a:ext>
            </a:extLst>
          </p:cNvPr>
          <p:cNvSpPr txBox="1"/>
          <p:nvPr/>
        </p:nvSpPr>
        <p:spPr>
          <a:xfrm>
            <a:off x="2824503" y="3123262"/>
            <a:ext cx="2680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Connected: 1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 connected: 0</a:t>
            </a:r>
          </a:p>
        </p:txBody>
      </p:sp>
    </p:spTree>
    <p:extLst>
      <p:ext uri="{BB962C8B-B14F-4D97-AF65-F5344CB8AC3E}">
        <p14:creationId xmlns:p14="http://schemas.microsoft.com/office/powerpoint/2010/main" val="8971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rgbClr val="003399"/>
                </a:solidFill>
              </a:rPr>
              <a:t>Outline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sz="2800" dirty="0"/>
              <a:t>5G vision</a:t>
            </a:r>
          </a:p>
          <a:p>
            <a:pPr>
              <a:buClr>
                <a:srgbClr val="003399"/>
              </a:buClr>
            </a:pPr>
            <a:r>
              <a:rPr lang="en-US" altLang="zh-CN" sz="2800" dirty="0"/>
              <a:t>Network slicing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/>
              <a:t>Concept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/>
              <a:t>NFV &amp; SDN</a:t>
            </a:r>
          </a:p>
          <a:p>
            <a:pPr>
              <a:buClr>
                <a:srgbClr val="003399"/>
              </a:buClr>
            </a:pPr>
            <a:r>
              <a:rPr lang="en-US" altLang="zh-CN" sz="2800" dirty="0"/>
              <a:t>Resource management and orchestration (MANO)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/>
              <a:t>MANO frameworks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/>
              <a:t>VNF placement and traffic routing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/>
              <a:t>Spectrum resource allocation</a:t>
            </a:r>
          </a:p>
          <a:p>
            <a:pPr lvl="1">
              <a:buClr>
                <a:srgbClr val="003399"/>
              </a:buClr>
            </a:pPr>
            <a:endParaRPr lang="en-US" altLang="zh-CN" sz="2400" dirty="0"/>
          </a:p>
          <a:p>
            <a:pPr>
              <a:buClr>
                <a:srgbClr val="003399"/>
              </a:buClr>
            </a:pPr>
            <a:endParaRPr lang="en-US" altLang="zh-CN" sz="2800" dirty="0"/>
          </a:p>
          <a:p>
            <a:pPr>
              <a:buClr>
                <a:srgbClr val="003399"/>
              </a:buClr>
            </a:pPr>
            <a:endParaRPr lang="en-US" altLang="zh-CN" sz="2800" dirty="0"/>
          </a:p>
          <a:p>
            <a:pPr>
              <a:buClr>
                <a:srgbClr val="003399"/>
              </a:buClr>
            </a:pPr>
            <a:endParaRPr lang="en-US" altLang="zh-CN" sz="2800" dirty="0"/>
          </a:p>
          <a:p>
            <a:pPr>
              <a:buClr>
                <a:srgbClr val="003399"/>
              </a:buClr>
            </a:pP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345206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3399"/>
                </a:solidFill>
              </a:rPr>
              <a:t>VNF placement and traffic routing</a:t>
            </a:r>
            <a:br>
              <a:rPr lang="en-GB" dirty="0">
                <a:solidFill>
                  <a:srgbClr val="003399"/>
                </a:solidFill>
              </a:rPr>
            </a:br>
            <a:r>
              <a:rPr lang="en-GB" dirty="0">
                <a:solidFill>
                  <a:srgbClr val="003399"/>
                </a:solidFill>
              </a:rPr>
              <a:t>– Game-theoretic approach</a:t>
            </a:r>
            <a:r>
              <a:rPr lang="en-GB" baseline="30000" dirty="0">
                <a:solidFill>
                  <a:srgbClr val="003399"/>
                </a:solidFill>
              </a:rPr>
              <a:t> [6] 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dirty="0"/>
              <a:t>Market structure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4F19846-055F-4BEA-AB4B-3134CFBC4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80" y="2330775"/>
            <a:ext cx="6579001" cy="2703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3F8BA6-F1C4-4C81-A828-64FBDF9C7507}"/>
              </a:ext>
            </a:extLst>
          </p:cNvPr>
          <p:cNvSpPr txBox="1"/>
          <p:nvPr/>
        </p:nvSpPr>
        <p:spPr>
          <a:xfrm>
            <a:off x="1626309" y="2424668"/>
            <a:ext cx="21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Telco operator (TO)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CDD7F9C-2399-4F0B-9A2C-4BEFA63AFE92}"/>
              </a:ext>
            </a:extLst>
          </p:cNvPr>
          <p:cNvCxnSpPr/>
          <p:nvPr/>
        </p:nvCxnSpPr>
        <p:spPr>
          <a:xfrm flipV="1">
            <a:off x="2767890" y="2736910"/>
            <a:ext cx="178510" cy="469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B0AFC4-D801-4600-847F-EE8B95C2E623}"/>
              </a:ext>
            </a:extLst>
          </p:cNvPr>
          <p:cNvSpPr txBox="1"/>
          <p:nvPr/>
        </p:nvSpPr>
        <p:spPr>
          <a:xfrm>
            <a:off x="6454296" y="4565324"/>
            <a:ext cx="218048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 – VNF user (tenant)           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 – server 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BEB9913-ACAF-493C-A66A-4BEE6F4818FC}"/>
              </a:ext>
            </a:extLst>
          </p:cNvPr>
          <p:cNvSpPr txBox="1"/>
          <p:nvPr/>
        </p:nvSpPr>
        <p:spPr>
          <a:xfrm>
            <a:off x="7426528" y="3041811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Telco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5B4CC6B-F372-4E4F-9E91-F3A187320BF1}"/>
              </a:ext>
            </a:extLst>
          </p:cNvPr>
          <p:cNvCxnSpPr>
            <a:cxnSpLocks/>
          </p:cNvCxnSpPr>
          <p:nvPr/>
        </p:nvCxnSpPr>
        <p:spPr>
          <a:xfrm>
            <a:off x="6668919" y="3435349"/>
            <a:ext cx="708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E0D7C53-B7D3-4257-B09C-2E5F69FD0114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4151481" y="2330775"/>
            <a:ext cx="0" cy="3666324"/>
          </a:xfrm>
          <a:prstGeom prst="line">
            <a:avLst/>
          </a:prstGeom>
          <a:ln w="317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6AC9B2-BE10-41FA-AB1F-ABEBBA81D218}"/>
              </a:ext>
            </a:extLst>
          </p:cNvPr>
          <p:cNvSpPr txBox="1"/>
          <p:nvPr/>
        </p:nvSpPr>
        <p:spPr>
          <a:xfrm>
            <a:off x="4572000" y="5596989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of VNF server providers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9534023-017D-4C59-BA6D-0F79152BD232}"/>
              </a:ext>
            </a:extLst>
          </p:cNvPr>
          <p:cNvSpPr txBox="1"/>
          <p:nvPr/>
        </p:nvSpPr>
        <p:spPr>
          <a:xfrm>
            <a:off x="1407026" y="5596989"/>
            <a:ext cx="2445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owns all servers</a:t>
            </a:r>
          </a:p>
        </p:txBody>
      </p:sp>
    </p:spTree>
    <p:extLst>
      <p:ext uri="{BB962C8B-B14F-4D97-AF65-F5344CB8AC3E}">
        <p14:creationId xmlns:p14="http://schemas.microsoft.com/office/powerpoint/2010/main" val="19598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3399"/>
                </a:solidFill>
              </a:rPr>
              <a:t>VNF placement and traffic routing</a:t>
            </a:r>
            <a:br>
              <a:rPr lang="en-GB" dirty="0">
                <a:solidFill>
                  <a:srgbClr val="003399"/>
                </a:solidFill>
              </a:rPr>
            </a:br>
            <a:r>
              <a:rPr lang="en-GB" dirty="0">
                <a:solidFill>
                  <a:srgbClr val="003399"/>
                </a:solidFill>
              </a:rPr>
              <a:t>– Game-theoretic approach (cont’d) 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>
          <a:xfrm>
            <a:off x="0" y="2082743"/>
            <a:ext cx="3780906" cy="3957655"/>
          </a:xfrm>
        </p:spPr>
        <p:txBody>
          <a:bodyPr>
            <a:normAutofit/>
          </a:bodyPr>
          <a:lstStyle/>
          <a:p>
            <a:pPr marL="914400" lvl="1" indent="-457200">
              <a:buClr>
                <a:srgbClr val="003399"/>
              </a:buClr>
              <a:buFont typeface="+mj-lt"/>
              <a:buAutoNum type="arabicPeriod"/>
            </a:pPr>
            <a:r>
              <a:rPr lang="en-US" altLang="zh-CN" dirty="0"/>
              <a:t>Publish</a:t>
            </a:r>
          </a:p>
          <a:p>
            <a:pPr marL="914400" lvl="1" indent="-457200">
              <a:buClr>
                <a:srgbClr val="003399"/>
              </a:buClr>
              <a:buFont typeface="+mj-lt"/>
              <a:buAutoNum type="arabicPeriod"/>
            </a:pPr>
            <a:r>
              <a:rPr lang="en-US" altLang="zh-CN" dirty="0"/>
              <a:t>Download</a:t>
            </a:r>
          </a:p>
          <a:p>
            <a:pPr marL="914400" lvl="1" indent="-457200">
              <a:buClr>
                <a:srgbClr val="003399"/>
              </a:buClr>
              <a:buFont typeface="+mj-lt"/>
              <a:buAutoNum type="arabicPeriod"/>
            </a:pPr>
            <a:r>
              <a:rPr lang="en-US" altLang="zh-CN" b="1" dirty="0">
                <a:solidFill>
                  <a:schemeClr val="accent2"/>
                </a:solidFill>
              </a:rPr>
              <a:t>Decide which VNFs to serve</a:t>
            </a:r>
          </a:p>
          <a:p>
            <a:pPr marL="914400" lvl="1" indent="-457200">
              <a:buClr>
                <a:srgbClr val="003399"/>
              </a:buClr>
              <a:buFont typeface="+mj-lt"/>
              <a:buAutoNum type="arabicPeriod"/>
            </a:pPr>
            <a:r>
              <a:rPr lang="en-US" altLang="zh-CN" dirty="0"/>
              <a:t>Register</a:t>
            </a:r>
          </a:p>
          <a:p>
            <a:pPr marL="914400" lvl="1" indent="-457200">
              <a:buClr>
                <a:srgbClr val="003399"/>
              </a:buClr>
              <a:buFont typeface="+mj-lt"/>
              <a:buAutoNum type="arabicPeriod"/>
            </a:pPr>
            <a:r>
              <a:rPr lang="en-US" altLang="zh-CN" dirty="0"/>
              <a:t>Broadcast</a:t>
            </a:r>
          </a:p>
          <a:p>
            <a:pPr marL="914400" lvl="1" indent="-457200">
              <a:buClr>
                <a:srgbClr val="003399"/>
              </a:buClr>
              <a:buFont typeface="+mj-lt"/>
              <a:buAutoNum type="arabicPeriod"/>
            </a:pPr>
            <a:r>
              <a:rPr lang="en-US" altLang="zh-CN" b="1" dirty="0">
                <a:solidFill>
                  <a:schemeClr val="accent2"/>
                </a:solidFill>
              </a:rPr>
              <a:t>Decide which servers to use</a:t>
            </a:r>
          </a:p>
          <a:p>
            <a:pPr marL="914400" lvl="1" indent="-457200">
              <a:buClr>
                <a:srgbClr val="003399"/>
              </a:buClr>
              <a:buFont typeface="+mj-lt"/>
              <a:buAutoNum type="arabicPeriod"/>
            </a:pPr>
            <a:r>
              <a:rPr lang="en-US" altLang="zh-CN" dirty="0"/>
              <a:t>Register</a:t>
            </a:r>
          </a:p>
          <a:p>
            <a:pPr marL="914400" lvl="1" indent="-457200">
              <a:buClr>
                <a:srgbClr val="003399"/>
              </a:buClr>
              <a:buFont typeface="+mj-lt"/>
              <a:buAutoNum type="arabicPeriod"/>
            </a:pPr>
            <a:r>
              <a:rPr lang="en-US" altLang="zh-CN" dirty="0"/>
              <a:t>Configure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3D6A633-68F8-49BC-A8ED-BC44EA8F5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906" y="1927566"/>
            <a:ext cx="4998542" cy="35969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335C67F-6EC7-4F42-88F3-37BB5CAAD371}"/>
              </a:ext>
            </a:extLst>
          </p:cNvPr>
          <p:cNvSpPr/>
          <p:nvPr/>
        </p:nvSpPr>
        <p:spPr>
          <a:xfrm>
            <a:off x="4838702" y="5594866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3399"/>
              </a:buCl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Management process flow</a:t>
            </a:r>
          </a:p>
        </p:txBody>
      </p:sp>
    </p:spTree>
    <p:extLst>
      <p:ext uri="{BB962C8B-B14F-4D97-AF65-F5344CB8AC3E}">
        <p14:creationId xmlns:p14="http://schemas.microsoft.com/office/powerpoint/2010/main" val="5110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C368444-9F2C-4B87-83F1-A57A77F0F279}"/>
              </a:ext>
            </a:extLst>
          </p:cNvPr>
          <p:cNvCxnSpPr>
            <a:cxnSpLocks/>
          </p:cNvCxnSpPr>
          <p:nvPr/>
        </p:nvCxnSpPr>
        <p:spPr>
          <a:xfrm>
            <a:off x="444500" y="3950397"/>
            <a:ext cx="82296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3399"/>
                </a:solidFill>
              </a:rPr>
              <a:t>VNF placement and traffic routing</a:t>
            </a:r>
            <a:br>
              <a:rPr lang="en-GB" dirty="0">
                <a:solidFill>
                  <a:srgbClr val="003399"/>
                </a:solidFill>
              </a:rPr>
            </a:br>
            <a:r>
              <a:rPr lang="en-GB" dirty="0">
                <a:solidFill>
                  <a:srgbClr val="003399"/>
                </a:solidFill>
              </a:rPr>
              <a:t>– Game-theoretic approach (cont’d) 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xmlns="" id="{3E0508BD-46B2-462D-90C0-6B7B086A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0444"/>
            <a:ext cx="8229600" cy="4779906"/>
          </a:xfrm>
        </p:spPr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b="1" dirty="0"/>
              <a:t>Two-stage </a:t>
            </a:r>
            <a:r>
              <a:rPr lang="en-US" altLang="zh-CN" b="1" dirty="0" err="1"/>
              <a:t>Stackelberg</a:t>
            </a:r>
            <a:r>
              <a:rPr lang="en-US" altLang="zh-CN" b="1" dirty="0"/>
              <a:t> game</a:t>
            </a:r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 marL="457200" lvl="1" indent="0">
              <a:buClr>
                <a:srgbClr val="003399"/>
              </a:buClr>
              <a:buNone/>
            </a:pPr>
            <a:endParaRPr lang="en-US" altLang="zh-CN" dirty="0"/>
          </a:p>
          <a:p>
            <a:pPr marL="457200" lvl="1" indent="0">
              <a:buClr>
                <a:srgbClr val="003399"/>
              </a:buClr>
              <a:buNone/>
            </a:pPr>
            <a:endParaRPr lang="en-US" altLang="zh-CN" dirty="0"/>
          </a:p>
          <a:p>
            <a:pPr>
              <a:buClr>
                <a:srgbClr val="003399"/>
              </a:buClr>
            </a:pPr>
            <a:r>
              <a:rPr lang="en-US" altLang="zh-CN" b="1" dirty="0"/>
              <a:t>Unique equilibrium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DE82944-552F-4F1F-9F59-DD5D3212F77F}"/>
              </a:ext>
            </a:extLst>
          </p:cNvPr>
          <p:cNvSpPr/>
          <p:nvPr/>
        </p:nvSpPr>
        <p:spPr>
          <a:xfrm>
            <a:off x="3038550" y="2116203"/>
            <a:ext cx="3276600" cy="482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F4D8403-69BE-4514-9366-1F9C4F91423E}"/>
              </a:ext>
            </a:extLst>
          </p:cNvPr>
          <p:cNvSpPr/>
          <p:nvPr/>
        </p:nvSpPr>
        <p:spPr>
          <a:xfrm>
            <a:off x="3038550" y="3726864"/>
            <a:ext cx="3276600" cy="48260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providers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E2879DA-AFAD-47E0-9381-5670F281E7D5}"/>
              </a:ext>
            </a:extLst>
          </p:cNvPr>
          <p:cNvSpPr/>
          <p:nvPr/>
        </p:nvSpPr>
        <p:spPr>
          <a:xfrm>
            <a:off x="3038550" y="5133446"/>
            <a:ext cx="3276600" cy="482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BE254B5-FEC5-4A9A-86D2-462017CB7A91}"/>
              </a:ext>
            </a:extLst>
          </p:cNvPr>
          <p:cNvCxnSpPr>
            <a:cxnSpLocks/>
          </p:cNvCxnSpPr>
          <p:nvPr/>
        </p:nvCxnSpPr>
        <p:spPr>
          <a:xfrm>
            <a:off x="3513485" y="2599138"/>
            <a:ext cx="0" cy="112772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D136599-6239-4D90-9249-CFF179DF1BB8}"/>
              </a:ext>
            </a:extLst>
          </p:cNvPr>
          <p:cNvSpPr txBox="1"/>
          <p:nvPr/>
        </p:nvSpPr>
        <p:spPr>
          <a:xfrm>
            <a:off x="1853772" y="2752186"/>
            <a:ext cx="132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Decide</a:t>
            </a:r>
          </a:p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bandwidth prices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BE3280B-3113-4B61-A3AC-314583F3BEB2}"/>
              </a:ext>
            </a:extLst>
          </p:cNvPr>
          <p:cNvSpPr txBox="1"/>
          <p:nvPr/>
        </p:nvSpPr>
        <p:spPr>
          <a:xfrm>
            <a:off x="6913154" y="2890685"/>
            <a:ext cx="214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Commission fee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Bandwidth fee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2BB8B16-46BB-4B3B-A8B2-2A9523C34580}"/>
              </a:ext>
            </a:extLst>
          </p:cNvPr>
          <p:cNvSpPr txBox="1"/>
          <p:nvPr/>
        </p:nvSpPr>
        <p:spPr>
          <a:xfrm>
            <a:off x="6915237" y="456179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VNF fee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C5E148F7-72DD-46EA-A480-5FFEDF9E67E4}"/>
              </a:ext>
            </a:extLst>
          </p:cNvPr>
          <p:cNvCxnSpPr/>
          <p:nvPr/>
        </p:nvCxnSpPr>
        <p:spPr>
          <a:xfrm>
            <a:off x="3513485" y="4216179"/>
            <a:ext cx="0" cy="9129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29FC749-8788-400B-8C93-AB99DFA8A059}"/>
              </a:ext>
            </a:extLst>
          </p:cNvPr>
          <p:cNvSpPr txBox="1"/>
          <p:nvPr/>
        </p:nvSpPr>
        <p:spPr>
          <a:xfrm>
            <a:off x="1751503" y="4334470"/>
            <a:ext cx="139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Decide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VNF prices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6E281EBB-8000-42BF-B249-4FFEB65538AA}"/>
              </a:ext>
            </a:extLst>
          </p:cNvPr>
          <p:cNvCxnSpPr>
            <a:cxnSpLocks/>
          </p:cNvCxnSpPr>
          <p:nvPr/>
        </p:nvCxnSpPr>
        <p:spPr>
          <a:xfrm flipV="1">
            <a:off x="3968476" y="2599139"/>
            <a:ext cx="0" cy="1127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24FCFD1-5EFD-4985-A19F-DBDC28240043}"/>
              </a:ext>
            </a:extLst>
          </p:cNvPr>
          <p:cNvSpPr txBox="1"/>
          <p:nvPr/>
        </p:nvSpPr>
        <p:spPr>
          <a:xfrm>
            <a:off x="4217440" y="2844276"/>
            <a:ext cx="24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Decide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amount of bandwidth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buy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9FEC0210-F462-4539-9B3F-FB44581F3220}"/>
              </a:ext>
            </a:extLst>
          </p:cNvPr>
          <p:cNvCxnSpPr/>
          <p:nvPr/>
        </p:nvCxnSpPr>
        <p:spPr>
          <a:xfrm flipV="1">
            <a:off x="3984978" y="4215989"/>
            <a:ext cx="0" cy="91298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0C4EE5C-81DF-416E-B78B-35E086F2F236}"/>
              </a:ext>
            </a:extLst>
          </p:cNvPr>
          <p:cNvSpPr txBox="1"/>
          <p:nvPr/>
        </p:nvSpPr>
        <p:spPr>
          <a:xfrm>
            <a:off x="4253398" y="4357140"/>
            <a:ext cx="210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Decide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which servers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choose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4683B698-320D-4D03-8A70-4A4D07C34928}"/>
              </a:ext>
            </a:extLst>
          </p:cNvPr>
          <p:cNvSpPr/>
          <p:nvPr/>
        </p:nvSpPr>
        <p:spPr>
          <a:xfrm>
            <a:off x="6323496" y="2358887"/>
            <a:ext cx="556591" cy="1630017"/>
          </a:xfrm>
          <a:custGeom>
            <a:avLst/>
            <a:gdLst>
              <a:gd name="connsiteX0" fmla="*/ 0 w 556591"/>
              <a:gd name="connsiteY0" fmla="*/ 1630017 h 1630017"/>
              <a:gd name="connsiteX1" fmla="*/ 556591 w 556591"/>
              <a:gd name="connsiteY1" fmla="*/ 795130 h 1630017"/>
              <a:gd name="connsiteX2" fmla="*/ 0 w 556591"/>
              <a:gd name="connsiteY2" fmla="*/ 0 h 163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1" h="1630017">
                <a:moveTo>
                  <a:pt x="0" y="1630017"/>
                </a:moveTo>
                <a:cubicBezTo>
                  <a:pt x="278295" y="1348408"/>
                  <a:pt x="556591" y="1066799"/>
                  <a:pt x="556591" y="795130"/>
                </a:cubicBezTo>
                <a:cubicBezTo>
                  <a:pt x="556591" y="523461"/>
                  <a:pt x="278295" y="26173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AE87855B-FF5A-4479-9712-FF149C64FB6F}"/>
              </a:ext>
            </a:extLst>
          </p:cNvPr>
          <p:cNvSpPr/>
          <p:nvPr/>
        </p:nvSpPr>
        <p:spPr>
          <a:xfrm>
            <a:off x="6315150" y="3988904"/>
            <a:ext cx="556591" cy="1444487"/>
          </a:xfrm>
          <a:custGeom>
            <a:avLst/>
            <a:gdLst>
              <a:gd name="connsiteX0" fmla="*/ 0 w 556591"/>
              <a:gd name="connsiteY0" fmla="*/ 1630017 h 1630017"/>
              <a:gd name="connsiteX1" fmla="*/ 556591 w 556591"/>
              <a:gd name="connsiteY1" fmla="*/ 795130 h 1630017"/>
              <a:gd name="connsiteX2" fmla="*/ 0 w 556591"/>
              <a:gd name="connsiteY2" fmla="*/ 0 h 163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1" h="1630017">
                <a:moveTo>
                  <a:pt x="0" y="1630017"/>
                </a:moveTo>
                <a:cubicBezTo>
                  <a:pt x="278295" y="1348408"/>
                  <a:pt x="556591" y="1066799"/>
                  <a:pt x="556591" y="795130"/>
                </a:cubicBezTo>
                <a:cubicBezTo>
                  <a:pt x="556591" y="523461"/>
                  <a:pt x="278295" y="261730"/>
                  <a:pt x="0" y="0"/>
                </a:cubicBezTo>
              </a:path>
            </a:pathLst>
          </a:custGeom>
          <a:noFill/>
          <a:ln w="38100">
            <a:prstDash val="sysDash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6A4592-DE0D-4C35-B0AA-54872D249B23}"/>
              </a:ext>
            </a:extLst>
          </p:cNvPr>
          <p:cNvSpPr txBox="1"/>
          <p:nvPr/>
        </p:nvSpPr>
        <p:spPr>
          <a:xfrm>
            <a:off x="444500" y="2844276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65929D5-EAC4-4559-A3E7-DAFD18BB373A}"/>
              </a:ext>
            </a:extLst>
          </p:cNvPr>
          <p:cNvSpPr/>
          <p:nvPr/>
        </p:nvSpPr>
        <p:spPr>
          <a:xfrm>
            <a:off x="474209" y="2804286"/>
            <a:ext cx="722312" cy="610811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3C40F54-C266-43AE-A6B7-0C3CF612CE69}"/>
              </a:ext>
            </a:extLst>
          </p:cNvPr>
          <p:cNvSpPr txBox="1"/>
          <p:nvPr/>
        </p:nvSpPr>
        <p:spPr>
          <a:xfrm>
            <a:off x="444500" y="4525901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10ACCA3-1324-49EE-BBC4-602277369046}"/>
              </a:ext>
            </a:extLst>
          </p:cNvPr>
          <p:cNvSpPr/>
          <p:nvPr/>
        </p:nvSpPr>
        <p:spPr>
          <a:xfrm>
            <a:off x="474209" y="4485911"/>
            <a:ext cx="722312" cy="610811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307E0D1-8263-4035-B1F6-58B8B972EF85}"/>
              </a:ext>
            </a:extLst>
          </p:cNvPr>
          <p:cNvGrpSpPr/>
          <p:nvPr/>
        </p:nvGrpSpPr>
        <p:grpSpPr>
          <a:xfrm>
            <a:off x="4995620" y="2678996"/>
            <a:ext cx="4148380" cy="1926433"/>
            <a:chOff x="457198" y="2933700"/>
            <a:chExt cx="4148380" cy="1926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55C6EFB2-A361-4993-9870-22F721B26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842" t="54604" r="44857" b="20383"/>
            <a:stretch/>
          </p:blipFill>
          <p:spPr>
            <a:xfrm>
              <a:off x="457201" y="2933700"/>
              <a:ext cx="4148377" cy="1521433"/>
            </a:xfrm>
            <a:prstGeom prst="snip2DiagRect">
              <a:avLst>
                <a:gd name="adj1" fmla="val 50000"/>
                <a:gd name="adj2" fmla="val 0"/>
              </a:avLst>
            </a:prstGeom>
          </p:spPr>
        </p:pic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xmlns="" id="{096092F2-6A2C-4156-8C08-AA30F02E0EBC}"/>
                </a:ext>
              </a:extLst>
            </p:cNvPr>
            <p:cNvSpPr/>
            <p:nvPr/>
          </p:nvSpPr>
          <p:spPr>
            <a:xfrm rot="5400000">
              <a:off x="317498" y="3183731"/>
              <a:ext cx="1816102" cy="153670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477838"/>
            <a:ext cx="7782339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3399"/>
                </a:solidFill>
              </a:rPr>
              <a:t>Spectrum resource allocation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>
          <a:xfrm>
            <a:off x="457200" y="18796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sz="3200" dirty="0"/>
              <a:t>End-user level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/>
              <a:t>Cognitive radio networking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/>
              <a:t>Device to device communication</a:t>
            </a:r>
          </a:p>
          <a:p>
            <a:pPr lvl="1">
              <a:buClr>
                <a:srgbClr val="003399"/>
              </a:buClr>
            </a:pPr>
            <a:endParaRPr lang="en-US" altLang="zh-CN" sz="2400" dirty="0"/>
          </a:p>
          <a:p>
            <a:pPr>
              <a:buClr>
                <a:srgbClr val="003399"/>
              </a:buClr>
            </a:pPr>
            <a:r>
              <a:rPr lang="en-US" altLang="zh-CN" sz="3200" dirty="0"/>
              <a:t>Network-operator level </a:t>
            </a:r>
          </a:p>
          <a:p>
            <a:pPr lvl="1">
              <a:buClr>
                <a:srgbClr val="003399"/>
              </a:buClr>
            </a:pPr>
            <a:r>
              <a:rPr lang="en-US" altLang="zh-CN" sz="2400" dirty="0"/>
              <a:t>Spectrum pooling</a:t>
            </a:r>
          </a:p>
          <a:p>
            <a:pPr lvl="1">
              <a:buClr>
                <a:srgbClr val="003399"/>
              </a:buClr>
            </a:pPr>
            <a:endParaRPr lang="en-US" altLang="zh-CN" sz="2400" dirty="0"/>
          </a:p>
          <a:p>
            <a:pPr>
              <a:buClr>
                <a:srgbClr val="003399"/>
              </a:buClr>
            </a:pPr>
            <a:r>
              <a:rPr lang="en-US" altLang="zh-CN" sz="3200" dirty="0"/>
              <a:t>Network-slice level </a:t>
            </a:r>
            <a:r>
              <a:rPr lang="en-US" altLang="zh-CN" sz="3200" b="1" dirty="0"/>
              <a:t>(trending)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EA497326-CBE5-429C-9D93-AF4E528C2B24}"/>
              </a:ext>
            </a:extLst>
          </p:cNvPr>
          <p:cNvSpPr/>
          <p:nvPr/>
        </p:nvSpPr>
        <p:spPr>
          <a:xfrm>
            <a:off x="6408081" y="2809967"/>
            <a:ext cx="1816100" cy="1358900"/>
          </a:xfrm>
          <a:custGeom>
            <a:avLst/>
            <a:gdLst>
              <a:gd name="connsiteX0" fmla="*/ 1816100 w 1816100"/>
              <a:gd name="connsiteY0" fmla="*/ 0 h 1358900"/>
              <a:gd name="connsiteX1" fmla="*/ 1638300 w 1816100"/>
              <a:gd name="connsiteY1" fmla="*/ 482600 h 1358900"/>
              <a:gd name="connsiteX2" fmla="*/ 914400 w 1816100"/>
              <a:gd name="connsiteY2" fmla="*/ 635000 h 1358900"/>
              <a:gd name="connsiteX3" fmla="*/ 330200 w 1816100"/>
              <a:gd name="connsiteY3" fmla="*/ 914400 h 1358900"/>
              <a:gd name="connsiteX4" fmla="*/ 0 w 1816100"/>
              <a:gd name="connsiteY4" fmla="*/ 135890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6100" h="1358900">
                <a:moveTo>
                  <a:pt x="1816100" y="0"/>
                </a:moveTo>
                <a:cubicBezTo>
                  <a:pt x="1802341" y="188383"/>
                  <a:pt x="1788583" y="376767"/>
                  <a:pt x="1638300" y="482600"/>
                </a:cubicBezTo>
                <a:cubicBezTo>
                  <a:pt x="1488017" y="588433"/>
                  <a:pt x="1132417" y="563033"/>
                  <a:pt x="914400" y="635000"/>
                </a:cubicBezTo>
                <a:cubicBezTo>
                  <a:pt x="696383" y="706967"/>
                  <a:pt x="482600" y="793750"/>
                  <a:pt x="330200" y="914400"/>
                </a:cubicBezTo>
                <a:cubicBezTo>
                  <a:pt x="177800" y="1035050"/>
                  <a:pt x="88900" y="1196975"/>
                  <a:pt x="0" y="1358900"/>
                </a:cubicBezTo>
              </a:path>
            </a:pathLst>
          </a:custGeom>
          <a:noFill/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3399"/>
                </a:solidFill>
              </a:rPr>
              <a:t>Slice-level spectrum resource allocation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>
          <a:xfrm>
            <a:off x="457200" y="19304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sz="3200" dirty="0"/>
              <a:t>Call for slice-level spectrum resource allocation</a:t>
            </a:r>
          </a:p>
          <a:p>
            <a:pPr lvl="1">
              <a:buClr>
                <a:srgbClr val="003399"/>
              </a:buClr>
            </a:pPr>
            <a:r>
              <a:rPr lang="en-US" altLang="zh-CN" sz="2800" b="1" dirty="0"/>
              <a:t>Traffic isolation and radio-electrical isolation </a:t>
            </a:r>
            <a:r>
              <a:rPr lang="en-US" altLang="zh-CN" sz="2800" baseline="30000" dirty="0"/>
              <a:t>[7]</a:t>
            </a:r>
          </a:p>
          <a:p>
            <a:pPr lvl="1">
              <a:buClr>
                <a:srgbClr val="003399"/>
              </a:buClr>
            </a:pPr>
            <a:r>
              <a:rPr lang="en-US" altLang="zh-CN" sz="2800" b="1" dirty="0"/>
              <a:t>Diversity of the QoS requirements</a:t>
            </a:r>
            <a:r>
              <a:rPr lang="en-US" altLang="zh-CN" sz="2800" dirty="0"/>
              <a:t> of different network slices (or use cases)</a:t>
            </a:r>
          </a:p>
          <a:p>
            <a:pPr>
              <a:buClr>
                <a:srgbClr val="003399"/>
              </a:buClr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3166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3399"/>
                </a:solidFill>
              </a:rPr>
              <a:t>Slice-level spectrum resource allocation (cont’d)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dirty="0"/>
              <a:t>RAN slicing at spectrum level </a:t>
            </a:r>
            <a:r>
              <a:rPr lang="en-US" altLang="zh-CN" baseline="30000" dirty="0"/>
              <a:t>[7]</a:t>
            </a:r>
            <a:endParaRPr lang="en-US" altLang="zh-CN" sz="2800" baseline="30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AB50571-D1AF-4031-91C9-D7132D8FA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3"/>
          <a:stretch/>
        </p:blipFill>
        <p:spPr>
          <a:xfrm>
            <a:off x="981050" y="2165267"/>
            <a:ext cx="7181900" cy="41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3399"/>
                </a:solidFill>
              </a:rPr>
              <a:t>Slice-level spectrum resource allocation (cont’d)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sz="2000" dirty="0"/>
              <a:t>RAN slicing at ICIC (Inter-Cell Interference Coordination) level </a:t>
            </a:r>
            <a:r>
              <a:rPr lang="en-US" altLang="zh-CN" baseline="30000" dirty="0"/>
              <a:t>[7]</a:t>
            </a: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0861D74-0956-450B-BA94-0D041EF53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30" y="2271411"/>
            <a:ext cx="7160740" cy="409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3399"/>
                </a:solidFill>
              </a:rPr>
              <a:t>Slice-level spectrum resource allocation (cont’d)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sz="2800" b="1" dirty="0"/>
              <a:t>Radio tiling </a:t>
            </a:r>
            <a:r>
              <a:rPr lang="en-US" altLang="zh-CN" sz="2800" dirty="0"/>
              <a:t>for 5G radio with network slicing </a:t>
            </a:r>
            <a:r>
              <a:rPr lang="en-US" altLang="zh-CN" sz="2800" baseline="30000" dirty="0"/>
              <a:t>[8]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D871D45-8DCB-47F6-8A15-CE2338816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72"/>
          <a:stretch/>
        </p:blipFill>
        <p:spPr>
          <a:xfrm>
            <a:off x="245165" y="2335819"/>
            <a:ext cx="8653669" cy="387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563DB73-B52C-4801-861A-B69064A36495}"/>
              </a:ext>
            </a:extLst>
          </p:cNvPr>
          <p:cNvSpPr/>
          <p:nvPr/>
        </p:nvSpPr>
        <p:spPr>
          <a:xfrm>
            <a:off x="5602907" y="2023282"/>
            <a:ext cx="3102218" cy="381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3399"/>
                </a:solidFill>
              </a:rPr>
              <a:t>Slice-level spectrum resource allocation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5441572" cy="4525963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rgbClr val="003399"/>
                  </a:buClr>
                </a:pPr>
                <a:r>
                  <a:rPr lang="en-US" altLang="zh-CN" sz="2800" dirty="0"/>
                  <a:t>QoS requirement as constraint </a:t>
                </a:r>
                <a:r>
                  <a:rPr lang="en-US" altLang="zh-CN" sz="2800" baseline="30000" dirty="0"/>
                  <a:t>[9]</a:t>
                </a:r>
              </a:p>
              <a:p>
                <a:pPr lvl="1">
                  <a:buClr>
                    <a:srgbClr val="003399"/>
                  </a:buClr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Delay sensitive user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requires at least 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2400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bandwidth</a:t>
                </a:r>
              </a:p>
              <a:p>
                <a:pPr lvl="1">
                  <a:buClr>
                    <a:srgbClr val="003399"/>
                  </a:buClr>
                </a:pPr>
                <a:endParaRPr lang="en-US" altLang="zh-CN" sz="2400" dirty="0"/>
              </a:p>
              <a:p>
                <a:pPr lvl="1">
                  <a:buClr>
                    <a:srgbClr val="003399"/>
                  </a:buClr>
                </a:pPr>
                <a:endParaRPr lang="en-US" altLang="zh-CN" sz="2400" dirty="0"/>
              </a:p>
              <a:p>
                <a:pPr marL="457200" lvl="1" indent="0">
                  <a:buClr>
                    <a:srgbClr val="00339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457200" lvl="1" indent="0">
                  <a:buClr>
                    <a:srgbClr val="003399"/>
                  </a:buClr>
                  <a:buNone/>
                </a:pP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Clr>
                    <a:srgbClr val="003399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/>
                  <a:t>: whether subchannel k is allocated to user U</a:t>
                </a:r>
              </a:p>
              <a:p>
                <a:pPr marL="457200" lvl="1" indent="0">
                  <a:buClr>
                    <a:srgbClr val="003399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/>
                  <a:t>: capacity on subchannel k</a:t>
                </a:r>
              </a:p>
              <a:p>
                <a:pPr marL="457200" lvl="1" indent="0">
                  <a:buClr>
                    <a:srgbClr val="003399"/>
                  </a:buClr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0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5441572" cy="4525963"/>
              </a:xfrm>
              <a:blipFill>
                <a:blip r:embed="rId3"/>
                <a:stretch>
                  <a:fillRect l="-1680" t="-1348" r="-112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xmlns="" id="{A4A06628-F53D-42D9-B4C7-B502F0AB270C}"/>
              </a:ext>
            </a:extLst>
          </p:cNvPr>
          <p:cNvSpPr/>
          <p:nvPr/>
        </p:nvSpPr>
        <p:spPr>
          <a:xfrm>
            <a:off x="2774949" y="3047972"/>
            <a:ext cx="520700" cy="5080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Wi-Fi">
            <a:extLst>
              <a:ext uri="{FF2B5EF4-FFF2-40B4-BE49-F238E27FC236}">
                <a16:creationId xmlns:a16="http://schemas.microsoft.com/office/drawing/2014/main" xmlns="" id="{90A02087-D9BB-4304-BF6E-C054D50AB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08740" y="2260572"/>
            <a:ext cx="914400" cy="914400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xmlns="" id="{DA2409DF-F415-4351-9F0D-CFE9DD46E8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626755" y="3522640"/>
            <a:ext cx="654534" cy="654534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xmlns="" id="{B44DA386-0EAE-4B99-812B-C17B31AE0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050591" y="3522640"/>
            <a:ext cx="654534" cy="654534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xmlns="" id="{F05088A4-8624-4690-B2A0-3969A67106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838673" y="4923637"/>
            <a:ext cx="654534" cy="65453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12D078F9-AFD7-4B9E-B2FA-1C9750795F53}"/>
              </a:ext>
            </a:extLst>
          </p:cNvPr>
          <p:cNvGrpSpPr/>
          <p:nvPr/>
        </p:nvGrpSpPr>
        <p:grpSpPr>
          <a:xfrm>
            <a:off x="6798416" y="2920972"/>
            <a:ext cx="711200" cy="1567747"/>
            <a:chOff x="9575800" y="2616200"/>
            <a:chExt cx="942008" cy="19177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54F01468-848F-4CF0-BE2A-44B7F1F27133}"/>
                </a:ext>
              </a:extLst>
            </p:cNvPr>
            <p:cNvCxnSpPr/>
            <p:nvPr/>
          </p:nvCxnSpPr>
          <p:spPr>
            <a:xfrm flipH="1">
              <a:off x="9575800" y="2616200"/>
              <a:ext cx="469900" cy="1917700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1C8DFEDE-A6CA-40C5-85C0-5209CB6FDA5A}"/>
                </a:ext>
              </a:extLst>
            </p:cNvPr>
            <p:cNvCxnSpPr/>
            <p:nvPr/>
          </p:nvCxnSpPr>
          <p:spPr>
            <a:xfrm>
              <a:off x="10045700" y="2616200"/>
              <a:ext cx="472108" cy="1917700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BF33ACCA-2ABB-46F6-93B9-D6C84AD83CAE}"/>
                </a:ext>
              </a:extLst>
            </p:cNvPr>
            <p:cNvCxnSpPr/>
            <p:nvPr/>
          </p:nvCxnSpPr>
          <p:spPr>
            <a:xfrm>
              <a:off x="9906000" y="3301972"/>
              <a:ext cx="279400" cy="0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9DE5D09-F812-4A63-BFA6-3B39864CB01A}"/>
                </a:ext>
              </a:extLst>
            </p:cNvPr>
            <p:cNvCxnSpPr/>
            <p:nvPr/>
          </p:nvCxnSpPr>
          <p:spPr>
            <a:xfrm>
              <a:off x="9791700" y="3649640"/>
              <a:ext cx="495300" cy="0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0DDB7023-3A82-434B-9AE4-8511B5D442C4}"/>
                </a:ext>
              </a:extLst>
            </p:cNvPr>
            <p:cNvCxnSpPr/>
            <p:nvPr/>
          </p:nvCxnSpPr>
          <p:spPr>
            <a:xfrm>
              <a:off x="9682646" y="4051300"/>
              <a:ext cx="726108" cy="0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1C0E0212-4732-4419-8D48-AA1F935A1F87}"/>
                </a:ext>
              </a:extLst>
            </p:cNvPr>
            <p:cNvCxnSpPr/>
            <p:nvPr/>
          </p:nvCxnSpPr>
          <p:spPr>
            <a:xfrm>
              <a:off x="10045700" y="2616200"/>
              <a:ext cx="0" cy="1435100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11D130B-1840-4590-B349-64865370BF39}"/>
              </a:ext>
            </a:extLst>
          </p:cNvPr>
          <p:cNvSpPr/>
          <p:nvPr/>
        </p:nvSpPr>
        <p:spPr>
          <a:xfrm>
            <a:off x="5788693" y="419570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3399"/>
                </a:solidFill>
              </a:rPr>
              <a:t>Challenges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dirty="0"/>
              <a:t>End-to-end slice orchestration and management </a:t>
            </a:r>
            <a:r>
              <a:rPr lang="en-US" altLang="zh-CN" baseline="30000" dirty="0"/>
              <a:t>[10]</a:t>
            </a:r>
          </a:p>
          <a:p>
            <a:pPr lvl="1"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r>
              <a:rPr lang="en-US" altLang="zh-CN" dirty="0"/>
              <a:t>…</a:t>
            </a:r>
          </a:p>
          <a:p>
            <a:pPr>
              <a:buClr>
                <a:srgbClr val="003399"/>
              </a:buClr>
            </a:pPr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E9FD8D-B6C5-489F-BB2E-C6FC61BA8BA5}"/>
              </a:ext>
            </a:extLst>
          </p:cNvPr>
          <p:cNvSpPr txBox="1"/>
          <p:nvPr/>
        </p:nvSpPr>
        <p:spPr>
          <a:xfrm>
            <a:off x="1450160" y="6380106"/>
            <a:ext cx="3116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Network Slicing in 5G: Survey and Challenges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0479B15-9F32-40D9-8E81-69A00FE12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50" t="63855" r="33401" b="2001"/>
          <a:stretch/>
        </p:blipFill>
        <p:spPr>
          <a:xfrm>
            <a:off x="366694" y="2154316"/>
            <a:ext cx="8093282" cy="34177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BEF32DE-641C-445F-A48C-A3DD2664979A}"/>
              </a:ext>
            </a:extLst>
          </p:cNvPr>
          <p:cNvSpPr/>
          <p:nvPr/>
        </p:nvSpPr>
        <p:spPr>
          <a:xfrm>
            <a:off x="3136900" y="2933700"/>
            <a:ext cx="2603500" cy="596900"/>
          </a:xfrm>
          <a:prstGeom prst="rect">
            <a:avLst/>
          </a:prstGeom>
          <a:noFill/>
          <a:ln w="76200">
            <a:solidFill>
              <a:srgbClr val="00B05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3399"/>
                </a:solidFill>
              </a:rPr>
              <a:t>5G 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D54ECE-E837-475D-942C-29878D5732BE}"/>
              </a:ext>
            </a:extLst>
          </p:cNvPr>
          <p:cNvSpPr txBox="1"/>
          <p:nvPr/>
        </p:nvSpPr>
        <p:spPr>
          <a:xfrm>
            <a:off x="1424760" y="6380106"/>
            <a:ext cx="4112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source: The 5G Future for Business, AT&amp;T Policy Forum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216057-2289-4B71-9449-3F2793B9283F}"/>
              </a:ext>
            </a:extLst>
          </p:cNvPr>
          <p:cNvGrpSpPr/>
          <p:nvPr/>
        </p:nvGrpSpPr>
        <p:grpSpPr>
          <a:xfrm>
            <a:off x="457200" y="1333484"/>
            <a:ext cx="8229600" cy="4827420"/>
            <a:chOff x="457200" y="1299194"/>
            <a:chExt cx="8229600" cy="4827420"/>
          </a:xfrm>
        </p:grpSpPr>
        <p:pic>
          <p:nvPicPr>
            <p:cNvPr id="1026" name="Picture 2" descr="https://policyforum.att.com/wp-content/uploads/2017/03/5G-future-for-busines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299194"/>
              <a:ext cx="8229600" cy="4827420"/>
            </a:xfrm>
            <a:prstGeom prst="snip1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effectLst/>
          </p:spPr>
        </p:pic>
        <p:pic>
          <p:nvPicPr>
            <p:cNvPr id="6" name="Picture 2" descr="https://policyforum.att.com/wp-content/uploads/2017/03/5G-future-for-business.png">
              <a:extLst>
                <a:ext uri="{FF2B5EF4-FFF2-40B4-BE49-F238E27FC236}">
                  <a16:creationId xmlns:a16="http://schemas.microsoft.com/office/drawing/2014/main" xmlns="" id="{9A6AA276-2C29-4C73-A174-A659B0BB1F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9" t="51307" r="-1"/>
            <a:stretch/>
          </p:blipFill>
          <p:spPr bwMode="auto">
            <a:xfrm>
              <a:off x="519833" y="1339405"/>
              <a:ext cx="4029307" cy="2350639"/>
            </a:xfrm>
            <a:prstGeom prst="snip1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effectLst/>
          </p:spPr>
        </p:pic>
        <p:pic>
          <p:nvPicPr>
            <p:cNvPr id="7" name="Picture 2" descr="https://policyforum.att.com/wp-content/uploads/2017/03/5G-future-for-business.png">
              <a:extLst>
                <a:ext uri="{FF2B5EF4-FFF2-40B4-BE49-F238E27FC236}">
                  <a16:creationId xmlns:a16="http://schemas.microsoft.com/office/drawing/2014/main" xmlns="" id="{9EED310C-AE7A-4851-8443-E2E83F6F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39" b="52377"/>
            <a:stretch/>
          </p:blipFill>
          <p:spPr bwMode="auto">
            <a:xfrm>
              <a:off x="4657493" y="1299194"/>
              <a:ext cx="4029307" cy="2298959"/>
            </a:xfrm>
            <a:prstGeom prst="snip1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effectLst/>
          </p:spPr>
        </p:pic>
        <p:pic>
          <p:nvPicPr>
            <p:cNvPr id="8" name="Picture 2" descr="https://policyforum.att.com/wp-content/uploads/2017/03/5G-future-for-business.png">
              <a:extLst>
                <a:ext uri="{FF2B5EF4-FFF2-40B4-BE49-F238E27FC236}">
                  <a16:creationId xmlns:a16="http://schemas.microsoft.com/office/drawing/2014/main" xmlns="" id="{B1250E34-B8E6-4181-ADD5-DC1FC4D6D7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84" b="52377"/>
            <a:stretch/>
          </p:blipFill>
          <p:spPr bwMode="auto">
            <a:xfrm>
              <a:off x="4776439" y="3827655"/>
              <a:ext cx="3910361" cy="2298959"/>
            </a:xfrm>
            <a:prstGeom prst="snip1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effectLst/>
          </p:spPr>
        </p:pic>
      </p:grpSp>
    </p:spTree>
    <p:extLst>
      <p:ext uri="{BB962C8B-B14F-4D97-AF65-F5344CB8AC3E}">
        <p14:creationId xmlns:p14="http://schemas.microsoft.com/office/powerpoint/2010/main" val="1794458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3399"/>
                </a:solidFill>
              </a:rPr>
              <a:t>References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5245100"/>
          </a:xfrm>
        </p:spPr>
        <p:txBody>
          <a:bodyPr>
            <a:normAutofit/>
          </a:bodyPr>
          <a:lstStyle/>
          <a:p>
            <a:pPr marL="0" indent="0">
              <a:buClr>
                <a:srgbClr val="003399"/>
              </a:buClr>
              <a:buNone/>
            </a:pPr>
            <a:r>
              <a:rPr lang="en-US" altLang="zh-CN" sz="1400" dirty="0"/>
              <a:t>[1] Ordonez-</a:t>
            </a:r>
            <a:r>
              <a:rPr lang="en-US" altLang="zh-CN" sz="1400" dirty="0" err="1"/>
              <a:t>Lucena</a:t>
            </a:r>
            <a:r>
              <a:rPr lang="en-US" altLang="zh-CN" sz="1400" dirty="0"/>
              <a:t>, Jose, et al. "Network Slicing for 5G with SDN/NFV: Concepts, Architectures, and 	Challenges." </a:t>
            </a:r>
            <a:r>
              <a:rPr lang="en-US" altLang="zh-CN" sz="1400" i="1" dirty="0"/>
              <a:t>IEEE Communications Magazine </a:t>
            </a:r>
            <a:r>
              <a:rPr lang="en-US" altLang="zh-CN" sz="1400" dirty="0"/>
              <a:t>55.5 (2017): 80-87.</a:t>
            </a:r>
          </a:p>
          <a:p>
            <a:pPr marL="0" indent="0">
              <a:buClr>
                <a:srgbClr val="003399"/>
              </a:buClr>
              <a:buNone/>
            </a:pPr>
            <a:r>
              <a:rPr lang="en-US" altLang="zh-CN" sz="1400" dirty="0"/>
              <a:t>[2] Akhtar, Nabeel, et al. "Virtual Function Placement and Traffic Steering over 5G Multi-Technology 	Networks." </a:t>
            </a:r>
            <a:r>
              <a:rPr lang="en-US" altLang="zh-CN" sz="1400" i="1" dirty="0"/>
              <a:t>IEEE </a:t>
            </a:r>
            <a:r>
              <a:rPr lang="en-US" altLang="zh-CN" sz="1400" i="1" dirty="0" err="1"/>
              <a:t>NetSoft</a:t>
            </a:r>
            <a:r>
              <a:rPr lang="en-US" altLang="zh-CN" sz="1400" i="1" dirty="0"/>
              <a:t> </a:t>
            </a:r>
            <a:r>
              <a:rPr lang="en-US" altLang="zh-CN" sz="1400" dirty="0"/>
              <a:t>(2018).</a:t>
            </a:r>
          </a:p>
          <a:p>
            <a:pPr marL="0" indent="0">
              <a:buClr>
                <a:srgbClr val="003399"/>
              </a:buClr>
              <a:buNone/>
            </a:pPr>
            <a:r>
              <a:rPr lang="en-US" altLang="zh-CN" sz="1400" dirty="0"/>
              <a:t>[3] Yousaf, </a:t>
            </a:r>
            <a:r>
              <a:rPr lang="en-US" altLang="zh-CN" sz="1400" dirty="0" err="1"/>
              <a:t>Faqir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Zarrar</a:t>
            </a:r>
            <a:r>
              <a:rPr lang="en-US" altLang="zh-CN" sz="1400" dirty="0"/>
              <a:t>, et al. "NFV and SDN-Key Technology Enablers for 5G Networks." </a:t>
            </a:r>
            <a:r>
              <a:rPr lang="en-US" altLang="zh-CN" sz="1400" i="1" dirty="0"/>
              <a:t>IEEE 	Journal on Selected Areas in Communications</a:t>
            </a:r>
            <a:r>
              <a:rPr lang="en-US" altLang="zh-CN" sz="1400" dirty="0"/>
              <a:t> 35.11 (2017): 2468-2478.</a:t>
            </a:r>
          </a:p>
          <a:p>
            <a:pPr marL="0" indent="0">
              <a:buClr>
                <a:srgbClr val="003399"/>
              </a:buClr>
              <a:buNone/>
            </a:pPr>
            <a:r>
              <a:rPr lang="en-US" altLang="zh-CN" sz="1400" dirty="0"/>
              <a:t>[4] </a:t>
            </a:r>
            <a:r>
              <a:rPr lang="en-US" altLang="zh-CN" sz="1400" dirty="0" err="1"/>
              <a:t>Mijumbi</a:t>
            </a:r>
            <a:r>
              <a:rPr lang="en-US" altLang="zh-CN" sz="1400" dirty="0"/>
              <a:t>, Rashid, et al. "Management and orchestration challenges in network functions 	virtualization." </a:t>
            </a:r>
            <a:r>
              <a:rPr lang="en-US" altLang="zh-CN" sz="1400" i="1" dirty="0"/>
              <a:t>IEEE Communications Magazine </a:t>
            </a:r>
            <a:r>
              <a:rPr lang="en-US" altLang="zh-CN" sz="1400" dirty="0"/>
              <a:t>54.1 (2016): 98-105.</a:t>
            </a:r>
          </a:p>
          <a:p>
            <a:pPr marL="0" indent="0">
              <a:buClr>
                <a:srgbClr val="003399"/>
              </a:buClr>
              <a:buNone/>
            </a:pPr>
            <a:r>
              <a:rPr lang="en-US" altLang="zh-CN" sz="1400" dirty="0"/>
              <a:t>[5] Y. T. Woldeyohannes, A. </a:t>
            </a:r>
            <a:r>
              <a:rPr lang="en-US" altLang="zh-CN" sz="1400" dirty="0" err="1"/>
              <a:t>Mohammadkhan</a:t>
            </a:r>
            <a:r>
              <a:rPr lang="en-US" altLang="zh-CN" sz="1400" dirty="0"/>
              <a:t>, K. K. Ramakrishnan and Y. Jiang, "</a:t>
            </a:r>
            <a:r>
              <a:rPr lang="en-US" altLang="zh-CN" sz="1400" dirty="0" err="1"/>
              <a:t>ClusPR</a:t>
            </a:r>
            <a:r>
              <a:rPr lang="en-US" altLang="zh-CN" sz="1400" dirty="0"/>
              <a:t>: Balancing 	Multiple Objectives at Scale for NFV Resource Allocation," in </a:t>
            </a:r>
            <a:r>
              <a:rPr lang="en-US" altLang="zh-CN" sz="1400" i="1" dirty="0"/>
              <a:t>IEEE Transactions on Network and 	Service Management</a:t>
            </a:r>
          </a:p>
          <a:p>
            <a:pPr marL="0" indent="0">
              <a:buClr>
                <a:srgbClr val="003399"/>
              </a:buClr>
              <a:buNone/>
            </a:pPr>
            <a:r>
              <a:rPr lang="en-US" altLang="zh-CN" sz="1400" dirty="0"/>
              <a:t>[6] </a:t>
            </a:r>
            <a:r>
              <a:rPr lang="en-US" altLang="zh-CN" sz="1400" dirty="0" err="1"/>
              <a:t>D’Oro</a:t>
            </a:r>
            <a:r>
              <a:rPr lang="en-US" altLang="zh-CN" sz="1400" dirty="0"/>
              <a:t>, Salvatore, et al. "A game theoretic approach for distributed resource allocation and 	orchestration of </a:t>
            </a:r>
            <a:r>
              <a:rPr lang="en-US" altLang="zh-CN" sz="1400" dirty="0" err="1"/>
              <a:t>softwarized</a:t>
            </a:r>
            <a:r>
              <a:rPr lang="en-US" altLang="zh-CN" sz="1400" dirty="0"/>
              <a:t> networks</a:t>
            </a:r>
            <a:r>
              <a:rPr lang="en-US" altLang="zh-CN" sz="1400" i="1" dirty="0"/>
              <a:t>." IEEE Journal on Selected Areas in Communications</a:t>
            </a:r>
            <a:r>
              <a:rPr lang="en-US" altLang="zh-CN" sz="1400" dirty="0"/>
              <a:t> 35.3 	(2017): 721-735.</a:t>
            </a:r>
          </a:p>
          <a:p>
            <a:pPr marL="0" indent="0">
              <a:buClr>
                <a:srgbClr val="003399"/>
              </a:buClr>
              <a:buNone/>
            </a:pPr>
            <a:r>
              <a:rPr lang="en-US" altLang="zh-CN" sz="1400" dirty="0"/>
              <a:t>[7] </a:t>
            </a:r>
            <a:r>
              <a:rPr lang="en-US" altLang="zh-CN" sz="1400" dirty="0" err="1"/>
              <a:t>Sallent</a:t>
            </a:r>
            <a:r>
              <a:rPr lang="en-US" altLang="zh-CN" sz="1400" dirty="0"/>
              <a:t>, Oriol, et al. "On radio access network slicing from a radio resource management 	perspective." </a:t>
            </a:r>
            <a:r>
              <a:rPr lang="en-US" altLang="zh-CN" sz="1400" i="1" dirty="0"/>
              <a:t>IEEE Wireless Communications </a:t>
            </a:r>
            <a:r>
              <a:rPr lang="en-US" altLang="zh-CN" sz="1400" dirty="0"/>
              <a:t>24.5 (2017): 166-174.</a:t>
            </a:r>
          </a:p>
          <a:p>
            <a:pPr marL="0" indent="0">
              <a:buClr>
                <a:srgbClr val="003399"/>
              </a:buClr>
              <a:buNone/>
            </a:pPr>
            <a:r>
              <a:rPr lang="en-US" altLang="zh-CN" sz="1400" dirty="0"/>
              <a:t>[8] </a:t>
            </a:r>
            <a:r>
              <a:rPr lang="en-US" altLang="zh-CN" sz="1400" dirty="0" err="1"/>
              <a:t>Rost</a:t>
            </a:r>
            <a:r>
              <a:rPr lang="en-US" altLang="zh-CN" sz="1400" dirty="0"/>
              <a:t>, Peter, et al. "Network slicing to enable scalability and flexibility in 5G mobile networks." </a:t>
            </a:r>
            <a:r>
              <a:rPr lang="en-US" altLang="zh-CN" sz="1400" i="1" dirty="0"/>
              <a:t>IEEE 	Communications magazine </a:t>
            </a:r>
            <a:r>
              <a:rPr lang="en-US" altLang="zh-CN" sz="1400" dirty="0"/>
              <a:t>55.5 (2017): 72-79.</a:t>
            </a:r>
          </a:p>
          <a:p>
            <a:pPr marL="0" indent="0">
              <a:buClr>
                <a:srgbClr val="003399"/>
              </a:buClr>
              <a:buNone/>
            </a:pPr>
            <a:r>
              <a:rPr lang="en-US" altLang="zh-CN" sz="1400" dirty="0"/>
              <a:t>[9] Zhang, </a:t>
            </a:r>
            <a:r>
              <a:rPr lang="en-US" altLang="zh-CN" sz="1400" dirty="0" err="1"/>
              <a:t>Haijun</a:t>
            </a:r>
            <a:r>
              <a:rPr lang="en-US" altLang="zh-CN" sz="1400" dirty="0"/>
              <a:t>, et al. "Resource allocation in spectrum-sharing OFDMA femtocells with 	heterogeneous services." </a:t>
            </a:r>
            <a:r>
              <a:rPr lang="en-US" altLang="zh-CN" sz="1400" i="1" dirty="0"/>
              <a:t>IEEE Trans. Communications</a:t>
            </a:r>
            <a:r>
              <a:rPr lang="en-US" altLang="zh-CN" sz="1400" dirty="0"/>
              <a:t> 62.7 (2014): 2366-2377.</a:t>
            </a:r>
          </a:p>
          <a:p>
            <a:pPr marL="0" indent="0">
              <a:buClr>
                <a:srgbClr val="003399"/>
              </a:buClr>
              <a:buNone/>
            </a:pPr>
            <a:r>
              <a:rPr lang="en-US" altLang="zh-CN" sz="1400" dirty="0"/>
              <a:t>[10] </a:t>
            </a:r>
            <a:r>
              <a:rPr lang="en-US" altLang="zh-CN" sz="1400" dirty="0" err="1"/>
              <a:t>Foukas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Xenofon</a:t>
            </a:r>
            <a:r>
              <a:rPr lang="en-US" altLang="zh-CN" sz="1400" dirty="0"/>
              <a:t>, et al. "Network slicing in 5G: Survey and challenges." </a:t>
            </a:r>
            <a:r>
              <a:rPr lang="en-US" altLang="zh-CN" sz="1400" i="1" dirty="0"/>
              <a:t>IEEE Communications 	Magazine</a:t>
            </a:r>
            <a:r>
              <a:rPr lang="en-US" altLang="zh-CN" sz="1400" dirty="0"/>
              <a:t> 55.5 (2017): 94-100.</a:t>
            </a:r>
          </a:p>
        </p:txBody>
      </p:sp>
    </p:spTree>
    <p:extLst>
      <p:ext uri="{BB962C8B-B14F-4D97-AF65-F5344CB8AC3E}">
        <p14:creationId xmlns:p14="http://schemas.microsoft.com/office/powerpoint/2010/main" val="4509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3399"/>
                </a:solidFill>
              </a:rPr>
              <a:t>Related papers on end-to-end MANO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r>
              <a:rPr lang="en-US" altLang="zh-CN" dirty="0"/>
              <a:t>Orchestration of RAN and Transport Networks for 5G: An SDN Approach</a:t>
            </a:r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r>
              <a:rPr lang="en-US" altLang="zh-CN" dirty="0"/>
              <a:t>Multi-domain Orchestration and Management of Software Defined Infrastructures: a Bottom-Up Approach</a:t>
            </a:r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r>
              <a:rPr lang="en-US" altLang="zh-CN" dirty="0"/>
              <a:t>Orchestration of Network Services Across Multiple Operators: The 5G Exchange Prototype</a:t>
            </a:r>
          </a:p>
          <a:p>
            <a:pPr>
              <a:buClr>
                <a:srgbClr val="003399"/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288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3399"/>
                </a:solidFill>
              </a:rPr>
              <a:t>How can 5G achieve this vision?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8A0B417-091E-44EB-B732-44EC70A3850A}"/>
              </a:ext>
            </a:extLst>
          </p:cNvPr>
          <p:cNvGrpSpPr/>
          <p:nvPr/>
        </p:nvGrpSpPr>
        <p:grpSpPr>
          <a:xfrm>
            <a:off x="2048108" y="1344604"/>
            <a:ext cx="5047784" cy="5035502"/>
            <a:chOff x="755374" y="1928192"/>
            <a:chExt cx="4123392" cy="4122697"/>
          </a:xfrm>
        </p:grpSpPr>
        <p:pic>
          <p:nvPicPr>
            <p:cNvPr id="1026" name="Picture 2" descr="https://www.netmanias.com/en/?m=attach&amp;no=12097">
              <a:extLst>
                <a:ext uri="{FF2B5EF4-FFF2-40B4-BE49-F238E27FC236}">
                  <a16:creationId xmlns:a16="http://schemas.microsoft.com/office/drawing/2014/main" xmlns="" id="{8F3FE638-78A5-4BC9-B4A3-44560C42B9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720" r="64314"/>
            <a:stretch/>
          </p:blipFill>
          <p:spPr bwMode="auto">
            <a:xfrm>
              <a:off x="755374" y="1928192"/>
              <a:ext cx="4123392" cy="4122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1C174F93-F7F5-4F3F-BB9B-5DCDC35DC062}"/>
                </a:ext>
              </a:extLst>
            </p:cNvPr>
            <p:cNvSpPr/>
            <p:nvPr/>
          </p:nvSpPr>
          <p:spPr>
            <a:xfrm>
              <a:off x="3826565" y="2335696"/>
              <a:ext cx="248478" cy="3279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71B9142-99A8-4976-A741-F0D087686EAA}"/>
              </a:ext>
            </a:extLst>
          </p:cNvPr>
          <p:cNvSpPr txBox="1"/>
          <p:nvPr/>
        </p:nvSpPr>
        <p:spPr>
          <a:xfrm>
            <a:off x="1424760" y="6380106"/>
            <a:ext cx="2513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source: www.netmanias.com</a:t>
            </a:r>
          </a:p>
        </p:txBody>
      </p:sp>
    </p:spTree>
    <p:extLst>
      <p:ext uri="{BB962C8B-B14F-4D97-AF65-F5344CB8AC3E}">
        <p14:creationId xmlns:p14="http://schemas.microsoft.com/office/powerpoint/2010/main" val="124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3399"/>
                </a:solidFill>
              </a:rPr>
              <a:t>How can 5G achieve this vision?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24BCB8-886C-410E-B027-92BED92AD37B}"/>
              </a:ext>
            </a:extLst>
          </p:cNvPr>
          <p:cNvSpPr txBox="1"/>
          <p:nvPr/>
        </p:nvSpPr>
        <p:spPr>
          <a:xfrm>
            <a:off x="1424760" y="6380106"/>
            <a:ext cx="2513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source: www.netmanias.com</a:t>
            </a:r>
          </a:p>
        </p:txBody>
      </p:sp>
      <p:pic>
        <p:nvPicPr>
          <p:cNvPr id="5" name="Picture 2" descr="https://www.netmanias.com/en/?m=attach&amp;no=12097">
            <a:extLst>
              <a:ext uri="{FF2B5EF4-FFF2-40B4-BE49-F238E27FC236}">
                <a16:creationId xmlns:a16="http://schemas.microsoft.com/office/drawing/2014/main" xmlns="" id="{8F3FE638-78A5-4BC9-B4A3-44560C42B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57002" r="67206" b="6231"/>
          <a:stretch/>
        </p:blipFill>
        <p:spPr bwMode="auto">
          <a:xfrm>
            <a:off x="2788685" y="1625413"/>
            <a:ext cx="3566630" cy="31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netmanias.com/en/?m=attach&amp;no=12097">
            <a:extLst>
              <a:ext uri="{FF2B5EF4-FFF2-40B4-BE49-F238E27FC236}">
                <a16:creationId xmlns:a16="http://schemas.microsoft.com/office/drawing/2014/main" xmlns="" id="{8F3FE638-78A5-4BC9-B4A3-44560C42B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0" t="58307" r="2229" b="7128"/>
          <a:stretch/>
        </p:blipFill>
        <p:spPr bwMode="auto">
          <a:xfrm>
            <a:off x="1064145" y="2408286"/>
            <a:ext cx="7015710" cy="318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6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7937500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3399"/>
                </a:solidFill>
              </a:rPr>
              <a:t>Network slices for different </a:t>
            </a:r>
            <a:br>
              <a:rPr lang="en-GB" dirty="0">
                <a:solidFill>
                  <a:srgbClr val="003399"/>
                </a:solidFill>
              </a:rPr>
            </a:br>
            <a:r>
              <a:rPr lang="en-GB" dirty="0">
                <a:solidFill>
                  <a:srgbClr val="003399"/>
                </a:solidFill>
              </a:rPr>
              <a:t>use cases </a:t>
            </a:r>
            <a:r>
              <a:rPr lang="en-GB" baseline="30000" dirty="0">
                <a:solidFill>
                  <a:srgbClr val="003399"/>
                </a:solidFill>
              </a:rPr>
              <a:t>[1]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383577" y="1963681"/>
            <a:ext cx="8366760" cy="3928196"/>
            <a:chOff x="188997" y="2728909"/>
            <a:chExt cx="8366760" cy="39281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7989FE4F-3436-461F-8A61-1599EB16A9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114" t="39341" r="11112" b="5478"/>
            <a:stretch/>
          </p:blipFill>
          <p:spPr>
            <a:xfrm>
              <a:off x="188997" y="3871042"/>
              <a:ext cx="8366760" cy="2786063"/>
            </a:xfrm>
            <a:prstGeom prst="snip2DiagRect">
              <a:avLst>
                <a:gd name="adj1" fmla="val 20645"/>
                <a:gd name="adj2" fmla="val 0"/>
              </a:avLst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188998" y="2728909"/>
              <a:ext cx="8366759" cy="1324494"/>
              <a:chOff x="-7006639" y="1461883"/>
              <a:chExt cx="21908089" cy="3339408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xmlns="" id="{7989FE4F-3436-461F-8A61-1599EB16A9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14" t="4879" r="11112" b="75580"/>
              <a:stretch/>
            </p:blipFill>
            <p:spPr>
              <a:xfrm>
                <a:off x="-7006639" y="1710797"/>
                <a:ext cx="21908089" cy="2592474"/>
              </a:xfrm>
              <a:prstGeom prst="snip2DiagRect">
                <a:avLst>
                  <a:gd name="adj1" fmla="val 50000"/>
                  <a:gd name="adj2" fmla="val 0"/>
                </a:avLst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xmlns="" id="{7989FE4F-3436-461F-8A61-1599EB16A9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333" t="2896" r="83437" b="71634"/>
              <a:stretch/>
            </p:blipFill>
            <p:spPr>
              <a:xfrm>
                <a:off x="-6651379" y="1461883"/>
                <a:ext cx="1442466" cy="333940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716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3399"/>
                </a:solidFill>
              </a:rPr>
              <a:t>NFV for network slicing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>
          <a:xfrm>
            <a:off x="457200" y="1328736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dirty="0"/>
              <a:t>Network function virtualization (NFV)</a:t>
            </a:r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r>
              <a:rPr lang="en-US" altLang="zh-CN" dirty="0"/>
              <a:t>Network slice based on NFV</a:t>
            </a:r>
          </a:p>
          <a:p>
            <a:pPr>
              <a:buClr>
                <a:srgbClr val="003399"/>
              </a:buClr>
            </a:pPr>
            <a:endParaRPr lang="en-US" altLang="zh-CN" dirty="0"/>
          </a:p>
        </p:txBody>
      </p:sp>
      <p:grpSp>
        <p:nvGrpSpPr>
          <p:cNvPr id="3" name="Group 2"/>
          <p:cNvGrpSpPr/>
          <p:nvPr/>
        </p:nvGrpSpPr>
        <p:grpSpPr>
          <a:xfrm>
            <a:off x="1496291" y="1796149"/>
            <a:ext cx="5428806" cy="1688382"/>
            <a:chOff x="-2143126" y="1885950"/>
            <a:chExt cx="12558713" cy="4400550"/>
          </a:xfrm>
        </p:grpSpPr>
        <p:pic>
          <p:nvPicPr>
            <p:cNvPr id="1026" name="Picture 2" descr="NFV-Network Functions Virtualizati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" t="24750" r="4187" b="7656"/>
            <a:stretch/>
          </p:blipFill>
          <p:spPr bwMode="auto">
            <a:xfrm>
              <a:off x="-2143126" y="1885950"/>
              <a:ext cx="12558713" cy="440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-357188" y="2000250"/>
              <a:ext cx="2900363" cy="500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43675" y="2016124"/>
              <a:ext cx="2409824" cy="369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4EDF3C2-EF62-4109-933B-25FAF8D2CE83}"/>
              </a:ext>
            </a:extLst>
          </p:cNvPr>
          <p:cNvGrpSpPr/>
          <p:nvPr/>
        </p:nvGrpSpPr>
        <p:grpSpPr>
          <a:xfrm>
            <a:off x="1562133" y="3906445"/>
            <a:ext cx="5560357" cy="2437941"/>
            <a:chOff x="1562133" y="3810422"/>
            <a:chExt cx="5560357" cy="2437941"/>
          </a:xfrm>
        </p:grpSpPr>
        <p:sp>
          <p:nvSpPr>
            <p:cNvPr id="36" name="Oval 35"/>
            <p:cNvSpPr/>
            <p:nvPr/>
          </p:nvSpPr>
          <p:spPr>
            <a:xfrm>
              <a:off x="1562133" y="4381003"/>
              <a:ext cx="5560357" cy="128877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736741" y="3810422"/>
              <a:ext cx="3193003" cy="2437941"/>
              <a:chOff x="2736741" y="3903938"/>
              <a:chExt cx="3193003" cy="2437941"/>
            </a:xfrm>
          </p:grpSpPr>
          <p:cxnSp>
            <p:nvCxnSpPr>
              <p:cNvPr id="17" name="Straight Connector 16"/>
              <p:cNvCxnSpPr>
                <a:stCxn id="4" idx="3"/>
                <a:endCxn id="14" idx="1"/>
              </p:cNvCxnSpPr>
              <p:nvPr/>
            </p:nvCxnSpPr>
            <p:spPr>
              <a:xfrm>
                <a:off x="3405567" y="5134504"/>
                <a:ext cx="18734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3395263" y="3903938"/>
                <a:ext cx="1875957" cy="500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833724" y="4880186"/>
                <a:ext cx="3017176" cy="503700"/>
                <a:chOff x="3362847" y="4745720"/>
                <a:chExt cx="3017176" cy="5037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362847" y="4750656"/>
                  <a:ext cx="571843" cy="4987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VNF 1</a:t>
                  </a:r>
                  <a:endParaRPr lang="en-GB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993069" y="4750656"/>
                  <a:ext cx="571843" cy="4987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VNF 3</a:t>
                  </a:r>
                  <a:endParaRPr lang="en-GB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808180" y="4750656"/>
                  <a:ext cx="571843" cy="4987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VNF …</a:t>
                  </a:r>
                  <a:endParaRPr lang="en-GB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177958" y="4745720"/>
                  <a:ext cx="571843" cy="4987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VNF 2</a:t>
                  </a:r>
                  <a:endParaRPr lang="en-GB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3361558" y="5841086"/>
                <a:ext cx="1933797" cy="50079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Resources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36741" y="4779818"/>
                <a:ext cx="3193003" cy="70658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/>
              <p:cNvCxnSpPr>
                <a:stCxn id="8" idx="2"/>
                <a:endCxn id="12" idx="0"/>
              </p:cNvCxnSpPr>
              <p:nvPr/>
            </p:nvCxnSpPr>
            <p:spPr>
              <a:xfrm>
                <a:off x="4333242" y="4404731"/>
                <a:ext cx="1" cy="3750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2" idx="2"/>
                <a:endCxn id="16" idx="0"/>
              </p:cNvCxnSpPr>
              <p:nvPr/>
            </p:nvCxnSpPr>
            <p:spPr>
              <a:xfrm flipH="1">
                <a:off x="4328457" y="5486400"/>
                <a:ext cx="4786" cy="354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Rectangle 37"/>
          <p:cNvSpPr/>
          <p:nvPr/>
        </p:nvSpPr>
        <p:spPr>
          <a:xfrm>
            <a:off x="6660219" y="4825027"/>
            <a:ext cx="178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network slice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A6306B3-E78A-44AE-9EE9-5FBA607AC8A1}"/>
              </a:ext>
            </a:extLst>
          </p:cNvPr>
          <p:cNvSpPr txBox="1"/>
          <p:nvPr/>
        </p:nvSpPr>
        <p:spPr>
          <a:xfrm>
            <a:off x="1424760" y="6380106"/>
            <a:ext cx="5893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Upper picture source: https://www.ciena.com/insights/videos/video-intro-to-NFV-prx.html </a:t>
            </a:r>
          </a:p>
        </p:txBody>
      </p:sp>
    </p:spTree>
    <p:extLst>
      <p:ext uri="{BB962C8B-B14F-4D97-AF65-F5344CB8AC3E}">
        <p14:creationId xmlns:p14="http://schemas.microsoft.com/office/powerpoint/2010/main" val="5182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3399"/>
                </a:solidFill>
              </a:rPr>
              <a:t>Example of VNF chaining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>
          <a:xfrm>
            <a:off x="457200" y="1836736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dirty="0"/>
              <a:t>Virtual Reality </a:t>
            </a:r>
            <a:r>
              <a:rPr lang="en-US" altLang="zh-CN" baseline="30000" dirty="0"/>
              <a:t>[2]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0A1DB0-3CF5-4146-ADCB-7CD55A22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99" y="2640350"/>
            <a:ext cx="8281801" cy="26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2339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3399"/>
                </a:solidFill>
              </a:rPr>
              <a:t>SDN for network slicing</a:t>
            </a:r>
          </a:p>
        </p:txBody>
      </p:sp>
      <p:sp>
        <p:nvSpPr>
          <p:cNvPr id="20" name="Plassholder for innhold 2"/>
          <p:cNvSpPr>
            <a:spLocks noGrp="1"/>
          </p:cNvSpPr>
          <p:nvPr>
            <p:ph idx="1"/>
          </p:nvPr>
        </p:nvSpPr>
        <p:spPr>
          <a:xfrm>
            <a:off x="457200" y="1328736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3399"/>
              </a:buClr>
            </a:pPr>
            <a:r>
              <a:rPr lang="en-US" altLang="zh-CN" dirty="0"/>
              <a:t>Software defined networking (SDN) </a:t>
            </a:r>
          </a:p>
          <a:p>
            <a:pPr>
              <a:buClr>
                <a:srgbClr val="003399"/>
              </a:buClr>
            </a:pPr>
            <a:endParaRPr lang="en-US" altLang="zh-CN" dirty="0"/>
          </a:p>
          <a:p>
            <a:pPr>
              <a:buClr>
                <a:srgbClr val="003399"/>
              </a:buClr>
            </a:pPr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6BC233A-0544-47EF-9D86-802D217035D0}"/>
              </a:ext>
            </a:extLst>
          </p:cNvPr>
          <p:cNvGrpSpPr/>
          <p:nvPr/>
        </p:nvGrpSpPr>
        <p:grpSpPr>
          <a:xfrm>
            <a:off x="518531" y="1887290"/>
            <a:ext cx="7659676" cy="4333579"/>
            <a:chOff x="538370" y="1328736"/>
            <a:chExt cx="7924800" cy="4947888"/>
          </a:xfrm>
        </p:grpSpPr>
        <p:pic>
          <p:nvPicPr>
            <p:cNvPr id="1028" name="Picture 4" descr="Image result for SD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370" y="1328736"/>
              <a:ext cx="7924800" cy="4947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743200" y="2451100"/>
              <a:ext cx="1498600" cy="36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Applications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46900" y="2451100"/>
              <a:ext cx="1498600" cy="36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Applications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7F075F-E052-4DBA-9E31-45D2EE2F0A10}"/>
              </a:ext>
            </a:extLst>
          </p:cNvPr>
          <p:cNvSpPr txBox="1"/>
          <p:nvPr/>
        </p:nvSpPr>
        <p:spPr>
          <a:xfrm>
            <a:off x="1424760" y="6380106"/>
            <a:ext cx="6853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source: https://opensourceforu.com/2017/10/primer-software-defined-networking-sdn-openflow-standard/</a:t>
            </a:r>
          </a:p>
        </p:txBody>
      </p:sp>
    </p:spTree>
    <p:extLst>
      <p:ext uri="{BB962C8B-B14F-4D97-AF65-F5344CB8AC3E}">
        <p14:creationId xmlns:p14="http://schemas.microsoft.com/office/powerpoint/2010/main" val="41913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8768</TotalTime>
  <Words>1651</Words>
  <Application>Microsoft Office PowerPoint</Application>
  <PresentationFormat>On-screen Show (4:3)</PresentationFormat>
  <Paragraphs>400</Paragraphs>
  <Slides>31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新細明體</vt:lpstr>
      <vt:lpstr>宋体</vt:lpstr>
      <vt:lpstr>Arial</vt:lpstr>
      <vt:lpstr>Calibri</vt:lpstr>
      <vt:lpstr>Cambria Math</vt:lpstr>
      <vt:lpstr>Comic Sans MS</vt:lpstr>
      <vt:lpstr>Office-tema</vt:lpstr>
      <vt:lpstr>2_Office-tema</vt:lpstr>
      <vt:lpstr>Resource Management and Orchestration in 5G</vt:lpstr>
      <vt:lpstr>Outline</vt:lpstr>
      <vt:lpstr>5G vision</vt:lpstr>
      <vt:lpstr>How can 5G achieve this vision?</vt:lpstr>
      <vt:lpstr>How can 5G achieve this vision?</vt:lpstr>
      <vt:lpstr>Network slices for different  use cases [1]</vt:lpstr>
      <vt:lpstr>NFV for network slicing</vt:lpstr>
      <vt:lpstr>Example of VNF chaining</vt:lpstr>
      <vt:lpstr>SDN for network slicing</vt:lpstr>
      <vt:lpstr>A layered view of network slicing [3]</vt:lpstr>
      <vt:lpstr>Outline</vt:lpstr>
      <vt:lpstr>Management and orchestration (MANO)</vt:lpstr>
      <vt:lpstr>NFV MANO framework – ETSI [4]</vt:lpstr>
      <vt:lpstr>NFV &amp; SDN MANO [1]</vt:lpstr>
      <vt:lpstr>Fundamental MANO problems</vt:lpstr>
      <vt:lpstr>VNF placement and traffic routing</vt:lpstr>
      <vt:lpstr>VNF placement and traffic routing  – Optimization approach</vt:lpstr>
      <vt:lpstr>VNF placement and traffic routing  – Optimization approach (cont’d)</vt:lpstr>
      <vt:lpstr>VNF placement and traffic routing  – Optimization approach (cont’d)</vt:lpstr>
      <vt:lpstr>VNF placement and traffic routing – Game-theoretic approach [6] </vt:lpstr>
      <vt:lpstr>VNF placement and traffic routing – Game-theoretic approach (cont’d) </vt:lpstr>
      <vt:lpstr>VNF placement and traffic routing – Game-theoretic approach (cont’d) </vt:lpstr>
      <vt:lpstr>Spectrum resource allocation</vt:lpstr>
      <vt:lpstr>Slice-level spectrum resource allocation</vt:lpstr>
      <vt:lpstr>Slice-level spectrum resource allocation (cont’d)</vt:lpstr>
      <vt:lpstr>Slice-level spectrum resource allocation (cont’d)</vt:lpstr>
      <vt:lpstr>Slice-level spectrum resource allocation (cont’d)</vt:lpstr>
      <vt:lpstr>Slice-level spectrum resource allocation (cont’d)</vt:lpstr>
      <vt:lpstr>Challenges</vt:lpstr>
      <vt:lpstr>References</vt:lpstr>
      <vt:lpstr>Related papers on end-to-end MANO</vt:lpstr>
    </vt:vector>
  </TitlesOfParts>
  <Company>NTNU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Mao</cp:lastModifiedBy>
  <cp:revision>1349</cp:revision>
  <dcterms:created xsi:type="dcterms:W3CDTF">2013-06-10T16:56:09Z</dcterms:created>
  <dcterms:modified xsi:type="dcterms:W3CDTF">2018-09-27T16:23:24Z</dcterms:modified>
</cp:coreProperties>
</file>