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C9C91B-26BC-4ADD-9B68-A7772E571A48}">
  <a:tblStyle styleId="{95C9C91B-26BC-4ADD-9B68-A7772E571A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76116bd1a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76116bd1a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76116bd1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76116bd1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695e3adc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695e3adc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6873c29d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6873c29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76116bd1a_1_5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76116bd1a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76116bd1a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76116bd1a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76116bd1a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76116bd1a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76116bd1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76116bd1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colab.research.google.com/drive/1-3Rk4Qijq22iXDVvgPsxzgJQM0gctnRQ?authuser=1" TargetMode="External"/><Relationship Id="rId4" Type="http://schemas.openxmlformats.org/officeDocument/2006/relationships/hyperlink" Target="https://colab.research.google.com/drive/1cfhOhb9j8zs3h-GZBSdmzi3UB-JjpHtz?authuser=1#scrollTo=7Wp68uKGsak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913200" y="1172975"/>
            <a:ext cx="7211700" cy="1224300"/>
          </a:xfrm>
          <a:prstGeom prst="rect">
            <a:avLst/>
          </a:prstGeom>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000000"/>
                </a:solidFill>
              </a:rPr>
              <a:t>Covid 19 Data Analysis</a:t>
            </a:r>
            <a:endParaRPr sz="3600">
              <a:solidFill>
                <a:srgbClr val="000000"/>
              </a:solidFill>
            </a:endParaRPr>
          </a:p>
        </p:txBody>
      </p:sp>
      <p:sp>
        <p:nvSpPr>
          <p:cNvPr id="55" name="Google Shape;55;p13"/>
          <p:cNvSpPr txBox="1"/>
          <p:nvPr>
            <p:ph idx="1" type="subTitle"/>
          </p:nvPr>
        </p:nvSpPr>
        <p:spPr>
          <a:xfrm>
            <a:off x="362600" y="4394375"/>
            <a:ext cx="32364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September 14, 2020</a:t>
            </a:r>
            <a:endParaRPr sz="1800">
              <a:solidFill>
                <a:srgbClr val="000000"/>
              </a:solidFill>
            </a:endParaRPr>
          </a:p>
        </p:txBody>
      </p:sp>
      <p:sp>
        <p:nvSpPr>
          <p:cNvPr id="56" name="Google Shape;56;p13"/>
          <p:cNvSpPr txBox="1"/>
          <p:nvPr/>
        </p:nvSpPr>
        <p:spPr>
          <a:xfrm>
            <a:off x="6010025" y="3985000"/>
            <a:ext cx="2776200" cy="8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Sami Elkhayri, Martin Kaminskyj,Muzznah Ansari, Femi Adeleke, Patricia Lan</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Conclusion(s)</a:t>
            </a:r>
            <a:endParaRPr>
              <a:solidFill>
                <a:srgbClr val="FF0000"/>
              </a:solidFill>
            </a:endParaRPr>
          </a:p>
        </p:txBody>
      </p:sp>
      <p:sp>
        <p:nvSpPr>
          <p:cNvPr id="118" name="Google Shape;118;p22"/>
          <p:cNvSpPr txBox="1"/>
          <p:nvPr>
            <p:ph idx="1" type="body"/>
          </p:nvPr>
        </p:nvSpPr>
        <p:spPr>
          <a:xfrm>
            <a:off x="311700" y="923775"/>
            <a:ext cx="8189100" cy="306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Arial"/>
                <a:ea typeface="Arial"/>
                <a:cs typeface="Arial"/>
                <a:sym typeface="Arial"/>
              </a:rPr>
              <a:t>Findings </a:t>
            </a:r>
            <a:r>
              <a:rPr lang="en" sz="1400">
                <a:solidFill>
                  <a:srgbClr val="000000"/>
                </a:solidFill>
                <a:latin typeface="Arial"/>
                <a:ea typeface="Arial"/>
                <a:cs typeface="Arial"/>
                <a:sym typeface="Arial"/>
              </a:rPr>
              <a:t>based on Question 2</a:t>
            </a:r>
            <a:endParaRPr/>
          </a:p>
        </p:txBody>
      </p:sp>
      <p:graphicFrame>
        <p:nvGraphicFramePr>
          <p:cNvPr id="119" name="Google Shape;119;p22"/>
          <p:cNvGraphicFramePr/>
          <p:nvPr/>
        </p:nvGraphicFramePr>
        <p:xfrm>
          <a:off x="311700" y="1313275"/>
          <a:ext cx="3000000" cy="3000000"/>
        </p:xfrm>
        <a:graphic>
          <a:graphicData uri="http://schemas.openxmlformats.org/drawingml/2006/table">
            <a:tbl>
              <a:tblPr>
                <a:noFill/>
                <a:tableStyleId>{95C9C91B-26BC-4ADD-9B68-A7772E571A48}</a:tableStyleId>
              </a:tblPr>
              <a:tblGrid>
                <a:gridCol w="2583025"/>
                <a:gridCol w="4649250"/>
              </a:tblGrid>
              <a:tr h="564625">
                <a:tc>
                  <a:txBody>
                    <a:bodyPr/>
                    <a:lstStyle/>
                    <a:p>
                      <a:pPr indent="0" lvl="0" marL="0" rtl="0" algn="l">
                        <a:spcBef>
                          <a:spcPts val="0"/>
                        </a:spcBef>
                        <a:spcAft>
                          <a:spcPts val="0"/>
                        </a:spcAft>
                        <a:buNone/>
                      </a:pPr>
                      <a:r>
                        <a:rPr lang="en"/>
                        <a:t>High mobility: Outdoors</a:t>
                      </a:r>
                      <a:endParaRPr/>
                    </a:p>
                  </a:txBody>
                  <a:tcPr marT="91425" marB="91425" marR="91425" marL="91425"/>
                </a:tc>
                <a:tc>
                  <a:txBody>
                    <a:bodyPr/>
                    <a:lstStyle/>
                    <a:p>
                      <a:pPr indent="0" lvl="0" marL="0" rtl="0" algn="l">
                        <a:spcBef>
                          <a:spcPts val="0"/>
                        </a:spcBef>
                        <a:spcAft>
                          <a:spcPts val="0"/>
                        </a:spcAft>
                        <a:buNone/>
                      </a:pPr>
                      <a:r>
                        <a:rPr lang="en"/>
                        <a:t>Low government response (mainly S &amp; H)</a:t>
                      </a:r>
                      <a:endParaRPr/>
                    </a:p>
                    <a:p>
                      <a:pPr indent="0" lvl="0" marL="0" rtl="0" algn="l">
                        <a:spcBef>
                          <a:spcPts val="0"/>
                        </a:spcBef>
                        <a:spcAft>
                          <a:spcPts val="0"/>
                        </a:spcAft>
                        <a:buNone/>
                      </a:pPr>
                      <a:r>
                        <a:rPr lang="en"/>
                        <a:t>Low max new cases &amp; new deaths</a:t>
                      </a:r>
                      <a:endParaRPr/>
                    </a:p>
                    <a:p>
                      <a:pPr indent="0" lvl="0" marL="0" rtl="0" algn="l">
                        <a:spcBef>
                          <a:spcPts val="0"/>
                        </a:spcBef>
                        <a:spcAft>
                          <a:spcPts val="0"/>
                        </a:spcAft>
                        <a:buNone/>
                      </a:pPr>
                      <a:r>
                        <a:t/>
                      </a:r>
                      <a:endParaRPr/>
                    </a:p>
                  </a:txBody>
                  <a:tcPr marT="91425" marB="91425" marR="91425" marL="91425"/>
                </a:tc>
              </a:tr>
              <a:tr h="709950">
                <a:tc>
                  <a:txBody>
                    <a:bodyPr/>
                    <a:lstStyle/>
                    <a:p>
                      <a:pPr indent="0" lvl="0" marL="0" rtl="0" algn="l">
                        <a:spcBef>
                          <a:spcPts val="0"/>
                        </a:spcBef>
                        <a:spcAft>
                          <a:spcPts val="0"/>
                        </a:spcAft>
                        <a:buNone/>
                      </a:pPr>
                      <a:r>
                        <a:rPr lang="en"/>
                        <a:t>High mobility: Residential</a:t>
                      </a:r>
                      <a:endParaRPr/>
                    </a:p>
                  </a:txBody>
                  <a:tcPr marT="91425" marB="91425" marR="91425" marL="91425"/>
                </a:tc>
                <a:tc>
                  <a:txBody>
                    <a:bodyPr/>
                    <a:lstStyle/>
                    <a:p>
                      <a:pPr indent="0" lvl="0" marL="0" rtl="0" algn="l">
                        <a:spcBef>
                          <a:spcPts val="0"/>
                        </a:spcBef>
                        <a:spcAft>
                          <a:spcPts val="0"/>
                        </a:spcAft>
                        <a:buNone/>
                      </a:pPr>
                      <a:r>
                        <a:rPr lang="en"/>
                        <a:t>High government response (mainly S &amp; H)</a:t>
                      </a:r>
                      <a:endParaRPr/>
                    </a:p>
                    <a:p>
                      <a:pPr indent="0" lvl="0" marL="0" rtl="0" algn="l">
                        <a:spcBef>
                          <a:spcPts val="0"/>
                        </a:spcBef>
                        <a:spcAft>
                          <a:spcPts val="0"/>
                        </a:spcAft>
                        <a:buNone/>
                      </a:pPr>
                      <a:r>
                        <a:rPr lang="en"/>
                        <a:t>High max new cases &amp; new deaths</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Selection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rPr>
              <a:t>Our group chose to perform data analysis on coronavirus disease of 2019 (COVID-19),  because it is a current global issue with extensive socio economic impact, and variety of available public data. The insight obtained from this analysis will add to the existing knowledge of the disease and support the ongoing effort to combat its spread.</a:t>
            </a:r>
            <a:endParaRPr>
              <a:solidFill>
                <a:srgbClr val="24292E"/>
              </a:solidFill>
              <a:highlight>
                <a:srgbClr val="FFFFFF"/>
              </a:highlight>
            </a:endParaRPr>
          </a:p>
          <a:p>
            <a:pPr indent="0" lvl="0" marL="0" rtl="0" algn="l">
              <a:spcBef>
                <a:spcPts val="1600"/>
              </a:spcBef>
              <a:spcAft>
                <a:spcPts val="0"/>
              </a:spcAft>
              <a:buNone/>
            </a:pPr>
            <a:r>
              <a:t/>
            </a:r>
            <a:endParaRPr sz="2200">
              <a:solidFill>
                <a:srgbClr val="24292E"/>
              </a:solidFill>
              <a:highlight>
                <a:srgbClr val="FFFFFF"/>
              </a:highlight>
            </a:endParaRPr>
          </a:p>
          <a:p>
            <a:pPr indent="0" lvl="0" marL="0" rtl="0" algn="l">
              <a:spcBef>
                <a:spcPts val="1600"/>
              </a:spcBef>
              <a:spcAft>
                <a:spcPts val="1600"/>
              </a:spcAft>
              <a:buNone/>
            </a:pPr>
            <a:r>
              <a:rPr lang="en" sz="2200">
                <a:solidFill>
                  <a:srgbClr val="24292E"/>
                </a:solidFill>
                <a:highlight>
                  <a:srgbClr val="FFFFFF"/>
                </a:highlight>
              </a:rPr>
              <a:t>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We Hope to Answer</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rgbClr val="000000"/>
              </a:buClr>
              <a:buSzPts val="1800"/>
              <a:buChar char="●"/>
            </a:pPr>
            <a:r>
              <a:rPr lang="en">
                <a:solidFill>
                  <a:srgbClr val="000000"/>
                </a:solidFill>
              </a:rPr>
              <a:t>What is the correlation between Population and covid-cases/death?</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What is the correl</a:t>
            </a:r>
            <a:r>
              <a:rPr lang="en">
                <a:solidFill>
                  <a:srgbClr val="000000"/>
                </a:solidFill>
              </a:rPr>
              <a:t>a</a:t>
            </a:r>
            <a:r>
              <a:rPr lang="en">
                <a:solidFill>
                  <a:srgbClr val="000000"/>
                </a:solidFill>
              </a:rPr>
              <a:t>tion between Population density and covid-cases/death?</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What is the correlation between Government response and covid-cases/death?</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What is the correlation between GDP and covid-cases/death?</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What is the correlation between aging population and covid-cases/death?</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What features can help predict future covid-cases and deaths with r2&gt;0.85?</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12550" y="397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Char char="●"/>
            </a:pPr>
            <a:r>
              <a:rPr lang="en">
                <a:solidFill>
                  <a:srgbClr val="24292E"/>
                </a:solidFill>
                <a:highlight>
                  <a:srgbClr val="FFFFFF"/>
                </a:highlight>
              </a:rPr>
              <a:t>Oxford University Blavatnik School of Government -Indices that categorized government responses to COVID-19</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Google Community Mobility Reports - Changes in people's mobility</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Our World in Data and Esri Canada- Medical data on COVID-19 (e.g. number of confirmed cases and deaths).</a:t>
            </a:r>
            <a:endParaRPr>
              <a:solidFill>
                <a:srgbClr val="24292E"/>
              </a:solidFill>
              <a:highlight>
                <a:srgbClr val="FFFFFF"/>
              </a:highlight>
            </a:endParaRPr>
          </a:p>
          <a:p>
            <a:pPr indent="0" lvl="0" marL="457200" rtl="0" algn="l">
              <a:spcBef>
                <a:spcPts val="1600"/>
              </a:spcBef>
              <a:spcAft>
                <a:spcPts val="1600"/>
              </a:spcAft>
              <a:buNone/>
            </a:pPr>
            <a:r>
              <a:t/>
            </a:r>
            <a:endParaRPr>
              <a:solidFill>
                <a:srgbClr val="24292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the Data Exploration Phase</a:t>
            </a:r>
            <a:endParaRPr/>
          </a:p>
        </p:txBody>
      </p:sp>
      <p:sp>
        <p:nvSpPr>
          <p:cNvPr id="80" name="Google Shape;80;p17"/>
          <p:cNvSpPr txBox="1"/>
          <p:nvPr>
            <p:ph idx="1" type="body"/>
          </p:nvPr>
        </p:nvSpPr>
        <p:spPr>
          <a:xfrm>
            <a:off x="311700" y="1229975"/>
            <a:ext cx="3999900" cy="360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The Government_Regulation_df  has 185 countries and covid_stats_df has 212.</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Not all countries from one CSV were present  in the other CSV and vise versa</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45140 null values were observed in the government dataset </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On the null values, we had to determine if using the preceding number was a better option than filling with zeros</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Columns with full nulls were dropped</a:t>
            </a:r>
            <a:endParaRPr>
              <a:solidFill>
                <a:srgbClr val="000000"/>
              </a:solidFill>
            </a:endParaRPr>
          </a:p>
          <a:p>
            <a:pPr indent="0" lvl="0" marL="457200" rtl="0" algn="l">
              <a:spcBef>
                <a:spcPts val="1600"/>
              </a:spcBef>
              <a:spcAft>
                <a:spcPts val="0"/>
              </a:spcAft>
              <a:buNone/>
            </a:pPr>
            <a:r>
              <a:t/>
            </a:r>
            <a:endParaRPr>
              <a:solidFill>
                <a:srgbClr val="000000"/>
              </a:solidFill>
              <a:highlight>
                <a:srgbClr val="FFFFFF"/>
              </a:highlight>
            </a:endParaRPr>
          </a:p>
          <a:p>
            <a:pPr indent="0" lvl="0" marL="457200" rtl="0" algn="l">
              <a:spcBef>
                <a:spcPts val="160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a:p>
        </p:txBody>
      </p:sp>
      <p:sp>
        <p:nvSpPr>
          <p:cNvPr id="81" name="Google Shape;8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Char char="●"/>
            </a:pPr>
            <a:r>
              <a:rPr lang="en">
                <a:solidFill>
                  <a:srgbClr val="24292E"/>
                </a:solidFill>
              </a:rPr>
              <a:t>All new columns were made zero while total columns were made to reflect the prior rows</a:t>
            </a:r>
            <a:endParaRPr>
              <a:solidFill>
                <a:srgbClr val="24292E"/>
              </a:solidFill>
            </a:endParaRPr>
          </a:p>
          <a:p>
            <a:pPr indent="-317500" lvl="0" marL="457200" rtl="0" algn="l">
              <a:spcBef>
                <a:spcPts val="0"/>
              </a:spcBef>
              <a:spcAft>
                <a:spcPts val="0"/>
              </a:spcAft>
              <a:buClr>
                <a:srgbClr val="24292E"/>
              </a:buClr>
              <a:buSzPts val="1400"/>
              <a:buChar char="●"/>
            </a:pPr>
            <a:r>
              <a:rPr lang="en">
                <a:solidFill>
                  <a:srgbClr val="24292E"/>
                </a:solidFill>
                <a:highlight>
                  <a:srgbClr val="FFFFFF"/>
                </a:highlight>
              </a:rPr>
              <a:t>Covid_stats dataset’s date range:2019-12-31 to 2020-08-31</a:t>
            </a:r>
            <a:endParaRPr>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a:solidFill>
                  <a:srgbClr val="24292E"/>
                </a:solidFill>
              </a:rPr>
              <a:t>Government_Regulation_df date range: </a:t>
            </a:r>
            <a:r>
              <a:rPr lang="en">
                <a:solidFill>
                  <a:srgbClr val="24292E"/>
                </a:solidFill>
                <a:highlight>
                  <a:srgbClr val="FFFFFF"/>
                </a:highlight>
              </a:rPr>
              <a:t>2020-01-01 to 2020-08-31 </a:t>
            </a:r>
            <a:endParaRPr>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a:solidFill>
                  <a:srgbClr val="24292E"/>
                </a:solidFill>
                <a:highlight>
                  <a:srgbClr val="FFFFFF"/>
                </a:highlight>
              </a:rPr>
              <a:t>Created new columns -Percentage change and Percentage of population</a:t>
            </a:r>
            <a:endParaRPr>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a:solidFill>
                  <a:srgbClr val="24292E"/>
                </a:solidFill>
              </a:rPr>
              <a:t>With all changes, we had to create a for loop to ensure all countries were treated independently </a:t>
            </a:r>
            <a:endParaRPr>
              <a:solidFill>
                <a:srgbClr val="24292E"/>
              </a:solidFill>
            </a:endParaRPr>
          </a:p>
          <a:p>
            <a:pPr indent="0" lvl="0" marL="457200" rtl="0" algn="l">
              <a:spcBef>
                <a:spcPts val="1600"/>
              </a:spcBef>
              <a:spcAft>
                <a:spcPts val="1600"/>
              </a:spcAft>
              <a:buNone/>
            </a:pPr>
            <a:r>
              <a:t/>
            </a:r>
            <a:endParaRPr>
              <a:solidFill>
                <a:srgbClr val="24292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the Analysis Phase</a:t>
            </a:r>
            <a:endParaRPr/>
          </a:p>
        </p:txBody>
      </p:sp>
      <p:sp>
        <p:nvSpPr>
          <p:cNvPr id="87" name="Google Shape;87;p18"/>
          <p:cNvSpPr txBox="1"/>
          <p:nvPr>
            <p:ph idx="1" type="body"/>
          </p:nvPr>
        </p:nvSpPr>
        <p:spPr>
          <a:xfrm>
            <a:off x="311700" y="1229975"/>
            <a:ext cx="3999900" cy="3806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000000"/>
                </a:solidFill>
              </a:rPr>
              <a:t>Compared the  indices columns in the data using linear regression plot .See link below</a:t>
            </a:r>
            <a:endParaRPr sz="1200">
              <a:solidFill>
                <a:srgbClr val="000000"/>
              </a:solidFill>
            </a:endParaRPr>
          </a:p>
          <a:p>
            <a:pPr indent="-304800" lvl="1" marL="914400" rtl="0" algn="l">
              <a:spcBef>
                <a:spcPts val="0"/>
              </a:spcBef>
              <a:spcAft>
                <a:spcPts val="0"/>
              </a:spcAft>
              <a:buClr>
                <a:srgbClr val="000000"/>
              </a:buClr>
              <a:buSzPts val="1200"/>
              <a:buChar char="○"/>
            </a:pPr>
            <a:r>
              <a:rPr lang="en" u="sng">
                <a:solidFill>
                  <a:schemeClr val="hlink"/>
                </a:solidFill>
                <a:hlinkClick r:id="rId3"/>
              </a:rPr>
              <a:t>https://colab.research.google.com/drive/1-3Rk4Qijq22iXDVvgPsxzgJQM0gctnRQ?authuser=1</a:t>
            </a:r>
            <a:endParaRPr>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Remaining variables were also plotted using linear regression.See link below: </a:t>
            </a:r>
            <a:endParaRPr sz="1200">
              <a:solidFill>
                <a:srgbClr val="000000"/>
              </a:solidFill>
            </a:endParaRPr>
          </a:p>
          <a:p>
            <a:pPr indent="-304800" lvl="1" marL="914400" rtl="0" algn="l">
              <a:spcBef>
                <a:spcPts val="0"/>
              </a:spcBef>
              <a:spcAft>
                <a:spcPts val="0"/>
              </a:spcAft>
              <a:buClr>
                <a:srgbClr val="000000"/>
              </a:buClr>
              <a:buSzPts val="1200"/>
              <a:buChar char="○"/>
            </a:pPr>
            <a:r>
              <a:rPr lang="en" u="sng">
                <a:solidFill>
                  <a:schemeClr val="hlink"/>
                </a:solidFill>
                <a:hlinkClick r:id="rId4"/>
              </a:rPr>
              <a:t>https://colab.research.google.com/drive/1cfhOhb9j8zs3h-GZBSdmzi3UB-JjpHtz?authuser=1#scrollTo=7Wp68uKGsako</a:t>
            </a:r>
            <a:endParaRPr b="1">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SzPts val="1200"/>
              <a:buChar char="●"/>
            </a:pPr>
            <a:r>
              <a:rPr lang="en" sz="1200">
                <a:solidFill>
                  <a:srgbClr val="212121"/>
                </a:solidFill>
                <a:highlight>
                  <a:srgbClr val="FFFFFF"/>
                </a:highlight>
              </a:rPr>
              <a:t>Analyzed top 5 countries that took the slowest to incorporate government response from min -&gt; max index</a:t>
            </a:r>
            <a:endParaRPr sz="1200">
              <a:solidFill>
                <a:srgbClr val="212121"/>
              </a:solidFill>
              <a:highlight>
                <a:srgbClr val="FFFFFF"/>
              </a:highlight>
            </a:endParaRPr>
          </a:p>
          <a:p>
            <a:pPr indent="-304800" lvl="0" marL="457200" rtl="0" algn="l">
              <a:spcBef>
                <a:spcPts val="0"/>
              </a:spcBef>
              <a:spcAft>
                <a:spcPts val="0"/>
              </a:spcAft>
              <a:buSzPts val="1200"/>
              <a:buChar char="●"/>
            </a:pPr>
            <a:r>
              <a:rPr lang="en" sz="1200">
                <a:solidFill>
                  <a:schemeClr val="accent2"/>
                </a:solidFill>
                <a:highlight>
                  <a:srgbClr val="FFFFFF"/>
                </a:highlight>
              </a:rPr>
              <a:t>Analyzed top 5 countries that took the least amount of time to incorporate government response from min -&gt; max index</a:t>
            </a:r>
            <a:endParaRPr sz="1200">
              <a:solidFill>
                <a:schemeClr val="accent2"/>
              </a:solidFill>
              <a:highlight>
                <a:srgbClr val="FFFFFF"/>
              </a:highlight>
            </a:endParaRPr>
          </a:p>
          <a:p>
            <a:pPr indent="0" lvl="0" marL="457200" rtl="0" algn="l">
              <a:spcBef>
                <a:spcPts val="1200"/>
              </a:spcBef>
              <a:spcAft>
                <a:spcPts val="0"/>
              </a:spcAft>
              <a:buNone/>
            </a:pPr>
            <a:r>
              <a:t/>
            </a:r>
            <a:endParaRPr>
              <a:solidFill>
                <a:srgbClr val="212121"/>
              </a:solidFill>
              <a:highlight>
                <a:srgbClr val="FFFFFF"/>
              </a:highlight>
            </a:endParaRPr>
          </a:p>
          <a:p>
            <a:pPr indent="0" lvl="0" marL="457200" rtl="0" algn="l">
              <a:spcBef>
                <a:spcPts val="1200"/>
              </a:spcBef>
              <a:spcAft>
                <a:spcPts val="1600"/>
              </a:spcAft>
              <a:buNone/>
            </a:pPr>
            <a:r>
              <a:t/>
            </a:r>
            <a:endParaRPr/>
          </a:p>
        </p:txBody>
      </p:sp>
      <p:sp>
        <p:nvSpPr>
          <p:cNvPr id="88" name="Google Shape;88;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212121"/>
              </a:buClr>
              <a:buSzPts val="1200"/>
              <a:buChar char="●"/>
            </a:pPr>
            <a:r>
              <a:rPr lang="en" sz="1200">
                <a:solidFill>
                  <a:srgbClr val="212121"/>
                </a:solidFill>
                <a:highlight>
                  <a:srgbClr val="FFFFFF"/>
                </a:highlight>
              </a:rPr>
              <a:t>Performed Canada &amp; US ranking for length of time to incorporate government response min -&gt; max</a:t>
            </a:r>
            <a:endParaRPr sz="1200">
              <a:solidFill>
                <a:srgbClr val="212121"/>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latin typeface="Arial"/>
                <a:ea typeface="Arial"/>
                <a:cs typeface="Arial"/>
                <a:sym typeface="Arial"/>
              </a:rPr>
              <a:t>Correlated average mobility (going outdoors or staying at home)  with Max Total Cases &amp; Max Total Deaths (% of Pop)</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rPr>
              <a:t>Compared various models (SVR, Random Forest &amp; Neural Network) to determine which best predict data without overfitting</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rPr>
              <a:t>Determined feature importance</a:t>
            </a:r>
            <a:r>
              <a:rPr lang="en" sz="1200">
                <a:solidFill>
                  <a:srgbClr val="24292E"/>
                </a:solidFill>
                <a:latin typeface="Arial"/>
                <a:ea typeface="Arial"/>
                <a:cs typeface="Arial"/>
                <a:sym typeface="Arial"/>
              </a:rPr>
              <a:t> to identify  which variable is more related to the target variable</a:t>
            </a:r>
            <a:endParaRPr sz="1200">
              <a:solidFill>
                <a:srgbClr val="24292E"/>
              </a:solidFill>
              <a:latin typeface="Arial"/>
              <a:ea typeface="Arial"/>
              <a:cs typeface="Arial"/>
              <a:sym typeface="Arial"/>
            </a:endParaRPr>
          </a:p>
          <a:p>
            <a:pPr indent="0" lvl="0" marL="457200" rtl="0" algn="l">
              <a:spcBef>
                <a:spcPts val="0"/>
              </a:spcBef>
              <a:spcAft>
                <a:spcPts val="1600"/>
              </a:spcAft>
              <a:buNone/>
            </a:pPr>
            <a:r>
              <a:t/>
            </a:r>
            <a:endParaRPr>
              <a:solidFill>
                <a:srgbClr val="24292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Data Analysis   </a:t>
            </a:r>
            <a:endParaRPr>
              <a:solidFill>
                <a:srgbClr val="FF0000"/>
              </a:solidFill>
            </a:endParaRPr>
          </a:p>
        </p:txBody>
      </p:sp>
      <p:sp>
        <p:nvSpPr>
          <p:cNvPr id="94" name="Google Shape;94;p19"/>
          <p:cNvSpPr txBox="1"/>
          <p:nvPr>
            <p:ph idx="1" type="body"/>
          </p:nvPr>
        </p:nvSpPr>
        <p:spPr>
          <a:xfrm>
            <a:off x="311700" y="1229875"/>
            <a:ext cx="3864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Feature Importance</a:t>
            </a:r>
            <a:endParaRPr/>
          </a:p>
        </p:txBody>
      </p:sp>
      <p:pic>
        <p:nvPicPr>
          <p:cNvPr id="95" name="Google Shape;95;p19"/>
          <p:cNvPicPr preferRelativeResize="0"/>
          <p:nvPr/>
        </p:nvPicPr>
        <p:blipFill>
          <a:blip r:embed="rId3">
            <a:alphaModFix/>
          </a:blip>
          <a:stretch>
            <a:fillRect/>
          </a:stretch>
        </p:blipFill>
        <p:spPr>
          <a:xfrm>
            <a:off x="4512325" y="3389400"/>
            <a:ext cx="4065949" cy="1624975"/>
          </a:xfrm>
          <a:prstGeom prst="rect">
            <a:avLst/>
          </a:prstGeom>
          <a:noFill/>
          <a:ln>
            <a:noFill/>
          </a:ln>
        </p:spPr>
      </p:pic>
      <p:pic>
        <p:nvPicPr>
          <p:cNvPr id="96" name="Google Shape;96;p19"/>
          <p:cNvPicPr preferRelativeResize="0"/>
          <p:nvPr/>
        </p:nvPicPr>
        <p:blipFill>
          <a:blip r:embed="rId4">
            <a:alphaModFix/>
          </a:blip>
          <a:stretch>
            <a:fillRect/>
          </a:stretch>
        </p:blipFill>
        <p:spPr>
          <a:xfrm>
            <a:off x="4034850" y="1698825"/>
            <a:ext cx="3866850" cy="1745850"/>
          </a:xfrm>
          <a:prstGeom prst="rect">
            <a:avLst/>
          </a:prstGeom>
          <a:noFill/>
          <a:ln>
            <a:noFill/>
          </a:ln>
        </p:spPr>
      </p:pic>
      <p:pic>
        <p:nvPicPr>
          <p:cNvPr id="97" name="Google Shape;97;p19"/>
          <p:cNvPicPr preferRelativeResize="0"/>
          <p:nvPr/>
        </p:nvPicPr>
        <p:blipFill>
          <a:blip r:embed="rId5">
            <a:alphaModFix/>
          </a:blip>
          <a:stretch>
            <a:fillRect/>
          </a:stretch>
        </p:blipFill>
        <p:spPr>
          <a:xfrm>
            <a:off x="40800" y="1612475"/>
            <a:ext cx="4135801" cy="1918550"/>
          </a:xfrm>
          <a:prstGeom prst="rect">
            <a:avLst/>
          </a:prstGeom>
          <a:noFill/>
          <a:ln>
            <a:noFill/>
          </a:ln>
        </p:spPr>
      </p:pic>
      <p:pic>
        <p:nvPicPr>
          <p:cNvPr id="98" name="Google Shape;98;p19"/>
          <p:cNvPicPr preferRelativeResize="0"/>
          <p:nvPr/>
        </p:nvPicPr>
        <p:blipFill>
          <a:blip r:embed="rId6">
            <a:alphaModFix/>
          </a:blip>
          <a:stretch>
            <a:fillRect/>
          </a:stretch>
        </p:blipFill>
        <p:spPr>
          <a:xfrm>
            <a:off x="349600" y="3448300"/>
            <a:ext cx="3789100" cy="150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Conclusion(s)</a:t>
            </a:r>
            <a:endParaRPr>
              <a:solidFill>
                <a:srgbClr val="FF0000"/>
              </a:solidFill>
            </a:endParaRPr>
          </a:p>
        </p:txBody>
      </p:sp>
      <p:sp>
        <p:nvSpPr>
          <p:cNvPr id="104" name="Google Shape;104;p20"/>
          <p:cNvSpPr txBox="1"/>
          <p:nvPr>
            <p:ph idx="1" type="body"/>
          </p:nvPr>
        </p:nvSpPr>
        <p:spPr>
          <a:xfrm>
            <a:off x="311700" y="910350"/>
            <a:ext cx="8189100" cy="306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latin typeface="Arial"/>
                <a:ea typeface="Arial"/>
                <a:cs typeface="Arial"/>
                <a:sym typeface="Arial"/>
              </a:rPr>
              <a:t>Findings based on Question 1</a:t>
            </a:r>
            <a:endParaRPr b="1"/>
          </a:p>
        </p:txBody>
      </p:sp>
      <p:graphicFrame>
        <p:nvGraphicFramePr>
          <p:cNvPr id="105" name="Google Shape;105;p20"/>
          <p:cNvGraphicFramePr/>
          <p:nvPr/>
        </p:nvGraphicFramePr>
        <p:xfrm>
          <a:off x="311700" y="1201575"/>
          <a:ext cx="3000000" cy="3000000"/>
        </p:xfrm>
        <a:graphic>
          <a:graphicData uri="http://schemas.openxmlformats.org/drawingml/2006/table">
            <a:tbl>
              <a:tblPr>
                <a:noFill/>
                <a:tableStyleId>{95C9C91B-26BC-4ADD-9B68-A7772E571A48}</a:tableStyleId>
              </a:tblPr>
              <a:tblGrid>
                <a:gridCol w="2583025"/>
                <a:gridCol w="4649250"/>
              </a:tblGrid>
              <a:tr h="564625">
                <a:tc>
                  <a:txBody>
                    <a:bodyPr/>
                    <a:lstStyle/>
                    <a:p>
                      <a:pPr indent="0" lvl="0" marL="0" rtl="0" algn="l">
                        <a:spcBef>
                          <a:spcPts val="0"/>
                        </a:spcBef>
                        <a:spcAft>
                          <a:spcPts val="0"/>
                        </a:spcAft>
                        <a:buNone/>
                      </a:pPr>
                      <a:r>
                        <a:rPr lang="en"/>
                        <a:t>High government response (specifically stringency &amp; health)</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Longer time from first case to max new cases</a:t>
                      </a:r>
                      <a:endParaRPr/>
                    </a:p>
                    <a:p>
                      <a:pPr indent="0" lvl="0" marL="0" rtl="0" algn="l">
                        <a:spcBef>
                          <a:spcPts val="0"/>
                        </a:spcBef>
                        <a:spcAft>
                          <a:spcPts val="0"/>
                        </a:spcAft>
                        <a:buNone/>
                      </a:pPr>
                      <a:r>
                        <a:t/>
                      </a:r>
                      <a:endParaRPr/>
                    </a:p>
                  </a:txBody>
                  <a:tcPr marT="91425" marB="91425" marR="91425" marL="91425"/>
                </a:tc>
              </a:tr>
              <a:tr h="709950">
                <a:tc>
                  <a:txBody>
                    <a:bodyPr/>
                    <a:lstStyle/>
                    <a:p>
                      <a:pPr indent="0" lvl="0" marL="0" rtl="0" algn="l">
                        <a:spcBef>
                          <a:spcPts val="0"/>
                        </a:spcBef>
                        <a:spcAft>
                          <a:spcPts val="0"/>
                        </a:spcAft>
                        <a:buNone/>
                      </a:pPr>
                      <a:r>
                        <a:rPr lang="en"/>
                        <a:t>High median 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High case &amp; death counts (3 month after first case)</a:t>
                      </a:r>
                      <a:endParaRPr/>
                    </a:p>
                    <a:p>
                      <a:pPr indent="0" lvl="0" marL="0" rtl="0" algn="l">
                        <a:spcBef>
                          <a:spcPts val="0"/>
                        </a:spcBef>
                        <a:spcAft>
                          <a:spcPts val="0"/>
                        </a:spcAft>
                        <a:buNone/>
                      </a:pPr>
                      <a:r>
                        <a:t/>
                      </a:r>
                      <a:endParaRPr/>
                    </a:p>
                  </a:txBody>
                  <a:tcPr marT="91425" marB="91425" marR="91425" marL="91425"/>
                </a:tc>
              </a:tr>
              <a:tr h="596625">
                <a:tc>
                  <a:txBody>
                    <a:bodyPr/>
                    <a:lstStyle/>
                    <a:p>
                      <a:pPr indent="0" lvl="0" marL="0" rtl="0" algn="l">
                        <a:spcBef>
                          <a:spcPts val="0"/>
                        </a:spcBef>
                        <a:spcAft>
                          <a:spcPts val="0"/>
                        </a:spcAft>
                        <a:buNone/>
                      </a:pPr>
                      <a:r>
                        <a:rPr lang="en"/>
                        <a:t>High population density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Longer time from min to max government response</a:t>
                      </a:r>
                      <a:endParaRPr/>
                    </a:p>
                    <a:p>
                      <a:pPr indent="0" lvl="0" marL="0" rtl="0" algn="l">
                        <a:spcBef>
                          <a:spcPts val="0"/>
                        </a:spcBef>
                        <a:spcAft>
                          <a:spcPts val="0"/>
                        </a:spcAft>
                        <a:buNone/>
                      </a:pPr>
                      <a:r>
                        <a:rPr lang="en"/>
                        <a:t>Longer time from government response to first case</a:t>
                      </a:r>
                      <a:endParaRPr/>
                    </a:p>
                    <a:p>
                      <a:pPr indent="0" lvl="0" marL="0" rtl="0" algn="l">
                        <a:spcBef>
                          <a:spcPts val="0"/>
                        </a:spcBef>
                        <a:spcAft>
                          <a:spcPts val="0"/>
                        </a:spcAft>
                        <a:buNone/>
                      </a:pPr>
                      <a:r>
                        <a:t/>
                      </a:r>
                      <a:endParaRPr/>
                    </a:p>
                  </a:txBody>
                  <a:tcPr marT="91425" marB="91425" marR="91425" marL="91425"/>
                </a:tc>
              </a:tr>
              <a:tr h="654275">
                <a:tc>
                  <a:txBody>
                    <a:bodyPr/>
                    <a:lstStyle/>
                    <a:p>
                      <a:pPr indent="0" lvl="0" marL="0" rtl="0" algn="l">
                        <a:spcBef>
                          <a:spcPts val="0"/>
                        </a:spcBef>
                        <a:spcAft>
                          <a:spcPts val="0"/>
                        </a:spcAft>
                        <a:buNone/>
                      </a:pPr>
                      <a:r>
                        <a:rPr lang="en"/>
                        <a:t>High avg. tests per day (% of pop)</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High rate of increase of total tests (% of pop)</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Conclusion(s)</a:t>
            </a:r>
            <a:endParaRPr>
              <a:solidFill>
                <a:srgbClr val="FF0000"/>
              </a:solidFill>
            </a:endParaRPr>
          </a:p>
        </p:txBody>
      </p:sp>
      <p:sp>
        <p:nvSpPr>
          <p:cNvPr id="111" name="Google Shape;111;p21"/>
          <p:cNvSpPr txBox="1"/>
          <p:nvPr>
            <p:ph idx="1" type="body"/>
          </p:nvPr>
        </p:nvSpPr>
        <p:spPr>
          <a:xfrm>
            <a:off x="311700" y="1037550"/>
            <a:ext cx="8189100" cy="306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latin typeface="Arial"/>
                <a:ea typeface="Arial"/>
                <a:cs typeface="Arial"/>
                <a:sym typeface="Arial"/>
              </a:rPr>
              <a:t>Findings based on Question 1</a:t>
            </a:r>
            <a:endParaRPr b="1"/>
          </a:p>
        </p:txBody>
      </p:sp>
      <p:graphicFrame>
        <p:nvGraphicFramePr>
          <p:cNvPr id="112" name="Google Shape;112;p21"/>
          <p:cNvGraphicFramePr/>
          <p:nvPr/>
        </p:nvGraphicFramePr>
        <p:xfrm>
          <a:off x="311700" y="1541125"/>
          <a:ext cx="3000000" cy="3000000"/>
        </p:xfrm>
        <a:graphic>
          <a:graphicData uri="http://schemas.openxmlformats.org/drawingml/2006/table">
            <a:tbl>
              <a:tblPr>
                <a:noFill/>
                <a:tableStyleId>{95C9C91B-26BC-4ADD-9B68-A7772E571A48}</a:tableStyleId>
              </a:tblPr>
              <a:tblGrid>
                <a:gridCol w="2583025"/>
                <a:gridCol w="4649250"/>
              </a:tblGrid>
              <a:tr h="564625">
                <a:tc>
                  <a:txBody>
                    <a:bodyPr/>
                    <a:lstStyle/>
                    <a:p>
                      <a:pPr indent="0" lvl="0" marL="0" rtl="0" algn="l">
                        <a:spcBef>
                          <a:spcPts val="0"/>
                        </a:spcBef>
                        <a:spcAft>
                          <a:spcPts val="0"/>
                        </a:spcAft>
                        <a:buNone/>
                      </a:pPr>
                      <a:r>
                        <a:rPr lang="en"/>
                        <a:t>High economic support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High government response</a:t>
                      </a:r>
                      <a:endParaRPr/>
                    </a:p>
                    <a:p>
                      <a:pPr indent="0" lvl="0" marL="0" rtl="0" algn="l">
                        <a:spcBef>
                          <a:spcPts val="0"/>
                        </a:spcBef>
                        <a:spcAft>
                          <a:spcPts val="0"/>
                        </a:spcAft>
                        <a:buNone/>
                      </a:pPr>
                      <a:r>
                        <a:rPr lang="en"/>
                        <a:t>High median age</a:t>
                      </a:r>
                      <a:endParaRPr/>
                    </a:p>
                    <a:p>
                      <a:pPr indent="0" lvl="0" marL="0" rtl="0" algn="l">
                        <a:spcBef>
                          <a:spcPts val="0"/>
                        </a:spcBef>
                        <a:spcAft>
                          <a:spcPts val="0"/>
                        </a:spcAft>
                        <a:buNone/>
                      </a:pPr>
                      <a:r>
                        <a:t/>
                      </a:r>
                      <a:endParaRPr/>
                    </a:p>
                  </a:txBody>
                  <a:tcPr marT="91425" marB="91425" marR="91425" marL="91425"/>
                </a:tc>
              </a:tr>
              <a:tr h="564625">
                <a:tc>
                  <a:txBody>
                    <a:bodyPr/>
                    <a:lstStyle/>
                    <a:p>
                      <a:pPr indent="0" lvl="0" marL="0" rtl="0" algn="l">
                        <a:spcBef>
                          <a:spcPts val="0"/>
                        </a:spcBef>
                        <a:spcAft>
                          <a:spcPts val="0"/>
                        </a:spcAft>
                        <a:buNone/>
                      </a:pPr>
                      <a:r>
                        <a:rPr lang="en"/>
                        <a:t>High average test per day</a:t>
                      </a:r>
                      <a:endParaRPr/>
                    </a:p>
                  </a:txBody>
                  <a:tcPr marT="91425" marB="91425" marR="91425" marL="91425"/>
                </a:tc>
                <a:tc>
                  <a:txBody>
                    <a:bodyPr/>
                    <a:lstStyle/>
                    <a:p>
                      <a:pPr indent="0" lvl="0" marL="0" rtl="0" algn="l">
                        <a:spcBef>
                          <a:spcPts val="0"/>
                        </a:spcBef>
                        <a:spcAft>
                          <a:spcPts val="0"/>
                        </a:spcAft>
                        <a:buNone/>
                      </a:pPr>
                      <a:r>
                        <a:rPr lang="en"/>
                        <a:t>-High rate of increase of total tests (% of pop)</a:t>
                      </a:r>
                      <a:endParaRPr/>
                    </a:p>
                    <a:p>
                      <a:pPr indent="0" lvl="0" marL="0" rtl="0" algn="l">
                        <a:spcBef>
                          <a:spcPts val="0"/>
                        </a:spcBef>
                        <a:spcAft>
                          <a:spcPts val="0"/>
                        </a:spcAft>
                        <a:buNone/>
                      </a:pPr>
                      <a:r>
                        <a:rPr lang="en"/>
                        <a:t>-High max new cases</a:t>
                      </a:r>
                      <a:endParaRPr/>
                    </a:p>
                    <a:p>
                      <a:pPr indent="0" lvl="0" marL="0" rtl="0" algn="l">
                        <a:spcBef>
                          <a:spcPts val="0"/>
                        </a:spcBef>
                        <a:spcAft>
                          <a:spcPts val="0"/>
                        </a:spcAft>
                        <a:buNone/>
                      </a:pPr>
                      <a:r>
                        <a:rPr lang="en"/>
                        <a:t>-High total cases (3 month after first case)</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