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uzaani Nkhoma" userId="4766249712ada382" providerId="LiveId" clId="{F71DA2EF-8514-4A1A-967D-D762A17034A1}"/>
    <pc:docChg chg="addSld modSld">
      <pc:chgData name="Muuzaani Nkhoma" userId="4766249712ada382" providerId="LiveId" clId="{F71DA2EF-8514-4A1A-967D-D762A17034A1}" dt="2018-04-24T05:56:43.393" v="9"/>
      <pc:docMkLst>
        <pc:docMk/>
      </pc:docMkLst>
      <pc:sldChg chg="addSp delSp modSp add">
        <pc:chgData name="Muuzaani Nkhoma" userId="4766249712ada382" providerId="LiveId" clId="{F71DA2EF-8514-4A1A-967D-D762A17034A1}" dt="2018-04-24T05:54:14.782" v="1"/>
        <pc:sldMkLst>
          <pc:docMk/>
          <pc:sldMk cId="2781777708" sldId="265"/>
        </pc:sldMkLst>
        <pc:spChg chg="del">
          <ac:chgData name="Muuzaani Nkhoma" userId="4766249712ada382" providerId="LiveId" clId="{F71DA2EF-8514-4A1A-967D-D762A17034A1}" dt="2018-04-24T05:54:14.782" v="1"/>
          <ac:spMkLst>
            <pc:docMk/>
            <pc:sldMk cId="2781777708" sldId="265"/>
            <ac:spMk id="3" creationId="{D6F95300-112A-46B9-B15C-CE439437BD45}"/>
          </ac:spMkLst>
        </pc:spChg>
        <pc:picChg chg="add mod">
          <ac:chgData name="Muuzaani Nkhoma" userId="4766249712ada382" providerId="LiveId" clId="{F71DA2EF-8514-4A1A-967D-D762A17034A1}" dt="2018-04-24T05:54:14.782" v="1"/>
          <ac:picMkLst>
            <pc:docMk/>
            <pc:sldMk cId="2781777708" sldId="265"/>
            <ac:picMk id="4" creationId="{DDABC710-9E2E-4E7F-9616-F782E158A0CA}"/>
          </ac:picMkLst>
        </pc:picChg>
      </pc:sldChg>
      <pc:sldChg chg="addSp delSp modSp add">
        <pc:chgData name="Muuzaani Nkhoma" userId="4766249712ada382" providerId="LiveId" clId="{F71DA2EF-8514-4A1A-967D-D762A17034A1}" dt="2018-04-24T05:56:10.686" v="7"/>
        <pc:sldMkLst>
          <pc:docMk/>
          <pc:sldMk cId="2298752783" sldId="266"/>
        </pc:sldMkLst>
        <pc:spChg chg="add del">
          <ac:chgData name="Muuzaani Nkhoma" userId="4766249712ada382" providerId="LiveId" clId="{F71DA2EF-8514-4A1A-967D-D762A17034A1}" dt="2018-04-24T05:56:10.686" v="7"/>
          <ac:spMkLst>
            <pc:docMk/>
            <pc:sldMk cId="2298752783" sldId="266"/>
            <ac:spMk id="3" creationId="{B05C3378-0994-4ADC-BE1C-B3DBFCEBDAF9}"/>
          </ac:spMkLst>
        </pc:spChg>
        <pc:picChg chg="add del mod">
          <ac:chgData name="Muuzaani Nkhoma" userId="4766249712ada382" providerId="LiveId" clId="{F71DA2EF-8514-4A1A-967D-D762A17034A1}" dt="2018-04-24T05:55:57.768" v="4"/>
          <ac:picMkLst>
            <pc:docMk/>
            <pc:sldMk cId="2298752783" sldId="266"/>
            <ac:picMk id="4" creationId="{E19FC5B9-B4CA-42E5-B791-F32AD7EBDED1}"/>
          </ac:picMkLst>
        </pc:picChg>
        <pc:picChg chg="add del mod">
          <ac:chgData name="Muuzaani Nkhoma" userId="4766249712ada382" providerId="LiveId" clId="{F71DA2EF-8514-4A1A-967D-D762A17034A1}" dt="2018-04-24T05:56:07.568" v="6"/>
          <ac:picMkLst>
            <pc:docMk/>
            <pc:sldMk cId="2298752783" sldId="266"/>
            <ac:picMk id="5" creationId="{E3F09E57-8AC9-4BB5-915E-3DC9E8C1F7E2}"/>
          </ac:picMkLst>
        </pc:picChg>
        <pc:picChg chg="add mod">
          <ac:chgData name="Muuzaani Nkhoma" userId="4766249712ada382" providerId="LiveId" clId="{F71DA2EF-8514-4A1A-967D-D762A17034A1}" dt="2018-04-24T05:56:10.686" v="7"/>
          <ac:picMkLst>
            <pc:docMk/>
            <pc:sldMk cId="2298752783" sldId="266"/>
            <ac:picMk id="6" creationId="{407A6C71-AF16-4E4D-8EE0-747F9EC9876A}"/>
          </ac:picMkLst>
        </pc:picChg>
      </pc:sldChg>
      <pc:sldChg chg="addSp delSp modSp add">
        <pc:chgData name="Muuzaani Nkhoma" userId="4766249712ada382" providerId="LiveId" clId="{F71DA2EF-8514-4A1A-967D-D762A17034A1}" dt="2018-04-24T05:56:43.393" v="9"/>
        <pc:sldMkLst>
          <pc:docMk/>
          <pc:sldMk cId="639900710" sldId="267"/>
        </pc:sldMkLst>
        <pc:spChg chg="del">
          <ac:chgData name="Muuzaani Nkhoma" userId="4766249712ada382" providerId="LiveId" clId="{F71DA2EF-8514-4A1A-967D-D762A17034A1}" dt="2018-04-24T05:56:43.393" v="9"/>
          <ac:spMkLst>
            <pc:docMk/>
            <pc:sldMk cId="639900710" sldId="267"/>
            <ac:spMk id="3" creationId="{4E20A918-84F1-4DFD-8A64-38386AE985F9}"/>
          </ac:spMkLst>
        </pc:spChg>
        <pc:picChg chg="add mod">
          <ac:chgData name="Muuzaani Nkhoma" userId="4766249712ada382" providerId="LiveId" clId="{F71DA2EF-8514-4A1A-967D-D762A17034A1}" dt="2018-04-24T05:56:43.393" v="9"/>
          <ac:picMkLst>
            <pc:docMk/>
            <pc:sldMk cId="639900710" sldId="267"/>
            <ac:picMk id="4" creationId="{2CC1DE4F-2057-42DF-84F4-5613504501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5A797-E002-0A41-AB2A-2D39FB4122A7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96444-288A-6F4D-BEA6-BDF4E847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444-288A-6F4D-BEA6-BDF4E847A0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had 33 </a:t>
            </a:r>
            <a:r>
              <a:rPr lang="en-US" dirty="0" err="1"/>
              <a:t>regressors</a:t>
            </a:r>
            <a:r>
              <a:rPr lang="en-US" dirty="0"/>
              <a:t> and t-test showed</a:t>
            </a:r>
            <a:r>
              <a:rPr lang="en-US" baseline="0" dirty="0"/>
              <a:t> that only 4 of them were significant. Also checked for </a:t>
            </a:r>
            <a:r>
              <a:rPr lang="en-US" baseline="0" dirty="0" err="1"/>
              <a:t>multicollinearity</a:t>
            </a:r>
            <a:r>
              <a:rPr lang="en-US" baseline="0" dirty="0"/>
              <a:t> using VIFS and correlation matrix. Found out that VIFS for almost all </a:t>
            </a:r>
            <a:r>
              <a:rPr lang="en-US" baseline="0" dirty="0" err="1"/>
              <a:t>regressors</a:t>
            </a:r>
            <a:r>
              <a:rPr lang="en-US" baseline="0" dirty="0"/>
              <a:t> are &gt; 10. To select a better predictive model, we used the selection process ( stepwise, backwards and forwards), and also the subset regression method. We compared these 3 models and found that the model obtained using the subset regression method was the best.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444-288A-6F4D-BEA6-BDF4E847A0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0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 problem in </a:t>
            </a:r>
            <a:r>
              <a:rPr lang="en-US" dirty="0" err="1"/>
              <a:t>skewness</a:t>
            </a:r>
            <a:r>
              <a:rPr lang="en-US" dirty="0"/>
              <a:t> and normality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444-288A-6F4D-BEA6-BDF4E847A0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Altho</a:t>
            </a:r>
            <a:r>
              <a:rPr lang="en-US" baseline="0" dirty="0"/>
              <a:t> it did not change the QQ plot and Histograms much, we suspect it’s due to the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444-288A-6F4D-BEA6-BDF4E847A0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444-288A-6F4D-BEA6-BDF4E847A0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8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444-288A-6F4D-BEA6-BDF4E847A0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7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uonneutrino/us-census-demographic-data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8488"/>
            <a:ext cx="7772400" cy="2894138"/>
          </a:xfrm>
        </p:spPr>
        <p:txBody>
          <a:bodyPr/>
          <a:lstStyle/>
          <a:p>
            <a:r>
              <a:rPr lang="en-US" dirty="0"/>
              <a:t> Minnesota Child Poverty Analysis 2015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Shrijit</a:t>
            </a:r>
            <a:endParaRPr lang="en-US" dirty="0"/>
          </a:p>
          <a:p>
            <a:r>
              <a:rPr lang="en-US" dirty="0"/>
              <a:t>Steffie</a:t>
            </a:r>
          </a:p>
          <a:p>
            <a:r>
              <a:rPr lang="en-US" dirty="0" err="1"/>
              <a:t>Muzaani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2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4510-63F2-4F83-845D-1EA848D5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ABC710-9E2E-4E7F-9616-F782E158A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66" y="180603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7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3A93-2A0A-4653-9834-FFE3F669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7A6C71-AF16-4E4D-8EE0-747F9EC98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66" y="180603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D631-DB4E-4D39-AF31-426471AA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1DE4F-2057-42DF-84F4-561350450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66" y="180603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0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of Project is to determine the factors that would help us determine the % of Child Poverty.</a:t>
            </a:r>
          </a:p>
          <a:p>
            <a:r>
              <a:rPr lang="en-US" dirty="0"/>
              <a:t>Our Census Dataset was obtained from (KAGGLE)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https://www.kaggle.com/muonneutrino/us-census-demographic-data/data</a:t>
            </a:r>
            <a:endParaRPr lang="en-US" dirty="0"/>
          </a:p>
          <a:p>
            <a:r>
              <a:rPr lang="en-US" dirty="0"/>
              <a:t>Created a subset with only Minnesota State in it.</a:t>
            </a:r>
          </a:p>
          <a:p>
            <a:r>
              <a:rPr lang="en-US" dirty="0"/>
              <a:t>We primarily used R as well as JMP to analyze and build predictive models.</a:t>
            </a:r>
          </a:p>
        </p:txBody>
      </p:sp>
    </p:spTree>
    <p:extLst>
      <p:ext uri="{BB962C8B-B14F-4D97-AF65-F5344CB8AC3E}">
        <p14:creationId xmlns:p14="http://schemas.microsoft.com/office/powerpoint/2010/main" val="31186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855"/>
            <a:ext cx="8229600" cy="1022311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3884"/>
            <a:ext cx="8229600" cy="5212279"/>
          </a:xfrm>
        </p:spPr>
        <p:txBody>
          <a:bodyPr>
            <a:normAutofit/>
          </a:bodyPr>
          <a:lstStyle/>
          <a:p>
            <a:r>
              <a:rPr lang="en-US" u="sng" dirty="0"/>
              <a:t>Full Model  </a:t>
            </a:r>
            <a:r>
              <a:rPr lang="en-US" dirty="0"/>
              <a:t>(includes all </a:t>
            </a:r>
            <a:r>
              <a:rPr lang="en-US" dirty="0" err="1"/>
              <a:t>regressors</a:t>
            </a:r>
            <a:r>
              <a:rPr lang="en-US" dirty="0"/>
              <a:t>)</a:t>
            </a:r>
            <a:endParaRPr lang="en-US" u="sng" dirty="0"/>
          </a:p>
          <a:p>
            <a:r>
              <a:rPr lang="en-US" dirty="0"/>
              <a:t>There were only 4 </a:t>
            </a:r>
            <a:r>
              <a:rPr lang="en-US" dirty="0" err="1"/>
              <a:t>regressor</a:t>
            </a:r>
            <a:r>
              <a:rPr lang="en-US" dirty="0"/>
              <a:t> that were significant out of 33 and had high VIFS which is an indication of </a:t>
            </a:r>
            <a:r>
              <a:rPr lang="en-US" dirty="0" err="1"/>
              <a:t>multicollinearity</a:t>
            </a:r>
            <a:r>
              <a:rPr lang="en-US" dirty="0"/>
              <a:t>.</a:t>
            </a:r>
          </a:p>
          <a:p>
            <a:r>
              <a:rPr lang="en-US" dirty="0"/>
              <a:t>We then used stepwise, backwards and subset regression to find a better model.</a:t>
            </a:r>
          </a:p>
          <a:p>
            <a:r>
              <a:rPr lang="en-US" dirty="0"/>
              <a:t>After analyzing we chose the model chosen by the subset regression with 7 </a:t>
            </a:r>
            <a:r>
              <a:rPr lang="en-US" dirty="0" err="1"/>
              <a:t>regressors</a:t>
            </a:r>
            <a:r>
              <a:rPr lang="en-US" dirty="0"/>
              <a:t>.</a:t>
            </a:r>
          </a:p>
          <a:p>
            <a:r>
              <a:rPr lang="en-US" dirty="0"/>
              <a:t>All models had influential points but model with 7 </a:t>
            </a:r>
            <a:r>
              <a:rPr lang="en-US" dirty="0" err="1"/>
              <a:t>regressors</a:t>
            </a:r>
            <a:r>
              <a:rPr lang="en-US" dirty="0"/>
              <a:t> performed the best in most of the performance measures.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1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67757"/>
            <a:ext cx="8229600" cy="1600200"/>
          </a:xfrm>
        </p:spPr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regressor</a:t>
            </a:r>
            <a:r>
              <a:rPr lang="en-US" dirty="0"/>
              <a:t> model.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2444"/>
            <a:ext cx="8229600" cy="5093720"/>
          </a:xfrm>
        </p:spPr>
        <p:txBody>
          <a:bodyPr/>
          <a:lstStyle/>
          <a:p>
            <a:r>
              <a:rPr lang="en-US" sz="1600" dirty="0"/>
              <a:t>Child Poverty = 7.54 </a:t>
            </a:r>
            <a:r>
              <a:rPr lang="mr-IN" sz="1600" dirty="0"/>
              <a:t>–</a:t>
            </a:r>
            <a:r>
              <a:rPr lang="en-US" sz="1600" dirty="0"/>
              <a:t> 0.0726*Whites + 0.0005586*</a:t>
            </a:r>
            <a:r>
              <a:rPr lang="en-US" sz="1600" dirty="0" err="1"/>
              <a:t>IncomePerCapita</a:t>
            </a:r>
            <a:r>
              <a:rPr lang="en-US" sz="1600" dirty="0"/>
              <a:t> + 1.2106*Poverty </a:t>
            </a:r>
            <a:r>
              <a:rPr lang="mr-IN" sz="1600" dirty="0"/>
              <a:t>–</a:t>
            </a:r>
            <a:r>
              <a:rPr lang="en-US" sz="1600" dirty="0"/>
              <a:t> 0.3279*Professional -0.385*Office -0.5697*Walk + 0.3819*</a:t>
            </a:r>
            <a:r>
              <a:rPr lang="en-US" sz="1600" dirty="0" err="1"/>
              <a:t>SelfEmployed</a:t>
            </a:r>
            <a:endParaRPr lang="en-US" sz="1600" dirty="0"/>
          </a:p>
          <a:p>
            <a:r>
              <a:rPr lang="en-US" sz="1600" dirty="0"/>
              <a:t>Histogram ( </a:t>
            </a:r>
            <a:r>
              <a:rPr lang="en-US" sz="1600" dirty="0" err="1"/>
              <a:t>skewness</a:t>
            </a:r>
            <a:r>
              <a:rPr lang="en-US" sz="1600" dirty="0"/>
              <a:t> )</a:t>
            </a:r>
          </a:p>
          <a:p>
            <a:r>
              <a:rPr lang="en-US" sz="1600" dirty="0"/>
              <a:t>Press = 749.4979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11" y="2443788"/>
            <a:ext cx="7775207" cy="41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0771"/>
            <a:ext cx="8229600" cy="1600200"/>
          </a:xfrm>
        </p:spPr>
        <p:txBody>
          <a:bodyPr/>
          <a:lstStyle/>
          <a:p>
            <a:r>
              <a:rPr lang="en-US" dirty="0"/>
              <a:t>Transformed model.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430"/>
            <a:ext cx="8229600" cy="4866734"/>
          </a:xfrm>
        </p:spPr>
        <p:txBody>
          <a:bodyPr/>
          <a:lstStyle/>
          <a:p>
            <a:r>
              <a:rPr lang="en-US" dirty="0"/>
              <a:t>PRESS of 445.31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9" y="1769496"/>
            <a:ext cx="7818580" cy="48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7240"/>
            <a:ext cx="8229600" cy="1600200"/>
          </a:xfrm>
        </p:spPr>
        <p:txBody>
          <a:bodyPr/>
          <a:lstStyle/>
          <a:p>
            <a:r>
              <a:rPr lang="en-US" dirty="0"/>
              <a:t>Influential Pt.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Influential points (7,16,75) were excluded to see if it affects the model.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49" y="3248774"/>
            <a:ext cx="4561061" cy="30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t="8544" b="8544"/>
          <a:stretch>
            <a:fillRect/>
          </a:stretch>
        </p:blipFill>
        <p:spPr>
          <a:xfrm>
            <a:off x="0" y="2188804"/>
            <a:ext cx="5093477" cy="3495862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92" y="1912766"/>
            <a:ext cx="4203700" cy="3771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533" y="391872"/>
            <a:ext cx="815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Removing the outliers shows solves the problem of normality and linearity.</a:t>
            </a:r>
          </a:p>
        </p:txBody>
      </p:sp>
    </p:spTree>
    <p:extLst>
      <p:ext uri="{BB962C8B-B14F-4D97-AF65-F5344CB8AC3E}">
        <p14:creationId xmlns:p14="http://schemas.microsoft.com/office/powerpoint/2010/main" val="107234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Overview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57369"/>
              </p:ext>
            </p:extLst>
          </p:nvPr>
        </p:nvGraphicFramePr>
        <p:xfrm>
          <a:off x="457200" y="255782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Adj</a:t>
                      </a:r>
                      <a:r>
                        <a:rPr lang="en-US" baseline="0" dirty="0"/>
                        <a:t> R-</a:t>
                      </a:r>
                      <a:r>
                        <a:rPr lang="en-US" baseline="0" dirty="0" err="1"/>
                        <a:t>Sq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Reg.</a:t>
                      </a:r>
                      <a:r>
                        <a:rPr lang="en-US" baseline="0" dirty="0"/>
                        <a:t> Subset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423.854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446.0462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421.6517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470.9699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421.7137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468.5659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378.5902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400.7834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Infl.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70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Poverty = 7.54 </a:t>
            </a:r>
            <a:r>
              <a:rPr lang="mr-IN" dirty="0"/>
              <a:t>–</a:t>
            </a:r>
            <a:r>
              <a:rPr lang="en-US" dirty="0"/>
              <a:t> 0.0726*Whites + 0.0005586*</a:t>
            </a:r>
            <a:r>
              <a:rPr lang="en-US" dirty="0" err="1"/>
              <a:t>IncomePerCapita</a:t>
            </a:r>
            <a:r>
              <a:rPr lang="en-US" dirty="0"/>
              <a:t> + 1.2106*Poverty </a:t>
            </a:r>
            <a:r>
              <a:rPr lang="mr-IN" dirty="0"/>
              <a:t>–</a:t>
            </a:r>
            <a:r>
              <a:rPr lang="en-US" dirty="0"/>
              <a:t> 0.3279*Professional -0.385*Office -0.5697*Walk + 0.3819*</a:t>
            </a:r>
            <a:r>
              <a:rPr lang="en-US" dirty="0" err="1"/>
              <a:t>SelfEmployed</a:t>
            </a:r>
            <a:endParaRPr lang="en-US" dirty="0"/>
          </a:p>
          <a:p>
            <a:r>
              <a:rPr lang="en-US" dirty="0"/>
              <a:t>Two interesting factors are Income Per Capita and Walk that were not performing the way we expected it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47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398</TotalTime>
  <Words>448</Words>
  <Application>Microsoft Office PowerPoint</Application>
  <PresentationFormat>On-screen Show (4:3)</PresentationFormat>
  <Paragraphs>70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Mangal</vt:lpstr>
      <vt:lpstr>Palatino Linotype</vt:lpstr>
      <vt:lpstr>Executive</vt:lpstr>
      <vt:lpstr> Minnesota Child Poverty Analysis 2015</vt:lpstr>
      <vt:lpstr>Introduction</vt:lpstr>
      <vt:lpstr>Model Selection</vt:lpstr>
      <vt:lpstr>7 regressor model.</vt:lpstr>
      <vt:lpstr>Transformed model.</vt:lpstr>
      <vt:lpstr>Influential Pt.</vt:lpstr>
      <vt:lpstr> </vt:lpstr>
      <vt:lpstr>Models Overview</vt:lpstr>
      <vt:lpstr>Final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CENSUS DATA 2015</dc:title>
  <dc:creator>Steffie</dc:creator>
  <cp:lastModifiedBy>Muuzaani Nkhoma</cp:lastModifiedBy>
  <cp:revision>18</cp:revision>
  <dcterms:created xsi:type="dcterms:W3CDTF">2018-04-23T17:51:50Z</dcterms:created>
  <dcterms:modified xsi:type="dcterms:W3CDTF">2018-04-24T05:56:49Z</dcterms:modified>
</cp:coreProperties>
</file>