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35"/>
  </p:notesMasterIdLst>
  <p:sldIdLst>
    <p:sldId id="256" r:id="rId2"/>
    <p:sldId id="281" r:id="rId3"/>
    <p:sldId id="289" r:id="rId4"/>
    <p:sldId id="287" r:id="rId5"/>
    <p:sldId id="282" r:id="rId6"/>
    <p:sldId id="257" r:id="rId7"/>
    <p:sldId id="258" r:id="rId8"/>
    <p:sldId id="259" r:id="rId9"/>
    <p:sldId id="260"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3" r:id="rId26"/>
    <p:sldId id="277" r:id="rId27"/>
    <p:sldId id="278" r:id="rId28"/>
    <p:sldId id="279" r:id="rId29"/>
    <p:sldId id="280" r:id="rId30"/>
    <p:sldId id="288" r:id="rId31"/>
    <p:sldId id="284" r:id="rId32"/>
    <p:sldId id="285"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11BA0-6BC6-499D-B297-9C30B9B2A789}" v="6" dt="2019-05-05T15:13:24.725"/>
    <p1510:client id="{D8B32EF6-72A4-48B4-9762-529CD26A6A4B}" v="437" dt="2019-05-05T21:22:06.132"/>
    <p1510:client id="{CA61A7DE-1344-43D7-AA4D-C3E04A66EE12}" v="709" dt="2019-05-05T21:15:15.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886B1-D18A-4229-A331-1781501F3F7F}"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09967-F28B-44EF-8BBB-B265A31BEBAB}" type="slidenum">
              <a:rPr lang="en-US" smtClean="0"/>
              <a:t>‹#›</a:t>
            </a:fld>
            <a:endParaRPr lang="en-US"/>
          </a:p>
        </p:txBody>
      </p:sp>
    </p:spTree>
    <p:extLst>
      <p:ext uri="{BB962C8B-B14F-4D97-AF65-F5344CB8AC3E}">
        <p14:creationId xmlns:p14="http://schemas.microsoft.com/office/powerpoint/2010/main" val="1311652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10652A8-BD36-4D65-9A18-CEB25A51120C}"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68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C075663-0ABB-4715-BDA1-81FF0B8364D6}"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27136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F40224-615B-43B1-8160-4CAA8CF83F14}"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75094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38A5AC-B725-4254-9ED3-BED79DB9BC2D}"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33432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7BC9A26-0EC2-460E-AB53-4CD3D336E113}" type="datetime1">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DDA9C-A564-46D3-94B8-3EA6EB4E118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3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9696B09-8603-49BB-B93F-2F58F0770A96}" type="datetime1">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34170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7B55B4E-570D-4839-AAC3-04FA96CD717F}" type="datetime1">
              <a:rPr lang="en-US" smtClean="0"/>
              <a:t>5/5/2019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19168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B35EFB0-6C92-4E07-ADA8-37A2E9C8B854}" type="datetime1">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157355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EB2DE5-A4A3-46ED-BFCA-7BCACEB39BFC}" type="datetime1">
              <a:rPr lang="en-US" smtClean="0"/>
              <a:t>5/5/2019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412504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034F6A-8615-41D4-9DA1-10C78DD7F10B}" type="datetime1">
              <a:rPr lang="en-US" smtClean="0"/>
              <a:t>5/5/2019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44DDA9C-A564-46D3-94B8-3EA6EB4E118A}" type="slidenum">
              <a:rPr lang="en-US" smtClean="0"/>
              <a:t>‹#›</a:t>
            </a:fld>
            <a:endParaRPr lang="en-US"/>
          </a:p>
        </p:txBody>
      </p:sp>
    </p:spTree>
    <p:extLst>
      <p:ext uri="{BB962C8B-B14F-4D97-AF65-F5344CB8AC3E}">
        <p14:creationId xmlns:p14="http://schemas.microsoft.com/office/powerpoint/2010/main" val="20792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C0421E1-175C-4582-9C0C-36477D091981}" type="datetime1">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DDA9C-A564-46D3-94B8-3EA6EB4E118A}" type="slidenum">
              <a:rPr lang="en-US" smtClean="0"/>
              <a:t>‹#›</a:t>
            </a:fld>
            <a:endParaRPr lang="en-US"/>
          </a:p>
        </p:txBody>
      </p:sp>
    </p:spTree>
    <p:extLst>
      <p:ext uri="{BB962C8B-B14F-4D97-AF65-F5344CB8AC3E}">
        <p14:creationId xmlns:p14="http://schemas.microsoft.com/office/powerpoint/2010/main" val="400198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2C4AB-69DD-4E6F-BDB2-DB1A45866CEF}" type="datetime1">
              <a:rPr lang="en-US" smtClean="0"/>
              <a:t>5/5/2019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44DDA9C-A564-46D3-94B8-3EA6EB4E118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3312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uc-r.github.io/hc_clustering" TargetMode="External"/><Relationship Id="rId2" Type="http://schemas.openxmlformats.org/officeDocument/2006/relationships/hyperlink" Target="https://archive.ics.uci.edu/ml/datasets/Geographical+Original+of+Music" TargetMode="External"/><Relationship Id="rId1" Type="http://schemas.openxmlformats.org/officeDocument/2006/relationships/slideLayout" Target="../slideLayouts/slideLayout2.xml"/><Relationship Id="rId4" Type="http://schemas.openxmlformats.org/officeDocument/2006/relationships/hyperlink" Target="https://www.datanovia.com/en/blog/types-of-clustering-methods-overview-and-quick-start-r-code/#hierarchical-cluste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9823-EE18-49CC-B1AE-EB4E6F403BC2}"/>
              </a:ext>
            </a:extLst>
          </p:cNvPr>
          <p:cNvSpPr>
            <a:spLocks noGrp="1"/>
          </p:cNvSpPr>
          <p:nvPr>
            <p:ph type="ctrTitle"/>
          </p:nvPr>
        </p:nvSpPr>
        <p:spPr>
          <a:xfrm>
            <a:off x="795355" y="1578462"/>
            <a:ext cx="10044023" cy="2789783"/>
          </a:xfrm>
        </p:spPr>
        <p:txBody>
          <a:bodyPr>
            <a:normAutofit/>
          </a:bodyPr>
          <a:lstStyle/>
          <a:p>
            <a:br>
              <a:rPr lang="en-US" dirty="0">
                <a:cs typeface="Calibri Light"/>
              </a:rPr>
            </a:br>
            <a:r>
              <a:rPr lang="en-US" dirty="0">
                <a:cs typeface="Calibri Light"/>
              </a:rPr>
              <a:t>Sound Tracks </a:t>
            </a:r>
            <a:r>
              <a:rPr lang="en-US" sz="2800" dirty="0">
                <a:solidFill>
                  <a:schemeClr val="tx1"/>
                </a:solidFill>
                <a:cs typeface="Calibri Light" panose="020F0302020204030204"/>
              </a:rPr>
              <a:t>Clustering and Classification</a:t>
            </a:r>
            <a:r>
              <a:rPr lang="en-US" sz="3200" dirty="0">
                <a:solidFill>
                  <a:schemeClr val="tx1"/>
                </a:solidFill>
                <a:cs typeface="Calibri Light" panose="020F0302020204030204"/>
              </a:rPr>
              <a:t> </a:t>
            </a:r>
          </a:p>
        </p:txBody>
      </p:sp>
      <p:sp>
        <p:nvSpPr>
          <p:cNvPr id="3" name="Subtitle 2">
            <a:extLst>
              <a:ext uri="{FF2B5EF4-FFF2-40B4-BE49-F238E27FC236}">
                <a16:creationId xmlns:a16="http://schemas.microsoft.com/office/drawing/2014/main" id="{927DBBAB-3F92-4B3D-8122-11EA14EE8CDF}"/>
              </a:ext>
            </a:extLst>
          </p:cNvPr>
          <p:cNvSpPr>
            <a:spLocks noGrp="1"/>
          </p:cNvSpPr>
          <p:nvPr>
            <p:ph type="subTitle" idx="1"/>
          </p:nvPr>
        </p:nvSpPr>
        <p:spPr>
          <a:xfrm>
            <a:off x="855636" y="4455620"/>
            <a:ext cx="10058400" cy="1143000"/>
          </a:xfrm>
        </p:spPr>
        <p:txBody>
          <a:bodyPr vert="horz" lIns="91440" tIns="45720" rIns="91440" bIns="45720" rtlCol="0" anchor="t">
            <a:normAutofit/>
          </a:bodyPr>
          <a:lstStyle/>
          <a:p>
            <a:r>
              <a:rPr lang="en-US" dirty="0" err="1">
                <a:solidFill>
                  <a:schemeClr val="tx1"/>
                </a:solidFill>
                <a:cs typeface="Calibri Light"/>
              </a:rPr>
              <a:t>Muu</a:t>
            </a:r>
            <a:r>
              <a:rPr lang="en-US" dirty="0">
                <a:solidFill>
                  <a:schemeClr val="tx1"/>
                </a:solidFill>
                <a:cs typeface="Calibri Light"/>
              </a:rPr>
              <a:t> </a:t>
            </a:r>
            <a:r>
              <a:rPr lang="en-US" dirty="0" err="1">
                <a:solidFill>
                  <a:schemeClr val="tx1"/>
                </a:solidFill>
                <a:cs typeface="Calibri Light"/>
              </a:rPr>
              <a:t>Nkhoma</a:t>
            </a:r>
            <a:r>
              <a:rPr lang="en-US" dirty="0">
                <a:solidFill>
                  <a:schemeClr val="tx1"/>
                </a:solidFill>
                <a:cs typeface="Calibri Light"/>
              </a:rPr>
              <a:t> and Shuk Ying Leung</a:t>
            </a:r>
          </a:p>
        </p:txBody>
      </p:sp>
      <p:sp>
        <p:nvSpPr>
          <p:cNvPr id="6" name="Slide Number Placeholder 5">
            <a:extLst>
              <a:ext uri="{FF2B5EF4-FFF2-40B4-BE49-F238E27FC236}">
                <a16:creationId xmlns:a16="http://schemas.microsoft.com/office/drawing/2014/main" id="{C8EF32EF-C3B3-4652-AB57-631D8B142E27}"/>
              </a:ext>
            </a:extLst>
          </p:cNvPr>
          <p:cNvSpPr>
            <a:spLocks noGrp="1"/>
          </p:cNvSpPr>
          <p:nvPr>
            <p:ph type="sldNum" sz="quarter" idx="12"/>
          </p:nvPr>
        </p:nvSpPr>
        <p:spPr/>
        <p:txBody>
          <a:bodyPr/>
          <a:lstStyle/>
          <a:p>
            <a:fld id="{D44DDA9C-A564-46D3-94B8-3EA6EB4E118A}" type="slidenum">
              <a:rPr lang="en-US" smtClean="0"/>
              <a:t>1</a:t>
            </a:fld>
            <a:endParaRPr lang="en-US"/>
          </a:p>
        </p:txBody>
      </p:sp>
    </p:spTree>
    <p:extLst>
      <p:ext uri="{BB962C8B-B14F-4D97-AF65-F5344CB8AC3E}">
        <p14:creationId xmlns:p14="http://schemas.microsoft.com/office/powerpoint/2010/main" val="295619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Rectangle 11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8" descr="A screenshot of a cell phone&#10;&#10;Description generated with very high confidence">
            <a:extLst>
              <a:ext uri="{FF2B5EF4-FFF2-40B4-BE49-F238E27FC236}">
                <a16:creationId xmlns:a16="http://schemas.microsoft.com/office/drawing/2014/main" id="{56FCA5BF-169C-4BC5-9C51-AA1561D04B22}"/>
              </a:ext>
            </a:extLst>
          </p:cNvPr>
          <p:cNvPicPr>
            <a:picLocks noGrp="1" noChangeAspect="1"/>
          </p:cNvPicPr>
          <p:nvPr>
            <p:ph idx="1"/>
          </p:nvPr>
        </p:nvPicPr>
        <p:blipFill>
          <a:blip r:embed="rId2"/>
          <a:stretch>
            <a:fillRect/>
          </a:stretch>
        </p:blipFill>
        <p:spPr>
          <a:xfrm>
            <a:off x="4536254" y="362727"/>
            <a:ext cx="5610224" cy="3208126"/>
          </a:xfrm>
          <a:prstGeom prst="rect">
            <a:avLst/>
          </a:prstGeom>
        </p:spPr>
      </p:pic>
      <p:sp>
        <p:nvSpPr>
          <p:cNvPr id="10" name="TextBox 9">
            <a:extLst>
              <a:ext uri="{FF2B5EF4-FFF2-40B4-BE49-F238E27FC236}">
                <a16:creationId xmlns:a16="http://schemas.microsoft.com/office/drawing/2014/main" id="{8933F288-5476-45E7-88F2-0E65262B5E85}"/>
              </a:ext>
            </a:extLst>
          </p:cNvPr>
          <p:cNvSpPr txBox="1"/>
          <p:nvPr/>
        </p:nvSpPr>
        <p:spPr>
          <a:xfrm>
            <a:off x="785003" y="2078965"/>
            <a:ext cx="27000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chemeClr val="bg1"/>
                </a:solidFill>
              </a:rPr>
              <a:t>PCA</a:t>
            </a:r>
            <a:endParaRPr lang="en-US" sz="5400" dirty="0">
              <a:solidFill>
                <a:schemeClr val="bg1"/>
              </a:solidFill>
            </a:endParaRPr>
          </a:p>
          <a:p>
            <a:r>
              <a:rPr lang="en-US" sz="2400" dirty="0">
                <a:solidFill>
                  <a:schemeClr val="bg1"/>
                </a:solidFill>
                <a:cs typeface="Calibri" panose="020F0502020204030204"/>
              </a:rPr>
              <a:t>-10 pc</a:t>
            </a:r>
          </a:p>
          <a:p>
            <a:r>
              <a:rPr lang="en-US" sz="2400" dirty="0">
                <a:solidFill>
                  <a:schemeClr val="bg1"/>
                </a:solidFill>
                <a:cs typeface="Calibri" panose="020F0502020204030204"/>
              </a:rPr>
              <a:t>-Cum. % = 76.29%</a:t>
            </a:r>
            <a:endParaRPr lang="en-US" dirty="0">
              <a:solidFill>
                <a:schemeClr val="bg1"/>
              </a:solidFill>
            </a:endParaRPr>
          </a:p>
        </p:txBody>
      </p:sp>
      <p:pic>
        <p:nvPicPr>
          <p:cNvPr id="11" name="Picture 11" descr="A screenshot of a computer&#10;&#10;Description generated with very high confidence">
            <a:extLst>
              <a:ext uri="{FF2B5EF4-FFF2-40B4-BE49-F238E27FC236}">
                <a16:creationId xmlns:a16="http://schemas.microsoft.com/office/drawing/2014/main" id="{23FAF449-60BD-4ECF-B910-53D03BF6F514}"/>
              </a:ext>
            </a:extLst>
          </p:cNvPr>
          <p:cNvPicPr>
            <a:picLocks noChangeAspect="1"/>
          </p:cNvPicPr>
          <p:nvPr/>
        </p:nvPicPr>
        <p:blipFill rotWithShape="1">
          <a:blip r:embed="rId3"/>
          <a:srcRect t="4186" r="377" b="2325"/>
          <a:stretch/>
        </p:blipFill>
        <p:spPr>
          <a:xfrm>
            <a:off x="4251654" y="3827252"/>
            <a:ext cx="7110562" cy="2711025"/>
          </a:xfrm>
          <a:prstGeom prst="rect">
            <a:avLst/>
          </a:prstGeom>
        </p:spPr>
      </p:pic>
      <p:sp>
        <p:nvSpPr>
          <p:cNvPr id="4" name="Slide Number Placeholder 3">
            <a:extLst>
              <a:ext uri="{FF2B5EF4-FFF2-40B4-BE49-F238E27FC236}">
                <a16:creationId xmlns:a16="http://schemas.microsoft.com/office/drawing/2014/main" id="{156D612B-7EA1-4C67-84C1-25DBCE11969E}"/>
              </a:ext>
            </a:extLst>
          </p:cNvPr>
          <p:cNvSpPr>
            <a:spLocks noGrp="1"/>
          </p:cNvSpPr>
          <p:nvPr>
            <p:ph type="sldNum" sz="quarter" idx="12"/>
          </p:nvPr>
        </p:nvSpPr>
        <p:spPr/>
        <p:txBody>
          <a:bodyPr/>
          <a:lstStyle/>
          <a:p>
            <a:fld id="{D44DDA9C-A564-46D3-94B8-3EA6EB4E118A}" type="slidenum">
              <a:rPr lang="en-US" smtClean="0"/>
              <a:t>10</a:t>
            </a:fld>
            <a:endParaRPr lang="en-US"/>
          </a:p>
        </p:txBody>
      </p:sp>
    </p:spTree>
    <p:extLst>
      <p:ext uri="{BB962C8B-B14F-4D97-AF65-F5344CB8AC3E}">
        <p14:creationId xmlns:p14="http://schemas.microsoft.com/office/powerpoint/2010/main" val="81369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https://lh5.googleusercontent.com/bGcucbfQElOoXHf24G1mAVR6nccL4H3FYqIrcJHbhdGia49YrS2yc4J2cT9nEKsIbm6uWxCKmchlX8H9_hYClIAaf3ERcZsrnoDo6c1weqCqHI1rGLr9C3F7y-SVEhZuz42uvwI9">
            <a:extLst>
              <a:ext uri="{FF2B5EF4-FFF2-40B4-BE49-F238E27FC236}">
                <a16:creationId xmlns:a16="http://schemas.microsoft.com/office/drawing/2014/main" id="{7249B7B0-A22D-4A54-AEEF-DB7CAF1609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4034" y="95900"/>
            <a:ext cx="10905066" cy="5343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56F089-7FF2-4A5A-B285-419890026007}"/>
              </a:ext>
            </a:extLst>
          </p:cNvPr>
          <p:cNvSpPr txBox="1"/>
          <p:nvPr/>
        </p:nvSpPr>
        <p:spPr>
          <a:xfrm>
            <a:off x="223388" y="54279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0.25 as cut off line</a:t>
            </a:r>
            <a:endParaRPr lang="en-US" dirty="0"/>
          </a:p>
        </p:txBody>
      </p:sp>
      <p:sp>
        <p:nvSpPr>
          <p:cNvPr id="49" name="TextBox 1">
            <a:extLst>
              <a:ext uri="{FF2B5EF4-FFF2-40B4-BE49-F238E27FC236}">
                <a16:creationId xmlns:a16="http://schemas.microsoft.com/office/drawing/2014/main" id="{3F007F0F-ECE1-4D4F-8266-53207DF7B9B6}"/>
              </a:ext>
            </a:extLst>
          </p:cNvPr>
          <p:cNvSpPr txBox="1"/>
          <p:nvPr/>
        </p:nvSpPr>
        <p:spPr>
          <a:xfrm>
            <a:off x="224287" y="590334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dirty="0">
              <a:cs typeface="Calibri"/>
            </a:endParaRPr>
          </a:p>
        </p:txBody>
      </p:sp>
      <p:sp>
        <p:nvSpPr>
          <p:cNvPr id="51" name="TextBox 1">
            <a:extLst>
              <a:ext uri="{FF2B5EF4-FFF2-40B4-BE49-F238E27FC236}">
                <a16:creationId xmlns:a16="http://schemas.microsoft.com/office/drawing/2014/main" id="{FCAA5D6E-1207-4DDD-82CD-65BAC78F8581}"/>
              </a:ext>
            </a:extLst>
          </p:cNvPr>
          <p:cNvSpPr txBox="1"/>
          <p:nvPr/>
        </p:nvSpPr>
        <p:spPr>
          <a:xfrm>
            <a:off x="222490" y="5786527"/>
            <a:ext cx="901172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x18 - x29, x47 - x58, x76 –x87, x106 – x116 have the identical variability</a:t>
            </a:r>
          </a:p>
        </p:txBody>
      </p:sp>
      <p:sp>
        <p:nvSpPr>
          <p:cNvPr id="5" name="Slide Number Placeholder 4">
            <a:extLst>
              <a:ext uri="{FF2B5EF4-FFF2-40B4-BE49-F238E27FC236}">
                <a16:creationId xmlns:a16="http://schemas.microsoft.com/office/drawing/2014/main" id="{F9100581-556B-4652-9A6E-3AA3DCC1623E}"/>
              </a:ext>
            </a:extLst>
          </p:cNvPr>
          <p:cNvSpPr>
            <a:spLocks noGrp="1"/>
          </p:cNvSpPr>
          <p:nvPr>
            <p:ph type="sldNum" sz="quarter" idx="12"/>
          </p:nvPr>
        </p:nvSpPr>
        <p:spPr/>
        <p:txBody>
          <a:bodyPr/>
          <a:lstStyle/>
          <a:p>
            <a:fld id="{D44DDA9C-A564-46D3-94B8-3EA6EB4E118A}" type="slidenum">
              <a:rPr lang="en-US" smtClean="0"/>
              <a:t>11</a:t>
            </a:fld>
            <a:endParaRPr lang="en-US"/>
          </a:p>
        </p:txBody>
      </p:sp>
    </p:spTree>
    <p:extLst>
      <p:ext uri="{BB962C8B-B14F-4D97-AF65-F5344CB8AC3E}">
        <p14:creationId xmlns:p14="http://schemas.microsoft.com/office/powerpoint/2010/main" val="155962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1" name="Rectangle 7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182" name="Rectangle 75">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1AEDB1-DEFB-462A-89D6-070571B88B18}"/>
              </a:ext>
            </a:extLst>
          </p:cNvPr>
          <p:cNvSpPr>
            <a:spLocks noGrp="1"/>
          </p:cNvSpPr>
          <p:nvPr>
            <p:ph type="title"/>
          </p:nvPr>
        </p:nvSpPr>
        <p:spPr>
          <a:xfrm>
            <a:off x="291087" y="286797"/>
            <a:ext cx="3084844" cy="2103875"/>
          </a:xfrm>
        </p:spPr>
        <p:txBody>
          <a:bodyPr vert="horz" lIns="91440" tIns="45720" rIns="91440" bIns="45720" rtlCol="0">
            <a:normAutofit/>
          </a:bodyPr>
          <a:lstStyle/>
          <a:p>
            <a:r>
              <a:rPr lang="en-US" sz="3600" kern="1200">
                <a:solidFill>
                  <a:srgbClr val="FFFFFF"/>
                </a:solidFill>
                <a:latin typeface="+mj-lt"/>
                <a:ea typeface="+mj-ea"/>
                <a:cs typeface="+mj-cs"/>
              </a:rPr>
              <a:t>Distance Matrix</a:t>
            </a:r>
          </a:p>
        </p:txBody>
      </p:sp>
      <p:sp>
        <p:nvSpPr>
          <p:cNvPr id="7183" name="Content Placeholder 7174">
            <a:extLst>
              <a:ext uri="{FF2B5EF4-FFF2-40B4-BE49-F238E27FC236}">
                <a16:creationId xmlns:a16="http://schemas.microsoft.com/office/drawing/2014/main" id="{3F34253A-2A74-48BA-8BE6-678167232298}"/>
              </a:ext>
            </a:extLst>
          </p:cNvPr>
          <p:cNvSpPr>
            <a:spLocks noGrp="1"/>
          </p:cNvSpPr>
          <p:nvPr>
            <p:ph idx="1"/>
          </p:nvPr>
        </p:nvSpPr>
        <p:spPr>
          <a:xfrm>
            <a:off x="348597" y="2495649"/>
            <a:ext cx="3084844" cy="3335519"/>
          </a:xfrm>
        </p:spPr>
        <p:txBody>
          <a:bodyPr vert="horz" lIns="0" tIns="45720" rIns="0" bIns="45720" rtlCol="0" anchor="t">
            <a:normAutofit/>
          </a:bodyPr>
          <a:lstStyle/>
          <a:p>
            <a:pPr>
              <a:buFont typeface="Arial" panose="020F0502020204030204" pitchFamily="34" charset="0"/>
              <a:buChar char="•"/>
            </a:pPr>
            <a:r>
              <a:rPr lang="en-US" sz="1800" dirty="0">
                <a:solidFill>
                  <a:schemeClr val="bg1"/>
                </a:solidFill>
                <a:cs typeface="Calibri"/>
              </a:rPr>
              <a:t>Hierarchical Clustering methods</a:t>
            </a:r>
            <a:endParaRPr lang="en-US">
              <a:solidFill>
                <a:schemeClr val="bg1"/>
              </a:solidFill>
              <a:cs typeface="Calibri"/>
            </a:endParaRPr>
          </a:p>
          <a:p>
            <a:pPr>
              <a:buFont typeface="Arial" panose="020F0502020204030204" pitchFamily="34" charset="0"/>
              <a:buChar char="•"/>
            </a:pPr>
            <a:r>
              <a:rPr lang="en-US" sz="1800" dirty="0">
                <a:solidFill>
                  <a:schemeClr val="bg1"/>
                </a:solidFill>
                <a:cs typeface="Calibri"/>
              </a:rPr>
              <a:t>large number of clusters </a:t>
            </a:r>
          </a:p>
          <a:p>
            <a:pPr>
              <a:buFont typeface="Arial" panose="020F0502020204030204" pitchFamily="34" charset="0"/>
              <a:buChar char="•"/>
            </a:pPr>
            <a:r>
              <a:rPr lang="en-US" sz="1800" dirty="0">
                <a:solidFill>
                  <a:schemeClr val="bg1"/>
                </a:solidFill>
                <a:cs typeface="Calibri"/>
              </a:rPr>
              <a:t>less distinction between clusters</a:t>
            </a:r>
          </a:p>
        </p:txBody>
      </p:sp>
      <p:sp>
        <p:nvSpPr>
          <p:cNvPr id="7184" name="Rectangle 77">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185" name="Picture 2" descr="https://lh4.googleusercontent.com/Z1BNufckg8cDQLzsLXagvyVaNsj3daudbqQ5IkJCCW021akTEmEIAZE59lpDA53-QdyxjRZRFNEud2YifXMeM-ZAAOYiUlwcSRS77ym5R45E58Fo5Sy-ziNiONORTBbQAIgsKvjW">
            <a:extLst>
              <a:ext uri="{FF2B5EF4-FFF2-40B4-BE49-F238E27FC236}">
                <a16:creationId xmlns:a16="http://schemas.microsoft.com/office/drawing/2014/main" id="{5E6A6DE7-DB23-4C88-A10D-E81F97C7D4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330093"/>
            <a:ext cx="6798082" cy="41978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005D1B-1353-49E9-B32A-CE201F4384BB}"/>
              </a:ext>
            </a:extLst>
          </p:cNvPr>
          <p:cNvSpPr txBox="1"/>
          <p:nvPr/>
        </p:nvSpPr>
        <p:spPr>
          <a:xfrm>
            <a:off x="296173" y="339306"/>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rPr>
              <a:t>Clustering </a:t>
            </a:r>
            <a:endParaRPr lang="en-US" sz="3600">
              <a:solidFill>
                <a:schemeClr val="bg1"/>
              </a:solidFill>
              <a:cs typeface="Calibri" panose="020F0502020204030204"/>
            </a:endParaRPr>
          </a:p>
        </p:txBody>
      </p:sp>
      <p:sp>
        <p:nvSpPr>
          <p:cNvPr id="6" name="Slide Number Placeholder 5">
            <a:extLst>
              <a:ext uri="{FF2B5EF4-FFF2-40B4-BE49-F238E27FC236}">
                <a16:creationId xmlns:a16="http://schemas.microsoft.com/office/drawing/2014/main" id="{F63FF469-2111-4B5B-8917-466074607285}"/>
              </a:ext>
            </a:extLst>
          </p:cNvPr>
          <p:cNvSpPr>
            <a:spLocks noGrp="1"/>
          </p:cNvSpPr>
          <p:nvPr>
            <p:ph type="sldNum" sz="quarter" idx="12"/>
          </p:nvPr>
        </p:nvSpPr>
        <p:spPr/>
        <p:txBody>
          <a:bodyPr/>
          <a:lstStyle/>
          <a:p>
            <a:fld id="{D44DDA9C-A564-46D3-94B8-3EA6EB4E118A}" type="slidenum">
              <a:rPr lang="en-US" smtClean="0"/>
              <a:t>12</a:t>
            </a:fld>
            <a:endParaRPr lang="en-US"/>
          </a:p>
        </p:txBody>
      </p:sp>
    </p:spTree>
    <p:extLst>
      <p:ext uri="{BB962C8B-B14F-4D97-AF65-F5344CB8AC3E}">
        <p14:creationId xmlns:p14="http://schemas.microsoft.com/office/powerpoint/2010/main" val="213937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20" name="Picture 2" descr="https://lh3.googleusercontent.com/hSOoLwfZw74h7-Cvc45PYJJiAxFXTP-taA47HUjngP8tAzyARaxQwDeJC1FxUZVgXGSxbjy8MgqDyW3S0bdS70vZ7esoUUlL0iRRPxifHaQmL-soYUpBY5NEMxG9cHLgHPjikfm9">
            <a:extLst>
              <a:ext uri="{FF2B5EF4-FFF2-40B4-BE49-F238E27FC236}">
                <a16:creationId xmlns:a16="http://schemas.microsoft.com/office/drawing/2014/main" id="{7D1AD1B5-30FB-4766-A9D9-011BE0BEF63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907"/>
          <a:stretch/>
        </p:blipFill>
        <p:spPr bwMode="auto">
          <a:xfrm>
            <a:off x="1617862" y="1294122"/>
            <a:ext cx="8959525"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383CB0-1AC6-4684-9ACB-C04896C11D6E}"/>
              </a:ext>
            </a:extLst>
          </p:cNvPr>
          <p:cNvSpPr txBox="1"/>
          <p:nvPr/>
        </p:nvSpPr>
        <p:spPr>
          <a:xfrm>
            <a:off x="569344" y="454324"/>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2nd Approach: </a:t>
            </a:r>
          </a:p>
          <a:p>
            <a:r>
              <a:rPr lang="en-US" sz="2400" dirty="0"/>
              <a:t>6 means clusters</a:t>
            </a:r>
            <a:endParaRPr lang="en-US" sz="2400" dirty="0">
              <a:cs typeface="Calibri"/>
            </a:endParaRPr>
          </a:p>
        </p:txBody>
      </p:sp>
      <p:sp>
        <p:nvSpPr>
          <p:cNvPr id="5" name="Slide Number Placeholder 4">
            <a:extLst>
              <a:ext uri="{FF2B5EF4-FFF2-40B4-BE49-F238E27FC236}">
                <a16:creationId xmlns:a16="http://schemas.microsoft.com/office/drawing/2014/main" id="{543DFDA6-364E-40BB-9E5D-80460FCFDA82}"/>
              </a:ext>
            </a:extLst>
          </p:cNvPr>
          <p:cNvSpPr>
            <a:spLocks noGrp="1"/>
          </p:cNvSpPr>
          <p:nvPr>
            <p:ph type="sldNum" sz="quarter" idx="12"/>
          </p:nvPr>
        </p:nvSpPr>
        <p:spPr/>
        <p:txBody>
          <a:bodyPr/>
          <a:lstStyle/>
          <a:p>
            <a:fld id="{D44DDA9C-A564-46D3-94B8-3EA6EB4E118A}" type="slidenum">
              <a:rPr lang="en-US" smtClean="0"/>
              <a:t>13</a:t>
            </a:fld>
            <a:endParaRPr lang="en-US"/>
          </a:p>
        </p:txBody>
      </p:sp>
    </p:spTree>
    <p:extLst>
      <p:ext uri="{BB962C8B-B14F-4D97-AF65-F5344CB8AC3E}">
        <p14:creationId xmlns:p14="http://schemas.microsoft.com/office/powerpoint/2010/main" val="206097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Rectangle 14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Rectangle 14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2" descr="https://lh5.googleusercontent.com/kYGbP1FY3nEId6BvDHWw2S9rJg2mdDbY8NTjWKBSCkdVDCZcPWRS1IboTPzho5-0RuGsQhZR0a8AX5bdxFj-uuFRVyGiT-qb28zwDYJIH-bThMXxyH9zZJvxrhl8n9XYet_cAo2B">
            <a:extLst>
              <a:ext uri="{FF2B5EF4-FFF2-40B4-BE49-F238E27FC236}">
                <a16:creationId xmlns:a16="http://schemas.microsoft.com/office/drawing/2014/main" id="{646A3F26-EE31-4124-B267-AB6015F5CD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7716" y="905933"/>
            <a:ext cx="7048571"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79CF86-AD17-4F29-958D-795A5FC79F14}"/>
              </a:ext>
            </a:extLst>
          </p:cNvPr>
          <p:cNvSpPr txBox="1"/>
          <p:nvPr/>
        </p:nvSpPr>
        <p:spPr>
          <a:xfrm>
            <a:off x="526212" y="598097"/>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3nd Approach: </a:t>
            </a:r>
          </a:p>
          <a:p>
            <a:r>
              <a:rPr lang="en-US" sz="2000" dirty="0">
                <a:cs typeface="Calibri"/>
              </a:rPr>
              <a:t>- 6 means clusters</a:t>
            </a:r>
          </a:p>
          <a:p>
            <a:r>
              <a:rPr lang="en-US" sz="2000" dirty="0">
                <a:cs typeface="Calibri"/>
              </a:rPr>
              <a:t>- Important variables</a:t>
            </a:r>
          </a:p>
        </p:txBody>
      </p:sp>
      <p:sp>
        <p:nvSpPr>
          <p:cNvPr id="5" name="Slide Number Placeholder 4">
            <a:extLst>
              <a:ext uri="{FF2B5EF4-FFF2-40B4-BE49-F238E27FC236}">
                <a16:creationId xmlns:a16="http://schemas.microsoft.com/office/drawing/2014/main" id="{993C9FBC-E583-43AD-84D4-8F5BC530FDFD}"/>
              </a:ext>
            </a:extLst>
          </p:cNvPr>
          <p:cNvSpPr>
            <a:spLocks noGrp="1"/>
          </p:cNvSpPr>
          <p:nvPr>
            <p:ph type="sldNum" sz="quarter" idx="12"/>
          </p:nvPr>
        </p:nvSpPr>
        <p:spPr/>
        <p:txBody>
          <a:bodyPr/>
          <a:lstStyle/>
          <a:p>
            <a:fld id="{D44DDA9C-A564-46D3-94B8-3EA6EB4E118A}" type="slidenum">
              <a:rPr lang="en-US" smtClean="0"/>
              <a:t>14</a:t>
            </a:fld>
            <a:endParaRPr lang="en-US"/>
          </a:p>
        </p:txBody>
      </p:sp>
    </p:spTree>
    <p:extLst>
      <p:ext uri="{BB962C8B-B14F-4D97-AF65-F5344CB8AC3E}">
        <p14:creationId xmlns:p14="http://schemas.microsoft.com/office/powerpoint/2010/main" val="288201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46"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ttps://lh4.googleusercontent.com/jKiK4a2E6XPqkbk5CvlDbzUprZBMALXXB6xLvL210kBGqnQ3oO9eiBoeW1IPLrK37S-tvagG_wiSTeawZ96AV9psgIYF7QRBjvnepYav59RVBw6dr0YZFusI30zX034e2uunC5aV">
            <a:extLst>
              <a:ext uri="{FF2B5EF4-FFF2-40B4-BE49-F238E27FC236}">
                <a16:creationId xmlns:a16="http://schemas.microsoft.com/office/drawing/2014/main" id="{FA769224-A6F8-402D-9A98-FB7A4827B0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2042" y="977820"/>
            <a:ext cx="8161504" cy="50397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1DC4F0-049B-46D3-ABC3-EE33E7A9CB98}"/>
              </a:ext>
            </a:extLst>
          </p:cNvPr>
          <p:cNvSpPr txBox="1"/>
          <p:nvPr/>
        </p:nvSpPr>
        <p:spPr>
          <a:xfrm>
            <a:off x="569342" y="56934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-5 mean clusters from 1st approach</a:t>
            </a:r>
            <a:endParaRPr lang="en-US" sz="2400" dirty="0">
              <a:cs typeface="Calibri"/>
            </a:endParaRPr>
          </a:p>
        </p:txBody>
      </p:sp>
      <p:sp>
        <p:nvSpPr>
          <p:cNvPr id="5" name="Slide Number Placeholder 4">
            <a:extLst>
              <a:ext uri="{FF2B5EF4-FFF2-40B4-BE49-F238E27FC236}">
                <a16:creationId xmlns:a16="http://schemas.microsoft.com/office/drawing/2014/main" id="{91B15860-D58A-4ACE-BB27-6B5F544AC50E}"/>
              </a:ext>
            </a:extLst>
          </p:cNvPr>
          <p:cNvSpPr>
            <a:spLocks noGrp="1"/>
          </p:cNvSpPr>
          <p:nvPr>
            <p:ph type="sldNum" sz="quarter" idx="12"/>
          </p:nvPr>
        </p:nvSpPr>
        <p:spPr/>
        <p:txBody>
          <a:bodyPr/>
          <a:lstStyle/>
          <a:p>
            <a:fld id="{D44DDA9C-A564-46D3-94B8-3EA6EB4E118A}" type="slidenum">
              <a:rPr lang="en-US" smtClean="0"/>
              <a:t>15</a:t>
            </a:fld>
            <a:endParaRPr lang="en-US"/>
          </a:p>
        </p:txBody>
      </p:sp>
    </p:spTree>
    <p:extLst>
      <p:ext uri="{BB962C8B-B14F-4D97-AF65-F5344CB8AC3E}">
        <p14:creationId xmlns:p14="http://schemas.microsoft.com/office/powerpoint/2010/main" val="398281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C86C-FE82-4910-87A3-06C5C6366675}"/>
              </a:ext>
            </a:extLst>
          </p:cNvPr>
          <p:cNvSpPr>
            <a:spLocks noGrp="1"/>
          </p:cNvSpPr>
          <p:nvPr>
            <p:ph type="title"/>
          </p:nvPr>
        </p:nvSpPr>
        <p:spPr/>
        <p:txBody>
          <a:bodyPr>
            <a:normAutofit/>
          </a:bodyPr>
          <a:lstStyle/>
          <a:p>
            <a:r>
              <a:rPr lang="en-US" sz="2800" i="1" dirty="0">
                <a:solidFill>
                  <a:schemeClr val="tx1"/>
                </a:solidFill>
                <a:cs typeface="Calibri Light"/>
              </a:rPr>
              <a:t>Table 2: The Distribution of Number of Observations in Each Cluster</a:t>
            </a:r>
            <a:endParaRPr lang="en-US" sz="2800" dirty="0">
              <a:solidFill>
                <a:schemeClr val="tx1"/>
              </a:solidFill>
              <a:cs typeface="Calibri Light" panose="020F0302020204030204"/>
            </a:endParaRPr>
          </a:p>
        </p:txBody>
      </p:sp>
      <p:graphicFrame>
        <p:nvGraphicFramePr>
          <p:cNvPr id="4" name="Content Placeholder 3">
            <a:extLst>
              <a:ext uri="{FF2B5EF4-FFF2-40B4-BE49-F238E27FC236}">
                <a16:creationId xmlns:a16="http://schemas.microsoft.com/office/drawing/2014/main" id="{CF4FC1E8-C67C-40B0-9C90-CAD3751D5280}"/>
              </a:ext>
            </a:extLst>
          </p:cNvPr>
          <p:cNvGraphicFramePr>
            <a:graphicFrameLocks noGrp="1"/>
          </p:cNvGraphicFramePr>
          <p:nvPr>
            <p:ph idx="1"/>
            <p:extLst>
              <p:ext uri="{D42A27DB-BD31-4B8C-83A1-F6EECF244321}">
                <p14:modId xmlns:p14="http://schemas.microsoft.com/office/powerpoint/2010/main" val="1450746797"/>
              </p:ext>
            </p:extLst>
          </p:nvPr>
        </p:nvGraphicFramePr>
        <p:xfrm>
          <a:off x="2516037" y="2027207"/>
          <a:ext cx="6799000" cy="3851910"/>
        </p:xfrm>
        <a:graphic>
          <a:graphicData uri="http://schemas.openxmlformats.org/drawingml/2006/table">
            <a:tbl>
              <a:tblPr/>
              <a:tblGrid>
                <a:gridCol w="3388776">
                  <a:extLst>
                    <a:ext uri="{9D8B030D-6E8A-4147-A177-3AD203B41FA5}">
                      <a16:colId xmlns:a16="http://schemas.microsoft.com/office/drawing/2014/main" val="1705689593"/>
                    </a:ext>
                  </a:extLst>
                </a:gridCol>
                <a:gridCol w="3410224">
                  <a:extLst>
                    <a:ext uri="{9D8B030D-6E8A-4147-A177-3AD203B41FA5}">
                      <a16:colId xmlns:a16="http://schemas.microsoft.com/office/drawing/2014/main" val="416212616"/>
                    </a:ext>
                  </a:extLst>
                </a:gridCol>
              </a:tblGrid>
              <a:tr h="641985">
                <a:tc>
                  <a:txBody>
                    <a:bodyPr/>
                    <a:lstStyle/>
                    <a:p>
                      <a:pPr rtl="0" fontAlgn="t">
                        <a:spcBef>
                          <a:spcPts val="0"/>
                        </a:spcBef>
                        <a:spcAft>
                          <a:spcPts val="0"/>
                        </a:spcAft>
                      </a:pPr>
                      <a:r>
                        <a:rPr lang="en-US" sz="2400" b="0" i="0" u="none" strike="noStrike" dirty="0">
                          <a:solidFill>
                            <a:srgbClr val="000000"/>
                          </a:solidFill>
                          <a:effectLst/>
                          <a:latin typeface="Arial"/>
                        </a:rPr>
                        <a:t>5 means clusters</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a:rPr>
                        <a:t>Numbers of observation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129312"/>
                  </a:ext>
                </a:extLst>
              </a:tr>
              <a:tr h="641985">
                <a:tc>
                  <a:txBody>
                    <a:bodyPr/>
                    <a:lstStyle/>
                    <a:p>
                      <a:pPr rtl="0" fontAlgn="t">
                        <a:spcBef>
                          <a:spcPts val="0"/>
                        </a:spcBef>
                        <a:spcAft>
                          <a:spcPts val="0"/>
                        </a:spcAft>
                      </a:pPr>
                      <a:r>
                        <a:rPr lang="en-US" sz="2400" b="0" i="0" u="none" strike="noStrike" dirty="0">
                          <a:solidFill>
                            <a:srgbClr val="000000"/>
                          </a:solidFill>
                          <a:effectLst/>
                          <a:latin typeface="Arial"/>
                        </a:rPr>
                        <a:t>1</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a:rPr>
                        <a:t>232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025166"/>
                  </a:ext>
                </a:extLst>
              </a:tr>
              <a:tr h="641985">
                <a:tc>
                  <a:txBody>
                    <a:bodyPr/>
                    <a:lstStyle/>
                    <a:p>
                      <a:pPr rtl="0" fontAlgn="t">
                        <a:spcBef>
                          <a:spcPts val="0"/>
                        </a:spcBef>
                        <a:spcAft>
                          <a:spcPts val="0"/>
                        </a:spcAft>
                      </a:pPr>
                      <a:r>
                        <a:rPr lang="en-US" sz="2400" b="0" i="0" u="none" strike="noStrike" dirty="0">
                          <a:solidFill>
                            <a:srgbClr val="000000"/>
                          </a:solidFill>
                          <a:effectLst/>
                          <a:latin typeface="Arial"/>
                        </a:rPr>
                        <a:t>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a:rPr>
                        <a:t>12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232233"/>
                  </a:ext>
                </a:extLst>
              </a:tr>
              <a:tr h="641985">
                <a:tc>
                  <a:txBody>
                    <a:bodyPr/>
                    <a:lstStyle/>
                    <a:p>
                      <a:pPr rtl="0" fontAlgn="t">
                        <a:spcBef>
                          <a:spcPts val="0"/>
                        </a:spcBef>
                        <a:spcAft>
                          <a:spcPts val="0"/>
                        </a:spcAft>
                      </a:pPr>
                      <a:r>
                        <a:rPr lang="en-US" sz="2400" b="0" i="0" u="none" strike="noStrike" dirty="0">
                          <a:solidFill>
                            <a:srgbClr val="000000"/>
                          </a:solidFill>
                          <a:effectLst/>
                          <a:latin typeface="Arial"/>
                        </a:rPr>
                        <a:t>3</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a:rPr>
                        <a:t>102</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455361"/>
                  </a:ext>
                </a:extLst>
              </a:tr>
              <a:tr h="641985">
                <a:tc>
                  <a:txBody>
                    <a:bodyPr/>
                    <a:lstStyle/>
                    <a:p>
                      <a:pPr rtl="0" fontAlgn="t">
                        <a:spcBef>
                          <a:spcPts val="0"/>
                        </a:spcBef>
                        <a:spcAft>
                          <a:spcPts val="0"/>
                        </a:spcAft>
                      </a:pPr>
                      <a:r>
                        <a:rPr lang="en-US" sz="2400" b="0" i="0" u="none" strike="noStrike" dirty="0">
                          <a:solidFill>
                            <a:srgbClr val="000000"/>
                          </a:solidFill>
                          <a:effectLst/>
                          <a:latin typeface="Arial"/>
                        </a:rPr>
                        <a:t>4</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a:rPr>
                        <a:t>183</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2542467"/>
                  </a:ext>
                </a:extLst>
              </a:tr>
              <a:tr h="641985">
                <a:tc>
                  <a:txBody>
                    <a:bodyPr/>
                    <a:lstStyle/>
                    <a:p>
                      <a:pPr rtl="0" fontAlgn="t">
                        <a:spcBef>
                          <a:spcPts val="0"/>
                        </a:spcBef>
                        <a:spcAft>
                          <a:spcPts val="0"/>
                        </a:spcAft>
                      </a:pPr>
                      <a:r>
                        <a:rPr lang="en-US" sz="2400" b="0" i="0" u="none" strike="noStrike" dirty="0">
                          <a:solidFill>
                            <a:srgbClr val="000000"/>
                          </a:solidFill>
                          <a:effectLst/>
                          <a:latin typeface="Arial"/>
                        </a:rPr>
                        <a:t>5</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a:rPr>
                        <a:t>530</a:t>
                      </a:r>
                      <a:endParaRPr lang="en-US" sz="2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379491"/>
                  </a:ext>
                </a:extLst>
              </a:tr>
            </a:tbl>
          </a:graphicData>
        </a:graphic>
      </p:graphicFrame>
      <p:sp>
        <p:nvSpPr>
          <p:cNvPr id="5" name="Rectangle 1">
            <a:extLst>
              <a:ext uri="{FF2B5EF4-FFF2-40B4-BE49-F238E27FC236}">
                <a16:creationId xmlns:a16="http://schemas.microsoft.com/office/drawing/2014/main" id="{0D7EF9DF-B363-47D2-A940-764ED84428A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7A1157DF-A34F-4E1E-A54E-0529625D3C1E}"/>
              </a:ext>
            </a:extLst>
          </p:cNvPr>
          <p:cNvSpPr>
            <a:spLocks noGrp="1"/>
          </p:cNvSpPr>
          <p:nvPr>
            <p:ph type="sldNum" sz="quarter" idx="12"/>
          </p:nvPr>
        </p:nvSpPr>
        <p:spPr/>
        <p:txBody>
          <a:bodyPr/>
          <a:lstStyle/>
          <a:p>
            <a:fld id="{D44DDA9C-A564-46D3-94B8-3EA6EB4E118A}" type="slidenum">
              <a:rPr lang="en-US" smtClean="0"/>
              <a:t>16</a:t>
            </a:fld>
            <a:endParaRPr lang="en-US"/>
          </a:p>
        </p:txBody>
      </p:sp>
    </p:spTree>
    <p:extLst>
      <p:ext uri="{BB962C8B-B14F-4D97-AF65-F5344CB8AC3E}">
        <p14:creationId xmlns:p14="http://schemas.microsoft.com/office/powerpoint/2010/main" val="1605198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94"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ttps://lh4.googleusercontent.com/RorpFiGB9kd2TdNqL62eqhKMt1HW1bK2cCt2lmkbmUOvCuctUrKrTc2xY_EDYL5pft0foZgl6L-KeSdg_tD1pG-jBURU6i3tNeZz0cNKbpsZrYvdHwfkM6nxm5aDyB7j069c-a8Y">
            <a:extLst>
              <a:ext uri="{FF2B5EF4-FFF2-40B4-BE49-F238E27FC236}">
                <a16:creationId xmlns:a16="http://schemas.microsoft.com/office/drawing/2014/main" id="{AA7B0CC4-8EDE-45EB-A16B-E45D63B9FA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65129" y="790914"/>
            <a:ext cx="5663706" cy="5255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525C28-C7BD-446E-80FA-00F80D9146A6}"/>
              </a:ext>
            </a:extLst>
          </p:cNvPr>
          <p:cNvSpPr txBox="1"/>
          <p:nvPr/>
        </p:nvSpPr>
        <p:spPr>
          <a:xfrm>
            <a:off x="986287" y="1992702"/>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Cluster #2: </a:t>
            </a:r>
            <a:endParaRPr lang="en-US"/>
          </a:p>
          <a:p>
            <a:pPr marL="285750" indent="-285750">
              <a:buFont typeface="Arial"/>
              <a:buChar char="•"/>
            </a:pPr>
            <a:r>
              <a:rPr lang="en-US" dirty="0"/>
              <a:t>9 out of 12 are from Europe</a:t>
            </a:r>
            <a:endParaRPr lang="en-US">
              <a:cs typeface="Calibri" panose="020F0502020204030204"/>
            </a:endParaRPr>
          </a:p>
          <a:p>
            <a:pPr marL="285750" indent="-285750">
              <a:buFont typeface="Arial"/>
              <a:buChar char="•"/>
            </a:pPr>
            <a:r>
              <a:rPr lang="en-US" dirty="0"/>
              <a:t>2 belongs to Asia</a:t>
            </a:r>
            <a:endParaRPr lang="en-US" dirty="0">
              <a:cs typeface="Calibri"/>
            </a:endParaRPr>
          </a:p>
          <a:p>
            <a:pPr marL="285750" indent="-285750">
              <a:buFont typeface="Arial"/>
              <a:buChar char="•"/>
            </a:pPr>
            <a:r>
              <a:rPr lang="en-US" dirty="0"/>
              <a:t>1 belongs to Africa</a:t>
            </a:r>
            <a:endParaRPr lang="en-US" dirty="0">
              <a:cs typeface="Calibri"/>
            </a:endParaRPr>
          </a:p>
          <a:p>
            <a:pPr algn="l"/>
            <a:endParaRPr lang="en-US" dirty="0">
              <a:cs typeface="Calibri"/>
            </a:endParaRPr>
          </a:p>
        </p:txBody>
      </p:sp>
      <p:sp>
        <p:nvSpPr>
          <p:cNvPr id="5" name="Slide Number Placeholder 4">
            <a:extLst>
              <a:ext uri="{FF2B5EF4-FFF2-40B4-BE49-F238E27FC236}">
                <a16:creationId xmlns:a16="http://schemas.microsoft.com/office/drawing/2014/main" id="{0BCA60AE-44E9-4572-B0A9-483539CE519F}"/>
              </a:ext>
            </a:extLst>
          </p:cNvPr>
          <p:cNvSpPr>
            <a:spLocks noGrp="1"/>
          </p:cNvSpPr>
          <p:nvPr>
            <p:ph type="sldNum" sz="quarter" idx="12"/>
          </p:nvPr>
        </p:nvSpPr>
        <p:spPr/>
        <p:txBody>
          <a:bodyPr/>
          <a:lstStyle/>
          <a:p>
            <a:fld id="{D44DDA9C-A564-46D3-94B8-3EA6EB4E118A}" type="slidenum">
              <a:rPr lang="en-US" smtClean="0"/>
              <a:t>17</a:t>
            </a:fld>
            <a:endParaRPr lang="en-US"/>
          </a:p>
        </p:txBody>
      </p:sp>
    </p:spTree>
    <p:extLst>
      <p:ext uri="{BB962C8B-B14F-4D97-AF65-F5344CB8AC3E}">
        <p14:creationId xmlns:p14="http://schemas.microsoft.com/office/powerpoint/2010/main" val="196852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https://lh5.googleusercontent.com/-aAHOThdnj4OxSL1-lpfmdZBdCWHJqjS3MHKXB5fXoImaf_CEyVuxm-xO2wyFqnWJlReb7_J9pm3nGh0BtUGpQOkDvBSTawKz8pFOcV17EmZ0i0oJi2CmWISloJfj2JUQQu_M7qo">
            <a:extLst>
              <a:ext uri="{FF2B5EF4-FFF2-40B4-BE49-F238E27FC236}">
                <a16:creationId xmlns:a16="http://schemas.microsoft.com/office/drawing/2014/main" id="{0B178786-652E-4AA8-8528-3D05314612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7716" y="905933"/>
            <a:ext cx="7048571" cy="50397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0EC028-9BCB-44E6-ABE7-974B75938D12}"/>
              </a:ext>
            </a:extLst>
          </p:cNvPr>
          <p:cNvSpPr txBox="1"/>
          <p:nvPr/>
        </p:nvSpPr>
        <p:spPr>
          <a:xfrm>
            <a:off x="526212" y="1403231"/>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7 of 9 observation of </a:t>
            </a:r>
            <a:r>
              <a:rPr lang="en-US"/>
              <a:t>Europe is from North</a:t>
            </a:r>
          </a:p>
          <a:p>
            <a:pPr marL="285750" indent="-285750">
              <a:buFont typeface="Arial"/>
              <a:buChar char="•"/>
            </a:pPr>
            <a:r>
              <a:rPr lang="en-US"/>
              <a:t>2 of them from South</a:t>
            </a:r>
            <a:endParaRPr lang="en-US">
              <a:cs typeface="Calibri" panose="020F0502020204030204"/>
            </a:endParaRPr>
          </a:p>
          <a:p>
            <a:pPr marL="285750" indent="-285750">
              <a:buFont typeface="Arial"/>
              <a:buChar char="•"/>
            </a:pPr>
            <a:r>
              <a:rPr lang="en-US"/>
              <a:t>0 from East</a:t>
            </a:r>
            <a:endParaRPr lang="en-US">
              <a:cs typeface="Calibri"/>
            </a:endParaRPr>
          </a:p>
          <a:p>
            <a:pPr algn="l"/>
            <a:endParaRPr lang="en-US" dirty="0">
              <a:cs typeface="Calibri"/>
            </a:endParaRPr>
          </a:p>
        </p:txBody>
      </p:sp>
      <p:sp>
        <p:nvSpPr>
          <p:cNvPr id="5" name="Slide Number Placeholder 4">
            <a:extLst>
              <a:ext uri="{FF2B5EF4-FFF2-40B4-BE49-F238E27FC236}">
                <a16:creationId xmlns:a16="http://schemas.microsoft.com/office/drawing/2014/main" id="{5728407B-1C76-4C23-AD7D-EF5CDD61EF97}"/>
              </a:ext>
            </a:extLst>
          </p:cNvPr>
          <p:cNvSpPr>
            <a:spLocks noGrp="1"/>
          </p:cNvSpPr>
          <p:nvPr>
            <p:ph type="sldNum" sz="quarter" idx="12"/>
          </p:nvPr>
        </p:nvSpPr>
        <p:spPr/>
        <p:txBody>
          <a:bodyPr/>
          <a:lstStyle/>
          <a:p>
            <a:fld id="{D44DDA9C-A564-46D3-94B8-3EA6EB4E118A}" type="slidenum">
              <a:rPr lang="en-US" smtClean="0"/>
              <a:t>18</a:t>
            </a:fld>
            <a:endParaRPr lang="en-US"/>
          </a:p>
        </p:txBody>
      </p:sp>
    </p:spTree>
    <p:extLst>
      <p:ext uri="{BB962C8B-B14F-4D97-AF65-F5344CB8AC3E}">
        <p14:creationId xmlns:p14="http://schemas.microsoft.com/office/powerpoint/2010/main" val="2321316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descr="https://lh3.googleusercontent.com/3kwZcvxuMFdeCu0a6x-T23LW6WhNFdD3BPMsCoSuG8bNDp79lI04MuRdR_e1Ovq10X5Q46hnd0Ap2Kwrs_pdDN3-1jCIL6WQUbQ710uWRTJQX0t3fc1o7464RVWCccCx8d6SxdBF">
            <a:extLst>
              <a:ext uri="{FF2B5EF4-FFF2-40B4-BE49-F238E27FC236}">
                <a16:creationId xmlns:a16="http://schemas.microsoft.com/office/drawing/2014/main" id="{D261143B-6CEA-454F-93C2-B2EFCEDC4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7807" y="1524545"/>
            <a:ext cx="10905066" cy="3435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C957E0-AF29-4766-B7C6-C64CA7187C2B}"/>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Overall: </a:t>
            </a:r>
          </a:p>
        </p:txBody>
      </p:sp>
      <p:sp>
        <p:nvSpPr>
          <p:cNvPr id="5" name="Slide Number Placeholder 4">
            <a:extLst>
              <a:ext uri="{FF2B5EF4-FFF2-40B4-BE49-F238E27FC236}">
                <a16:creationId xmlns:a16="http://schemas.microsoft.com/office/drawing/2014/main" id="{5B2F9C55-7C10-41E7-9A5F-A90A1F47B1AD}"/>
              </a:ext>
            </a:extLst>
          </p:cNvPr>
          <p:cNvSpPr>
            <a:spLocks noGrp="1"/>
          </p:cNvSpPr>
          <p:nvPr>
            <p:ph type="sldNum" sz="quarter" idx="12"/>
          </p:nvPr>
        </p:nvSpPr>
        <p:spPr/>
        <p:txBody>
          <a:bodyPr/>
          <a:lstStyle/>
          <a:p>
            <a:fld id="{D44DDA9C-A564-46D3-94B8-3EA6EB4E118A}" type="slidenum">
              <a:rPr lang="en-US" smtClean="0"/>
              <a:t>19</a:t>
            </a:fld>
            <a:endParaRPr lang="en-US"/>
          </a:p>
        </p:txBody>
      </p:sp>
    </p:spTree>
    <p:extLst>
      <p:ext uri="{BB962C8B-B14F-4D97-AF65-F5344CB8AC3E}">
        <p14:creationId xmlns:p14="http://schemas.microsoft.com/office/powerpoint/2010/main" val="117053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1B55-17A6-4BBF-9114-7A783ABD1054}"/>
              </a:ext>
            </a:extLst>
          </p:cNvPr>
          <p:cNvSpPr>
            <a:spLocks noGrp="1"/>
          </p:cNvSpPr>
          <p:nvPr>
            <p:ph type="title"/>
          </p:nvPr>
        </p:nvSpPr>
        <p:spPr/>
        <p:txBody>
          <a:bodyPr/>
          <a:lstStyle/>
          <a:p>
            <a:r>
              <a:rPr lang="en-US" dirty="0">
                <a:cs typeface="Calibri Light"/>
              </a:rPr>
              <a:t>Data </a:t>
            </a:r>
            <a:endParaRPr lang="en-US" dirty="0"/>
          </a:p>
        </p:txBody>
      </p:sp>
      <p:sp>
        <p:nvSpPr>
          <p:cNvPr id="3" name="Content Placeholder 2">
            <a:extLst>
              <a:ext uri="{FF2B5EF4-FFF2-40B4-BE49-F238E27FC236}">
                <a16:creationId xmlns:a16="http://schemas.microsoft.com/office/drawing/2014/main" id="{56E93E4F-531F-44DB-8471-FFB6162829EC}"/>
              </a:ext>
            </a:extLst>
          </p:cNvPr>
          <p:cNvSpPr>
            <a:spLocks noGrp="1"/>
          </p:cNvSpPr>
          <p:nvPr>
            <p:ph idx="1"/>
          </p:nvPr>
        </p:nvSpPr>
        <p:spPr/>
        <p:txBody>
          <a:bodyPr vert="horz" lIns="0" tIns="45720" rIns="0" bIns="45720" rtlCol="0" anchor="t">
            <a:normAutofit lnSpcReduction="10000"/>
          </a:bodyPr>
          <a:lstStyle/>
          <a:p>
            <a:pPr marL="383540" lvl="1">
              <a:buFont typeface="Arial" panose="020F0502020204030204" pitchFamily="34" charset="0"/>
              <a:buChar char="•"/>
            </a:pPr>
            <a:r>
              <a:rPr lang="en-US" sz="2400">
                <a:cs typeface="Calibri"/>
              </a:rPr>
              <a:t>Extracted audio features which represents the performance with basic </a:t>
            </a:r>
            <a:r>
              <a:rPr lang="en-US" sz="2400" err="1">
                <a:cs typeface="Calibri"/>
              </a:rPr>
              <a:t>timbal</a:t>
            </a:r>
            <a:r>
              <a:rPr lang="en-US" sz="2400">
                <a:cs typeface="Calibri"/>
              </a:rPr>
              <a:t> information covering the entire length of each track from a program MARSYAS</a:t>
            </a: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Two data set provided, one with 68 default attributes and another with 116 default plus chromatic features. </a:t>
            </a:r>
            <a:endParaRPr lang="en-US">
              <a:cs typeface="Calibri"/>
            </a:endParaRPr>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The default dataset (68) had no feature weighting or pre-filtering was applied. All features were transformed to have a mean of 0, and a standard deviation of 1.</a:t>
            </a:r>
            <a:endParaRPr lang="en-US"/>
          </a:p>
          <a:p>
            <a:pPr marL="383540" lvl="1">
              <a:buFont typeface="Arial" panose="020F0502020204030204" pitchFamily="34" charset="0"/>
              <a:buChar char="•"/>
            </a:pPr>
            <a:endParaRPr lang="en-US" sz="2400">
              <a:cs typeface="Calibri"/>
            </a:endParaRPr>
          </a:p>
          <a:p>
            <a:pPr marL="383540" lvl="1">
              <a:buFont typeface="Arial" panose="020F0502020204030204" pitchFamily="34" charset="0"/>
              <a:buChar char="•"/>
            </a:pPr>
            <a:r>
              <a:rPr lang="en-US" sz="2400">
                <a:cs typeface="Calibri"/>
              </a:rPr>
              <a:t>1059 sound tracks covering 33 countries or area, except from North America. </a:t>
            </a:r>
          </a:p>
          <a:p>
            <a:pPr>
              <a:buFont typeface="Arial" panose="020F0502020204030204" pitchFamily="34" charset="0"/>
              <a:buChar char="•"/>
            </a:pPr>
            <a:endParaRPr lang="en-US" sz="2800">
              <a:cs typeface="Calibri"/>
            </a:endParaRPr>
          </a:p>
          <a:p>
            <a:endParaRPr lang="en-US">
              <a:cs typeface="Calibri"/>
            </a:endParaRPr>
          </a:p>
        </p:txBody>
      </p:sp>
      <p:sp>
        <p:nvSpPr>
          <p:cNvPr id="6" name="Slide Number Placeholder 5">
            <a:extLst>
              <a:ext uri="{FF2B5EF4-FFF2-40B4-BE49-F238E27FC236}">
                <a16:creationId xmlns:a16="http://schemas.microsoft.com/office/drawing/2014/main" id="{D6BA8142-AA62-41EE-AB10-7A5C7ED8B95C}"/>
              </a:ext>
            </a:extLst>
          </p:cNvPr>
          <p:cNvSpPr>
            <a:spLocks noGrp="1"/>
          </p:cNvSpPr>
          <p:nvPr>
            <p:ph type="sldNum" sz="quarter" idx="12"/>
          </p:nvPr>
        </p:nvSpPr>
        <p:spPr/>
        <p:txBody>
          <a:bodyPr/>
          <a:lstStyle/>
          <a:p>
            <a:fld id="{D44DDA9C-A564-46D3-94B8-3EA6EB4E118A}" type="slidenum">
              <a:rPr lang="en-US" smtClean="0"/>
              <a:t>2</a:t>
            </a:fld>
            <a:endParaRPr lang="en-US"/>
          </a:p>
        </p:txBody>
      </p:sp>
    </p:spTree>
    <p:extLst>
      <p:ext uri="{BB962C8B-B14F-4D97-AF65-F5344CB8AC3E}">
        <p14:creationId xmlns:p14="http://schemas.microsoft.com/office/powerpoint/2010/main" val="1287152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2" name="Picture 2" descr="https://lh3.googleusercontent.com/bP0oWWFzGgmaqVJlb7YuJZbmb7b8XOfruTDESqUV-ogIIarWWR_sD_VFFhLRHXrtFlSQwekIISoGRz4NmTTP7zgVqnW2WOkx10tWOQGKYEuJB6xrcullWGHuM9r9ab4DXZk1vZS3">
            <a:extLst>
              <a:ext uri="{FF2B5EF4-FFF2-40B4-BE49-F238E27FC236}">
                <a16:creationId xmlns:a16="http://schemas.microsoft.com/office/drawing/2014/main" id="{819EED25-52B4-4DB4-8C34-83140A85F1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7844" y="1493553"/>
            <a:ext cx="10905066" cy="335330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31C7E79-15DC-4DA6-9A9B-8C85BC91D798}"/>
              </a:ext>
            </a:extLst>
          </p:cNvPr>
          <p:cNvSpPr txBox="1"/>
          <p:nvPr/>
        </p:nvSpPr>
        <p:spPr>
          <a:xfrm>
            <a:off x="612476" y="5126966"/>
            <a:ext cx="743021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0" i="0" u="none" strike="noStrike">
                <a:solidFill>
                  <a:srgbClr val="000000"/>
                </a:solidFill>
                <a:latin typeface="Arial"/>
                <a:ea typeface="Arial"/>
                <a:cs typeface="Arial"/>
              </a:rPr>
              <a:t>Important Variables: X2, X5, X6, X44, X45, X59, X62, X88</a:t>
            </a:r>
            <a:endParaRPr lang="en-US" sz="2000">
              <a:cs typeface="Calibri" panose="020F0502020204030204"/>
            </a:endParaRPr>
          </a:p>
        </p:txBody>
      </p:sp>
      <p:sp>
        <p:nvSpPr>
          <p:cNvPr id="3" name="TextBox 2">
            <a:extLst>
              <a:ext uri="{FF2B5EF4-FFF2-40B4-BE49-F238E27FC236}">
                <a16:creationId xmlns:a16="http://schemas.microsoft.com/office/drawing/2014/main" id="{CC2018D4-C090-4596-96D3-3648C4CA27D1}"/>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South America: </a:t>
            </a:r>
          </a:p>
        </p:txBody>
      </p:sp>
      <p:sp>
        <p:nvSpPr>
          <p:cNvPr id="6" name="Slide Number Placeholder 5">
            <a:extLst>
              <a:ext uri="{FF2B5EF4-FFF2-40B4-BE49-F238E27FC236}">
                <a16:creationId xmlns:a16="http://schemas.microsoft.com/office/drawing/2014/main" id="{8343DD69-37A7-4E0E-82B3-DAE3DDA71106}"/>
              </a:ext>
            </a:extLst>
          </p:cNvPr>
          <p:cNvSpPr>
            <a:spLocks noGrp="1"/>
          </p:cNvSpPr>
          <p:nvPr>
            <p:ph type="sldNum" sz="quarter" idx="12"/>
          </p:nvPr>
        </p:nvSpPr>
        <p:spPr/>
        <p:txBody>
          <a:bodyPr/>
          <a:lstStyle/>
          <a:p>
            <a:fld id="{D44DDA9C-A564-46D3-94B8-3EA6EB4E118A}" type="slidenum">
              <a:rPr lang="en-US" smtClean="0"/>
              <a:t>20</a:t>
            </a:fld>
            <a:endParaRPr lang="en-US"/>
          </a:p>
        </p:txBody>
      </p:sp>
    </p:spTree>
    <p:extLst>
      <p:ext uri="{BB962C8B-B14F-4D97-AF65-F5344CB8AC3E}">
        <p14:creationId xmlns:p14="http://schemas.microsoft.com/office/powerpoint/2010/main" val="321837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https://lh4.googleusercontent.com/X0b-VSNm8KQoCGeqP7xB6gnbCfaXhhMG1AdK7peKMSZoP1KEsTUmkcfZEaeJR6dKxerue5TwwTak1A6DZgvxfm0Jfvrbc-g3dH0v-rdbfovD2hFePxg3seCXh6sLZj3bHqZGs4Kt">
            <a:extLst>
              <a:ext uri="{FF2B5EF4-FFF2-40B4-BE49-F238E27FC236}">
                <a16:creationId xmlns:a16="http://schemas.microsoft.com/office/drawing/2014/main" id="{03855D42-905E-4C7A-864A-FC26DB758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7202" y="1150735"/>
            <a:ext cx="10905066" cy="3435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2C041E-4D02-4677-A101-DCA029A6A855}"/>
              </a:ext>
            </a:extLst>
          </p:cNvPr>
          <p:cNvSpPr txBox="1"/>
          <p:nvPr/>
        </p:nvSpPr>
        <p:spPr>
          <a:xfrm>
            <a:off x="626852" y="4638136"/>
            <a:ext cx="71282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Important Variables: X8, X9, X10, X91.</a:t>
            </a:r>
          </a:p>
        </p:txBody>
      </p:sp>
      <p:sp>
        <p:nvSpPr>
          <p:cNvPr id="3" name="TextBox 2">
            <a:extLst>
              <a:ext uri="{FF2B5EF4-FFF2-40B4-BE49-F238E27FC236}">
                <a16:creationId xmlns:a16="http://schemas.microsoft.com/office/drawing/2014/main" id="{7E11E30B-B5E5-40F6-8E6A-04758452C463}"/>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Europe: </a:t>
            </a:r>
          </a:p>
        </p:txBody>
      </p:sp>
      <p:sp>
        <p:nvSpPr>
          <p:cNvPr id="6" name="Slide Number Placeholder 5">
            <a:extLst>
              <a:ext uri="{FF2B5EF4-FFF2-40B4-BE49-F238E27FC236}">
                <a16:creationId xmlns:a16="http://schemas.microsoft.com/office/drawing/2014/main" id="{8C210E78-9515-4C72-9C01-15E7E56A13BB}"/>
              </a:ext>
            </a:extLst>
          </p:cNvPr>
          <p:cNvSpPr>
            <a:spLocks noGrp="1"/>
          </p:cNvSpPr>
          <p:nvPr>
            <p:ph type="sldNum" sz="quarter" idx="12"/>
          </p:nvPr>
        </p:nvSpPr>
        <p:spPr/>
        <p:txBody>
          <a:bodyPr/>
          <a:lstStyle/>
          <a:p>
            <a:fld id="{D44DDA9C-A564-46D3-94B8-3EA6EB4E118A}" type="slidenum">
              <a:rPr lang="en-US" smtClean="0"/>
              <a:t>21</a:t>
            </a:fld>
            <a:endParaRPr lang="en-US"/>
          </a:p>
        </p:txBody>
      </p:sp>
    </p:spTree>
    <p:extLst>
      <p:ext uri="{BB962C8B-B14F-4D97-AF65-F5344CB8AC3E}">
        <p14:creationId xmlns:p14="http://schemas.microsoft.com/office/powerpoint/2010/main" val="2910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2" descr="https://lh3.googleusercontent.com/u7FVwITWXYEfr_K2ROSZo-b4d_bQQXvieeE6jv5s6Cd-gvcsP4mppVy9mfBFpEetpdTVtIAeRe3XqDlSMdeUuVCWfHbcV-EPh4LbNx64qQbscF7hNclhRaALRTnf0_9dWaRn_HfY">
            <a:extLst>
              <a:ext uri="{FF2B5EF4-FFF2-40B4-BE49-F238E27FC236}">
                <a16:creationId xmlns:a16="http://schemas.microsoft.com/office/drawing/2014/main" id="{BCEEE44E-406D-4368-904E-F32BC6F22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5958" y="1482159"/>
            <a:ext cx="10905066" cy="34623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AF67F8-43E6-455E-B477-B2F8FED67CA3}"/>
              </a:ext>
            </a:extLst>
          </p:cNvPr>
          <p:cNvSpPr txBox="1"/>
          <p:nvPr/>
        </p:nvSpPr>
        <p:spPr>
          <a:xfrm>
            <a:off x="583721" y="4940061"/>
            <a:ext cx="72289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Important Variables: X5, X6, X15, X16, X59, X62</a:t>
            </a:r>
          </a:p>
        </p:txBody>
      </p:sp>
      <p:sp>
        <p:nvSpPr>
          <p:cNvPr id="3" name="TextBox 2">
            <a:extLst>
              <a:ext uri="{FF2B5EF4-FFF2-40B4-BE49-F238E27FC236}">
                <a16:creationId xmlns:a16="http://schemas.microsoft.com/office/drawing/2014/main" id="{931A461C-9489-4390-95B2-3C2BAC5FE4E6}"/>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Central America: </a:t>
            </a:r>
          </a:p>
        </p:txBody>
      </p:sp>
      <p:sp>
        <p:nvSpPr>
          <p:cNvPr id="6" name="Slide Number Placeholder 5">
            <a:extLst>
              <a:ext uri="{FF2B5EF4-FFF2-40B4-BE49-F238E27FC236}">
                <a16:creationId xmlns:a16="http://schemas.microsoft.com/office/drawing/2014/main" id="{9CCD7E17-A953-48D4-91E7-5C34943C6099}"/>
              </a:ext>
            </a:extLst>
          </p:cNvPr>
          <p:cNvSpPr>
            <a:spLocks noGrp="1"/>
          </p:cNvSpPr>
          <p:nvPr>
            <p:ph type="sldNum" sz="quarter" idx="12"/>
          </p:nvPr>
        </p:nvSpPr>
        <p:spPr/>
        <p:txBody>
          <a:bodyPr/>
          <a:lstStyle/>
          <a:p>
            <a:fld id="{D44DDA9C-A564-46D3-94B8-3EA6EB4E118A}" type="slidenum">
              <a:rPr lang="en-US" smtClean="0"/>
              <a:t>22</a:t>
            </a:fld>
            <a:endParaRPr lang="en-US"/>
          </a:p>
        </p:txBody>
      </p:sp>
    </p:spTree>
    <p:extLst>
      <p:ext uri="{BB962C8B-B14F-4D97-AF65-F5344CB8AC3E}">
        <p14:creationId xmlns:p14="http://schemas.microsoft.com/office/powerpoint/2010/main" val="1741598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4" name="Picture 2" descr="https://lh6.googleusercontent.com/edcUnSS6tMs7IezlfcAqV5YjwrUnSY8CmLviYAs6YlhRHqiPHaqrLnujPLadmCWuqUrbJ1eZ5LCD046tRPwv5ZmlgV216c9dLIG-Z2h6g13FAXZONbtK0ex5pyiJNxm2zYvQUxZH">
            <a:extLst>
              <a:ext uri="{FF2B5EF4-FFF2-40B4-BE49-F238E27FC236}">
                <a16:creationId xmlns:a16="http://schemas.microsoft.com/office/drawing/2014/main" id="{3F013A52-7242-4B47-A9B8-D15AB745C4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0939" y="1423905"/>
            <a:ext cx="10905066" cy="34350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75A7FAD-8AAD-4CE3-8FBB-4A624BC6B6D0}"/>
              </a:ext>
            </a:extLst>
          </p:cNvPr>
          <p:cNvSpPr txBox="1"/>
          <p:nvPr/>
        </p:nvSpPr>
        <p:spPr>
          <a:xfrm>
            <a:off x="468702" y="5241985"/>
            <a:ext cx="67257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Calibri"/>
              </a:rPr>
              <a:t>Important Variables: X2, X6, X43, X59, X62, X88.</a:t>
            </a:r>
            <a:endParaRPr lang="en-US" sz="2400"/>
          </a:p>
        </p:txBody>
      </p:sp>
      <p:sp>
        <p:nvSpPr>
          <p:cNvPr id="3" name="TextBox 2">
            <a:extLst>
              <a:ext uri="{FF2B5EF4-FFF2-40B4-BE49-F238E27FC236}">
                <a16:creationId xmlns:a16="http://schemas.microsoft.com/office/drawing/2014/main" id="{355C5C56-3835-4AD2-9079-2681AFD0BDD3}"/>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Asia: </a:t>
            </a:r>
          </a:p>
        </p:txBody>
      </p:sp>
      <p:sp>
        <p:nvSpPr>
          <p:cNvPr id="6" name="Slide Number Placeholder 5">
            <a:extLst>
              <a:ext uri="{FF2B5EF4-FFF2-40B4-BE49-F238E27FC236}">
                <a16:creationId xmlns:a16="http://schemas.microsoft.com/office/drawing/2014/main" id="{1688D0A0-BBC9-4F1A-B2AF-605D489436DF}"/>
              </a:ext>
            </a:extLst>
          </p:cNvPr>
          <p:cNvSpPr>
            <a:spLocks noGrp="1"/>
          </p:cNvSpPr>
          <p:nvPr>
            <p:ph type="sldNum" sz="quarter" idx="12"/>
          </p:nvPr>
        </p:nvSpPr>
        <p:spPr/>
        <p:txBody>
          <a:bodyPr/>
          <a:lstStyle/>
          <a:p>
            <a:fld id="{D44DDA9C-A564-46D3-94B8-3EA6EB4E118A}" type="slidenum">
              <a:rPr lang="en-US" smtClean="0"/>
              <a:t>23</a:t>
            </a:fld>
            <a:endParaRPr lang="en-US"/>
          </a:p>
        </p:txBody>
      </p:sp>
    </p:spTree>
    <p:extLst>
      <p:ext uri="{BB962C8B-B14F-4D97-AF65-F5344CB8AC3E}">
        <p14:creationId xmlns:p14="http://schemas.microsoft.com/office/powerpoint/2010/main" val="361146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https://lh4.googleusercontent.com/_Rd0FEj_40RESKJrNfHWeQQgYMbjLwgcIj2GIUI-DMiLH_-oOuuHHbd2zFfz2NRr_TVULPUdW9J_oKlbFbVvOeyTtU8pvY-h4KxpA3aUrrNvCwzg9UDkmuwN8UCeSsEo5x_Wo5iq">
            <a:extLst>
              <a:ext uri="{FF2B5EF4-FFF2-40B4-BE49-F238E27FC236}">
                <a16:creationId xmlns:a16="http://schemas.microsoft.com/office/drawing/2014/main" id="{0C7990FC-2004-446B-B7C9-B9DDA22940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595688"/>
            <a:ext cx="10905066" cy="34078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2CFA71-0DF6-4E6E-98D0-D3CD76762639}"/>
              </a:ext>
            </a:extLst>
          </p:cNvPr>
          <p:cNvSpPr txBox="1"/>
          <p:nvPr/>
        </p:nvSpPr>
        <p:spPr>
          <a:xfrm>
            <a:off x="641230" y="5285117"/>
            <a:ext cx="682636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Important Variables: X7, X8, X9, X43, X45.</a:t>
            </a:r>
            <a:endParaRPr lang="en-US" sz="2000">
              <a:cs typeface="Calibri" panose="020F0502020204030204"/>
            </a:endParaRPr>
          </a:p>
        </p:txBody>
      </p:sp>
      <p:sp>
        <p:nvSpPr>
          <p:cNvPr id="3" name="TextBox 2">
            <a:extLst>
              <a:ext uri="{FF2B5EF4-FFF2-40B4-BE49-F238E27FC236}">
                <a16:creationId xmlns:a16="http://schemas.microsoft.com/office/drawing/2014/main" id="{FE3D1C48-1228-4B80-91D3-9F8FEA4238A4}"/>
              </a:ext>
            </a:extLst>
          </p:cNvPr>
          <p:cNvSpPr txBox="1"/>
          <p:nvPr/>
        </p:nvSpPr>
        <p:spPr>
          <a:xfrm>
            <a:off x="598098" y="6987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Africa: </a:t>
            </a:r>
          </a:p>
        </p:txBody>
      </p:sp>
      <p:sp>
        <p:nvSpPr>
          <p:cNvPr id="6" name="Slide Number Placeholder 5">
            <a:extLst>
              <a:ext uri="{FF2B5EF4-FFF2-40B4-BE49-F238E27FC236}">
                <a16:creationId xmlns:a16="http://schemas.microsoft.com/office/drawing/2014/main" id="{98DBC02D-6B64-467F-BE42-2E3A12C5F837}"/>
              </a:ext>
            </a:extLst>
          </p:cNvPr>
          <p:cNvSpPr>
            <a:spLocks noGrp="1"/>
          </p:cNvSpPr>
          <p:nvPr>
            <p:ph type="sldNum" sz="quarter" idx="12"/>
          </p:nvPr>
        </p:nvSpPr>
        <p:spPr/>
        <p:txBody>
          <a:bodyPr/>
          <a:lstStyle/>
          <a:p>
            <a:fld id="{D44DDA9C-A564-46D3-94B8-3EA6EB4E118A}" type="slidenum">
              <a:rPr lang="en-US" smtClean="0"/>
              <a:t>24</a:t>
            </a:fld>
            <a:endParaRPr lang="en-US"/>
          </a:p>
        </p:txBody>
      </p:sp>
    </p:spTree>
    <p:extLst>
      <p:ext uri="{BB962C8B-B14F-4D97-AF65-F5344CB8AC3E}">
        <p14:creationId xmlns:p14="http://schemas.microsoft.com/office/powerpoint/2010/main" val="51693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4605D89-FC47-4ED7-9392-296ACA0C2F9C}"/>
              </a:ext>
            </a:extLst>
          </p:cNvPr>
          <p:cNvPicPr>
            <a:picLocks noGrp="1" noChangeAspect="1"/>
          </p:cNvPicPr>
          <p:nvPr>
            <p:ph idx="1"/>
          </p:nvPr>
        </p:nvPicPr>
        <p:blipFill>
          <a:blip r:embed="rId2"/>
          <a:stretch>
            <a:fillRect/>
          </a:stretch>
        </p:blipFill>
        <p:spPr>
          <a:xfrm>
            <a:off x="2031250" y="905933"/>
            <a:ext cx="8161504" cy="5039728"/>
          </a:xfrm>
          <a:prstGeom prst="rect">
            <a:avLst/>
          </a:prstGeom>
        </p:spPr>
      </p:pic>
      <p:sp>
        <p:nvSpPr>
          <p:cNvPr id="5" name="Slide Number Placeholder 4">
            <a:extLst>
              <a:ext uri="{FF2B5EF4-FFF2-40B4-BE49-F238E27FC236}">
                <a16:creationId xmlns:a16="http://schemas.microsoft.com/office/drawing/2014/main" id="{2C77912D-77DC-4F59-B618-E8C27E30BBAC}"/>
              </a:ext>
            </a:extLst>
          </p:cNvPr>
          <p:cNvSpPr>
            <a:spLocks noGrp="1"/>
          </p:cNvSpPr>
          <p:nvPr>
            <p:ph type="sldNum" sz="quarter" idx="12"/>
          </p:nvPr>
        </p:nvSpPr>
        <p:spPr/>
        <p:txBody>
          <a:bodyPr/>
          <a:lstStyle/>
          <a:p>
            <a:fld id="{D44DDA9C-A564-46D3-94B8-3EA6EB4E118A}" type="slidenum">
              <a:rPr lang="en-US" smtClean="0"/>
              <a:t>25</a:t>
            </a:fld>
            <a:endParaRPr lang="en-US"/>
          </a:p>
        </p:txBody>
      </p:sp>
    </p:spTree>
    <p:extLst>
      <p:ext uri="{BB962C8B-B14F-4D97-AF65-F5344CB8AC3E}">
        <p14:creationId xmlns:p14="http://schemas.microsoft.com/office/powerpoint/2010/main" val="115421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B472-DCA5-4F47-8A77-E44586872C8F}"/>
              </a:ext>
            </a:extLst>
          </p:cNvPr>
          <p:cNvSpPr>
            <a:spLocks noGrp="1"/>
          </p:cNvSpPr>
          <p:nvPr>
            <p:ph type="title"/>
          </p:nvPr>
        </p:nvSpPr>
        <p:spPr>
          <a:xfrm>
            <a:off x="1068525" y="229094"/>
            <a:ext cx="10058400" cy="1450757"/>
          </a:xfrm>
        </p:spPr>
        <p:txBody>
          <a:bodyPr/>
          <a:lstStyle/>
          <a:p>
            <a:endParaRPr lang="en-US" dirty="0"/>
          </a:p>
        </p:txBody>
      </p:sp>
      <p:pic>
        <p:nvPicPr>
          <p:cNvPr id="20482" name="Picture 2" descr="https://lh5.googleusercontent.com/lnqLpMHhGMay3SoG9jpTFxYFcSbFjFQoSXT6Qn0NneXL5w-uu_uQ1hosS-ecoIkDAaTlWIyESMJZ0bcuiqSY1gNbm2XBJiypJSXZ2Oy27eKz3Txy0HTloAqGu8AolBp36LqVpJsW">
            <a:extLst>
              <a:ext uri="{FF2B5EF4-FFF2-40B4-BE49-F238E27FC236}">
                <a16:creationId xmlns:a16="http://schemas.microsoft.com/office/drawing/2014/main" id="{92234DD5-1424-4BAF-8848-A47908C97E4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1542" b="6818"/>
          <a:stretch/>
        </p:blipFill>
        <p:spPr bwMode="auto">
          <a:xfrm>
            <a:off x="1786177" y="2594395"/>
            <a:ext cx="8833795" cy="1319033"/>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s://lh5.googleusercontent.com/hRtnGEXYFqQxk9NXkXBwa1WJj35527xLxoQ5-zmS4IbWUAEt9WNy0LsglFWw9kscvRS0cTJdjlcRxTftB4LY0YtUC5mGVkybK-78oqNph-dB5UICzZ9hSbP3a5xpeEfH3lK7FPsM">
            <a:extLst>
              <a:ext uri="{FF2B5EF4-FFF2-40B4-BE49-F238E27FC236}">
                <a16:creationId xmlns:a16="http://schemas.microsoft.com/office/drawing/2014/main" id="{B8D83616-837F-447B-B0AF-8DDCFB621E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5882" b="39474"/>
          <a:stretch/>
        </p:blipFill>
        <p:spPr bwMode="auto">
          <a:xfrm>
            <a:off x="938840" y="1072191"/>
            <a:ext cx="7694430" cy="61692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EDF86B3-6CAD-458B-8AAE-0756E313179D}"/>
              </a:ext>
            </a:extLst>
          </p:cNvPr>
          <p:cNvSpPr>
            <a:spLocks noGrp="1"/>
          </p:cNvSpPr>
          <p:nvPr>
            <p:ph type="sldNum" sz="quarter" idx="12"/>
          </p:nvPr>
        </p:nvSpPr>
        <p:spPr/>
        <p:txBody>
          <a:bodyPr/>
          <a:lstStyle/>
          <a:p>
            <a:fld id="{D44DDA9C-A564-46D3-94B8-3EA6EB4E118A}" type="slidenum">
              <a:rPr lang="en-US" smtClean="0"/>
              <a:t>26</a:t>
            </a:fld>
            <a:endParaRPr lang="en-US"/>
          </a:p>
        </p:txBody>
      </p:sp>
    </p:spTree>
    <p:extLst>
      <p:ext uri="{BB962C8B-B14F-4D97-AF65-F5344CB8AC3E}">
        <p14:creationId xmlns:p14="http://schemas.microsoft.com/office/powerpoint/2010/main" val="51802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11" name="Content Placeholder 21510">
            <a:extLst>
              <a:ext uri="{FF2B5EF4-FFF2-40B4-BE49-F238E27FC236}">
                <a16:creationId xmlns:a16="http://schemas.microsoft.com/office/drawing/2014/main" id="{3FB51613-7313-40AA-8BB7-2E360195EC7E}"/>
              </a:ext>
            </a:extLst>
          </p:cNvPr>
          <p:cNvSpPr>
            <a:spLocks noGrp="1"/>
          </p:cNvSpPr>
          <p:nvPr>
            <p:ph idx="1"/>
          </p:nvPr>
        </p:nvSpPr>
        <p:spPr>
          <a:xfrm>
            <a:off x="7746641" y="1799806"/>
            <a:ext cx="2774253" cy="3077633"/>
          </a:xfrm>
        </p:spPr>
        <p:txBody>
          <a:bodyPr vert="horz" lIns="0" tIns="45720" rIns="0" bIns="45720" rtlCol="0" anchor="t">
            <a:normAutofit/>
          </a:bodyPr>
          <a:lstStyle/>
          <a:p>
            <a:pPr>
              <a:spcBef>
                <a:spcPts val="0"/>
              </a:spcBef>
            </a:pPr>
            <a:r>
              <a:rPr lang="en-US" sz="2400" b="1" dirty="0">
                <a:solidFill>
                  <a:srgbClr val="FF00FF"/>
                </a:solidFill>
                <a:latin typeface="Arial"/>
                <a:cs typeface="Arial"/>
              </a:rPr>
              <a:t>Europe</a:t>
            </a:r>
            <a:endParaRPr lang="en-US" sz="2400">
              <a:latin typeface="Arial"/>
              <a:cs typeface="Arial"/>
            </a:endParaRPr>
          </a:p>
          <a:p>
            <a:pPr>
              <a:spcBef>
                <a:spcPts val="0"/>
              </a:spcBef>
            </a:pPr>
            <a:r>
              <a:rPr lang="en-US" sz="2400" b="1" dirty="0">
                <a:solidFill>
                  <a:srgbClr val="0000FF"/>
                </a:solidFill>
                <a:latin typeface="Arial"/>
                <a:cs typeface="Arial"/>
              </a:rPr>
              <a:t>Asia</a:t>
            </a:r>
            <a:endParaRPr lang="en-US" sz="2400">
              <a:latin typeface="Arial"/>
              <a:cs typeface="Arial"/>
            </a:endParaRPr>
          </a:p>
          <a:p>
            <a:pPr>
              <a:spcBef>
                <a:spcPts val="0"/>
              </a:spcBef>
            </a:pPr>
            <a:r>
              <a:rPr lang="en-US" sz="2400" b="1" dirty="0">
                <a:solidFill>
                  <a:srgbClr val="00FF00"/>
                </a:solidFill>
                <a:latin typeface="Arial"/>
                <a:cs typeface="Arial"/>
              </a:rPr>
              <a:t>Africa</a:t>
            </a:r>
            <a:endParaRPr lang="en-US" sz="2400">
              <a:latin typeface="Arial"/>
              <a:cs typeface="Arial"/>
            </a:endParaRPr>
          </a:p>
          <a:p>
            <a:pPr>
              <a:spcBef>
                <a:spcPts val="0"/>
              </a:spcBef>
            </a:pPr>
            <a:r>
              <a:rPr lang="en-US" sz="2400" b="1" dirty="0">
                <a:solidFill>
                  <a:srgbClr val="00FFFF"/>
                </a:solidFill>
                <a:latin typeface="Arial"/>
                <a:cs typeface="Arial"/>
              </a:rPr>
              <a:t>Central America</a:t>
            </a:r>
            <a:endParaRPr lang="en-US" sz="2400">
              <a:latin typeface="Arial"/>
              <a:cs typeface="Arial"/>
            </a:endParaRPr>
          </a:p>
          <a:p>
            <a:pPr>
              <a:spcBef>
                <a:spcPts val="0"/>
              </a:spcBef>
            </a:pPr>
            <a:r>
              <a:rPr lang="en-US" sz="2400" b="1" dirty="0">
                <a:solidFill>
                  <a:srgbClr val="6D9EEB"/>
                </a:solidFill>
                <a:latin typeface="Arial"/>
                <a:cs typeface="Arial"/>
              </a:rPr>
              <a:t>South America</a:t>
            </a:r>
            <a:endParaRPr lang="en-US" sz="2400">
              <a:latin typeface="Arial"/>
              <a:cs typeface="Arial"/>
            </a:endParaRPr>
          </a:p>
          <a:p>
            <a:pPr>
              <a:spcBef>
                <a:spcPts val="0"/>
              </a:spcBef>
            </a:pPr>
            <a:r>
              <a:rPr lang="en-US" sz="2400" b="1" dirty="0" err="1">
                <a:solidFill>
                  <a:srgbClr val="F1C232"/>
                </a:solidFill>
                <a:latin typeface="Arial"/>
                <a:cs typeface="Arial"/>
              </a:rPr>
              <a:t>Ocenia</a:t>
            </a:r>
            <a:endParaRPr lang="en-US" sz="2400" dirty="0">
              <a:latin typeface="Arial"/>
              <a:cs typeface="Arial"/>
            </a:endParaRPr>
          </a:p>
          <a:p>
            <a:br>
              <a:rPr lang="en-US" sz="1800" dirty="0"/>
            </a:br>
            <a:endParaRPr lang="en-US" sz="1800" dirty="0"/>
          </a:p>
        </p:txBody>
      </p:sp>
      <p:pic>
        <p:nvPicPr>
          <p:cNvPr id="21509" name="Picture 2" descr="https://lh4.googleusercontent.com/-BWhhDy3Cxa3evlRECM8O4AY0tlR6U-CLFpBKAMxzGo5JKPZzoAbOhGFdmi5XtYtO4uuYBJuPa17sq1u7sv5qYpbPftDPw5mcqUJ4MSn5WzK0V4WXJ-ben8c-_ChjvZYHX8nC_ah">
            <a:extLst>
              <a:ext uri="{FF2B5EF4-FFF2-40B4-BE49-F238E27FC236}">
                <a16:creationId xmlns:a16="http://schemas.microsoft.com/office/drawing/2014/main" id="{21CFF489-42B3-4C58-907F-22C83B37E8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3010" y="1282225"/>
            <a:ext cx="6953118" cy="42935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D5E6D61-D68A-400B-B37C-DB3B8C4084C6}"/>
              </a:ext>
            </a:extLst>
          </p:cNvPr>
          <p:cNvSpPr>
            <a:spLocks noGrp="1"/>
          </p:cNvSpPr>
          <p:nvPr>
            <p:ph type="sldNum" sz="quarter" idx="12"/>
          </p:nvPr>
        </p:nvSpPr>
        <p:spPr/>
        <p:txBody>
          <a:bodyPr/>
          <a:lstStyle/>
          <a:p>
            <a:fld id="{D44DDA9C-A564-46D3-94B8-3EA6EB4E118A}" type="slidenum">
              <a:rPr lang="en-US" smtClean="0"/>
              <a:t>27</a:t>
            </a:fld>
            <a:endParaRPr lang="en-US"/>
          </a:p>
        </p:txBody>
      </p:sp>
    </p:spTree>
    <p:extLst>
      <p:ext uri="{BB962C8B-B14F-4D97-AF65-F5344CB8AC3E}">
        <p14:creationId xmlns:p14="http://schemas.microsoft.com/office/powerpoint/2010/main" val="121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0" name="Picture 2" descr="https://lh5.googleusercontent.com/wNggPIecZff40cdOf4T1_6nGLQzQIWMYFbLk1CPhZoT5BOWqI5yw2FOzVKcvGMfFikn1plCyzcK1k6pLnM5CcZvFAVhpGFOCbBdvJPvsR10-qDIwn61OFvpe5fLJcvPg9_VMxUeD">
            <a:extLst>
              <a:ext uri="{FF2B5EF4-FFF2-40B4-BE49-F238E27FC236}">
                <a16:creationId xmlns:a16="http://schemas.microsoft.com/office/drawing/2014/main" id="{3AAEE839-A5F2-491A-85D1-EC7B67F20D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071" y="499693"/>
            <a:ext cx="9021971" cy="55710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1510">
            <a:extLst>
              <a:ext uri="{FF2B5EF4-FFF2-40B4-BE49-F238E27FC236}">
                <a16:creationId xmlns:a16="http://schemas.microsoft.com/office/drawing/2014/main" id="{908DC2B7-4D30-4853-9553-10E1BFD58385}"/>
              </a:ext>
            </a:extLst>
          </p:cNvPr>
          <p:cNvSpPr txBox="1">
            <a:spLocks/>
          </p:cNvSpPr>
          <p:nvPr/>
        </p:nvSpPr>
        <p:spPr>
          <a:xfrm>
            <a:off x="9270641" y="1828561"/>
            <a:ext cx="2774253" cy="3077633"/>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pPr>
            <a:r>
              <a:rPr lang="en-US" sz="2400" b="1">
                <a:solidFill>
                  <a:srgbClr val="FF00FF"/>
                </a:solidFill>
                <a:latin typeface="Arial"/>
                <a:cs typeface="Arial"/>
              </a:rPr>
              <a:t>Europe</a:t>
            </a:r>
            <a:endParaRPr lang="en-US" sz="2400">
              <a:latin typeface="Arial"/>
              <a:cs typeface="Arial"/>
            </a:endParaRPr>
          </a:p>
          <a:p>
            <a:pPr>
              <a:spcBef>
                <a:spcPts val="0"/>
              </a:spcBef>
            </a:pPr>
            <a:r>
              <a:rPr lang="en-US" sz="2400" b="1">
                <a:solidFill>
                  <a:srgbClr val="0000FF"/>
                </a:solidFill>
                <a:latin typeface="Arial"/>
                <a:cs typeface="Arial"/>
              </a:rPr>
              <a:t>Asia</a:t>
            </a:r>
            <a:endParaRPr lang="en-US" sz="2400">
              <a:latin typeface="Arial"/>
              <a:cs typeface="Arial"/>
            </a:endParaRPr>
          </a:p>
          <a:p>
            <a:pPr>
              <a:spcBef>
                <a:spcPts val="0"/>
              </a:spcBef>
            </a:pPr>
            <a:r>
              <a:rPr lang="en-US" sz="2400" b="1">
                <a:solidFill>
                  <a:srgbClr val="00FF00"/>
                </a:solidFill>
                <a:latin typeface="Arial"/>
                <a:cs typeface="Arial"/>
              </a:rPr>
              <a:t>Africa</a:t>
            </a:r>
            <a:endParaRPr lang="en-US" sz="2400">
              <a:latin typeface="Arial"/>
              <a:cs typeface="Arial"/>
            </a:endParaRPr>
          </a:p>
          <a:p>
            <a:pPr>
              <a:spcBef>
                <a:spcPts val="0"/>
              </a:spcBef>
            </a:pPr>
            <a:r>
              <a:rPr lang="en-US" sz="2400" b="1">
                <a:solidFill>
                  <a:srgbClr val="00FFFF"/>
                </a:solidFill>
                <a:latin typeface="Arial"/>
                <a:cs typeface="Arial"/>
              </a:rPr>
              <a:t>Central America</a:t>
            </a:r>
            <a:endParaRPr lang="en-US" sz="2400">
              <a:latin typeface="Arial"/>
              <a:cs typeface="Arial"/>
            </a:endParaRPr>
          </a:p>
          <a:p>
            <a:pPr>
              <a:spcBef>
                <a:spcPts val="0"/>
              </a:spcBef>
            </a:pPr>
            <a:r>
              <a:rPr lang="en-US" sz="2400" b="1">
                <a:solidFill>
                  <a:srgbClr val="6D9EEB"/>
                </a:solidFill>
                <a:latin typeface="Arial"/>
                <a:cs typeface="Arial"/>
              </a:rPr>
              <a:t>South America</a:t>
            </a:r>
            <a:endParaRPr lang="en-US" sz="2400">
              <a:latin typeface="Arial"/>
              <a:cs typeface="Arial"/>
            </a:endParaRPr>
          </a:p>
          <a:p>
            <a:pPr>
              <a:spcBef>
                <a:spcPts val="0"/>
              </a:spcBef>
            </a:pPr>
            <a:r>
              <a:rPr lang="en-US" sz="2400" b="1" err="1">
                <a:solidFill>
                  <a:srgbClr val="F1C232"/>
                </a:solidFill>
                <a:latin typeface="Arial"/>
                <a:cs typeface="Arial"/>
              </a:rPr>
              <a:t>Ocenia</a:t>
            </a:r>
            <a:endParaRPr lang="en-US" sz="2400">
              <a:latin typeface="Arial"/>
              <a:cs typeface="Arial"/>
            </a:endParaRPr>
          </a:p>
          <a:p>
            <a:br>
              <a:rPr lang="en-US" sz="1800"/>
            </a:br>
            <a:endParaRPr lang="en-US" sz="1800"/>
          </a:p>
        </p:txBody>
      </p:sp>
      <p:sp>
        <p:nvSpPr>
          <p:cNvPr id="5" name="Slide Number Placeholder 4">
            <a:extLst>
              <a:ext uri="{FF2B5EF4-FFF2-40B4-BE49-F238E27FC236}">
                <a16:creationId xmlns:a16="http://schemas.microsoft.com/office/drawing/2014/main" id="{935D5D57-826E-4307-8BFC-1870F730139E}"/>
              </a:ext>
            </a:extLst>
          </p:cNvPr>
          <p:cNvSpPr>
            <a:spLocks noGrp="1"/>
          </p:cNvSpPr>
          <p:nvPr>
            <p:ph type="sldNum" sz="quarter" idx="12"/>
          </p:nvPr>
        </p:nvSpPr>
        <p:spPr/>
        <p:txBody>
          <a:bodyPr/>
          <a:lstStyle/>
          <a:p>
            <a:fld id="{D44DDA9C-A564-46D3-94B8-3EA6EB4E118A}" type="slidenum">
              <a:rPr lang="en-US" smtClean="0"/>
              <a:t>28</a:t>
            </a:fld>
            <a:endParaRPr lang="en-US"/>
          </a:p>
        </p:txBody>
      </p:sp>
    </p:spTree>
    <p:extLst>
      <p:ext uri="{BB962C8B-B14F-4D97-AF65-F5344CB8AC3E}">
        <p14:creationId xmlns:p14="http://schemas.microsoft.com/office/powerpoint/2010/main" val="1783236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EC9F-C531-4CD4-8B35-0F075B793CE9}"/>
              </a:ext>
            </a:extLst>
          </p:cNvPr>
          <p:cNvSpPr>
            <a:spLocks noGrp="1"/>
          </p:cNvSpPr>
          <p:nvPr>
            <p:ph type="title"/>
          </p:nvPr>
        </p:nvSpPr>
        <p:spPr>
          <a:xfrm>
            <a:off x="1068525" y="789811"/>
            <a:ext cx="10475343" cy="1450757"/>
          </a:xfrm>
        </p:spPr>
        <p:txBody>
          <a:bodyPr>
            <a:normAutofit/>
          </a:bodyPr>
          <a:lstStyle/>
          <a:p>
            <a:r>
              <a:rPr lang="en-US" sz="2400"/>
              <a:t>Table3: The Misclassification Rates for Multiple Classification Comparison Models </a:t>
            </a:r>
            <a:br>
              <a:rPr lang="en-US" dirty="0"/>
            </a:br>
            <a:endParaRPr lang="en-US" dirty="0"/>
          </a:p>
        </p:txBody>
      </p:sp>
      <p:graphicFrame>
        <p:nvGraphicFramePr>
          <p:cNvPr id="4" name="Content Placeholder 3">
            <a:extLst>
              <a:ext uri="{FF2B5EF4-FFF2-40B4-BE49-F238E27FC236}">
                <a16:creationId xmlns:a16="http://schemas.microsoft.com/office/drawing/2014/main" id="{4C407261-BCD9-47AB-9356-FE0E992A0092}"/>
              </a:ext>
            </a:extLst>
          </p:cNvPr>
          <p:cNvGraphicFramePr>
            <a:graphicFrameLocks noGrp="1"/>
          </p:cNvGraphicFramePr>
          <p:nvPr>
            <p:ph idx="1"/>
            <p:extLst>
              <p:ext uri="{D42A27DB-BD31-4B8C-83A1-F6EECF244321}">
                <p14:modId xmlns:p14="http://schemas.microsoft.com/office/powerpoint/2010/main" val="3952678336"/>
              </p:ext>
            </p:extLst>
          </p:nvPr>
        </p:nvGraphicFramePr>
        <p:xfrm>
          <a:off x="2990490" y="1768415"/>
          <a:ext cx="6322635" cy="4455829"/>
        </p:xfrm>
        <a:graphic>
          <a:graphicData uri="http://schemas.openxmlformats.org/drawingml/2006/table">
            <a:tbl>
              <a:tblPr/>
              <a:tblGrid>
                <a:gridCol w="2977386">
                  <a:extLst>
                    <a:ext uri="{9D8B030D-6E8A-4147-A177-3AD203B41FA5}">
                      <a16:colId xmlns:a16="http://schemas.microsoft.com/office/drawing/2014/main" val="337355258"/>
                    </a:ext>
                  </a:extLst>
                </a:gridCol>
                <a:gridCol w="3345249">
                  <a:extLst>
                    <a:ext uri="{9D8B030D-6E8A-4147-A177-3AD203B41FA5}">
                      <a16:colId xmlns:a16="http://schemas.microsoft.com/office/drawing/2014/main" val="624221406"/>
                    </a:ext>
                  </a:extLst>
                </a:gridCol>
              </a:tblGrid>
              <a:tr h="368923">
                <a:tc>
                  <a:txBody>
                    <a:bodyPr/>
                    <a:lstStyle/>
                    <a:p>
                      <a:pPr rtl="0" fontAlgn="t">
                        <a:spcBef>
                          <a:spcPts val="0"/>
                        </a:spcBef>
                        <a:spcAft>
                          <a:spcPts val="0"/>
                        </a:spcAft>
                      </a:pPr>
                      <a:r>
                        <a:rPr lang="en-US" sz="1400" b="0" i="0" u="none" strike="noStrike" dirty="0">
                          <a:solidFill>
                            <a:srgbClr val="000000"/>
                          </a:solidFill>
                          <a:effectLst/>
                          <a:latin typeface="Arial"/>
                        </a:rPr>
                        <a:t>Model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Misclassification rate from validation set</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088733"/>
                  </a:ext>
                </a:extLst>
              </a:tr>
              <a:tr h="567761">
                <a:tc>
                  <a:txBody>
                    <a:bodyPr/>
                    <a:lstStyle/>
                    <a:p>
                      <a:pPr rtl="0" fontAlgn="t">
                        <a:spcBef>
                          <a:spcPts val="0"/>
                        </a:spcBef>
                        <a:spcAft>
                          <a:spcPts val="0"/>
                        </a:spcAft>
                      </a:pPr>
                      <a:r>
                        <a:rPr lang="en-US" sz="1400" b="0" i="0" u="none" strike="noStrike" dirty="0">
                          <a:solidFill>
                            <a:srgbClr val="000000"/>
                          </a:solidFill>
                          <a:effectLst/>
                          <a:latin typeface="Arial"/>
                        </a:rPr>
                        <a:t>K nearest neighbor K=1, Rectangular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0.3900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15398"/>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K nearest neighbor K=7, </a:t>
                      </a:r>
                      <a:r>
                        <a:rPr lang="en-US" sz="1400" b="0" i="0" u="none" strike="noStrike" dirty="0" err="1">
                          <a:solidFill>
                            <a:srgbClr val="000000"/>
                          </a:solidFill>
                          <a:effectLst/>
                          <a:latin typeface="Arial"/>
                        </a:rPr>
                        <a:t>Biweight</a:t>
                      </a:r>
                      <a:endParaRPr lang="en-US" sz="1400" dirty="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0.3750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5079561"/>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K nearest neighbor K=9, </a:t>
                      </a:r>
                      <a:r>
                        <a:rPr lang="en-US" sz="1400" b="0" i="0" u="none" strike="noStrike" dirty="0" err="1">
                          <a:solidFill>
                            <a:srgbClr val="000000"/>
                          </a:solidFill>
                          <a:effectLst/>
                          <a:latin typeface="Arial"/>
                        </a:rPr>
                        <a:t>Triweight</a:t>
                      </a:r>
                      <a:endParaRPr lang="en-US" sz="1400" dirty="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0.3750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196258"/>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K nearest neighbor K=9, Triangular</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0.3670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465764"/>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K nearest neighbor K=1, Gaussian</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0.3900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795694"/>
                  </a:ext>
                </a:extLst>
              </a:tr>
              <a:tr h="368923">
                <a:tc>
                  <a:txBody>
                    <a:bodyPr/>
                    <a:lstStyle/>
                    <a:p>
                      <a:pPr rtl="0" fontAlgn="t">
                        <a:spcBef>
                          <a:spcPts val="0"/>
                        </a:spcBef>
                        <a:spcAft>
                          <a:spcPts val="0"/>
                        </a:spcAft>
                      </a:pPr>
                      <a:r>
                        <a:rPr lang="it-IT" sz="1400" b="0" i="0" u="none" strike="noStrike" dirty="0">
                          <a:solidFill>
                            <a:srgbClr val="000000"/>
                          </a:solidFill>
                          <a:effectLst/>
                          <a:latin typeface="Arial"/>
                        </a:rPr>
                        <a:t>KNN Monte Carlo CV, </a:t>
                      </a:r>
                      <a:r>
                        <a:rPr lang="it-IT" sz="1400" b="0" i="0" u="none" strike="noStrike" dirty="0" err="1">
                          <a:solidFill>
                            <a:srgbClr val="000000"/>
                          </a:solidFill>
                          <a:effectLst/>
                          <a:latin typeface="Arial"/>
                        </a:rPr>
                        <a:t>Gaussian</a:t>
                      </a:r>
                      <a:endParaRPr lang="it-IT" sz="1400" dirty="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0.3942</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739966"/>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Naive Baves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0.6440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389884"/>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Naive Baves, Monte Carlo CV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0.6557</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9179552"/>
                  </a:ext>
                </a:extLst>
              </a:tr>
              <a:tr h="368923">
                <a:tc>
                  <a:txBody>
                    <a:bodyPr/>
                    <a:lstStyle/>
                    <a:p>
                      <a:pPr rtl="0" fontAlgn="t">
                        <a:spcBef>
                          <a:spcPts val="0"/>
                        </a:spcBef>
                        <a:spcAft>
                          <a:spcPts val="0"/>
                        </a:spcAft>
                      </a:pPr>
                      <a:r>
                        <a:rPr lang="en-US" sz="1400" b="0" i="0" u="none" strike="noStrike" dirty="0">
                          <a:solidFill>
                            <a:srgbClr val="000000"/>
                          </a:solidFill>
                          <a:effectLst/>
                          <a:latin typeface="Arial"/>
                        </a:rPr>
                        <a:t>LDA </a:t>
                      </a:r>
                      <a:endParaRPr lang="en-US" sz="1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0.4320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0976747"/>
                  </a:ext>
                </a:extLst>
              </a:tr>
              <a:tr h="567761">
                <a:tc>
                  <a:txBody>
                    <a:bodyPr/>
                    <a:lstStyle/>
                    <a:p>
                      <a:pPr rtl="0" fontAlgn="t">
                        <a:spcBef>
                          <a:spcPts val="0"/>
                        </a:spcBef>
                        <a:spcAft>
                          <a:spcPts val="0"/>
                        </a:spcAft>
                      </a:pPr>
                      <a:r>
                        <a:rPr lang="en-US" sz="1400" b="0" i="0" u="none" strike="noStrike" dirty="0">
                          <a:solidFill>
                            <a:srgbClr val="000000"/>
                          </a:solidFill>
                          <a:effectLst/>
                          <a:latin typeface="Arial"/>
                        </a:rPr>
                        <a:t>RDA with gamma = 0.004316288 and lambda = 0.865518083</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rgbClr val="000000"/>
                          </a:solidFill>
                          <a:effectLst/>
                          <a:latin typeface="Arial"/>
                        </a:rPr>
                        <a:t>0.3900</a:t>
                      </a:r>
                      <a:endParaRPr lang="en-US" sz="1400">
                        <a:effectLst/>
                        <a:latin typeface="Arial"/>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2713779"/>
                  </a:ext>
                </a:extLst>
              </a:tr>
            </a:tbl>
          </a:graphicData>
        </a:graphic>
      </p:graphicFrame>
      <p:sp>
        <p:nvSpPr>
          <p:cNvPr id="6" name="Slide Number Placeholder 5">
            <a:extLst>
              <a:ext uri="{FF2B5EF4-FFF2-40B4-BE49-F238E27FC236}">
                <a16:creationId xmlns:a16="http://schemas.microsoft.com/office/drawing/2014/main" id="{1969441F-AEDA-4B89-BC69-0726644E39A1}"/>
              </a:ext>
            </a:extLst>
          </p:cNvPr>
          <p:cNvSpPr>
            <a:spLocks noGrp="1"/>
          </p:cNvSpPr>
          <p:nvPr>
            <p:ph type="sldNum" sz="quarter" idx="12"/>
          </p:nvPr>
        </p:nvSpPr>
        <p:spPr/>
        <p:txBody>
          <a:bodyPr/>
          <a:lstStyle/>
          <a:p>
            <a:fld id="{D44DDA9C-A564-46D3-94B8-3EA6EB4E118A}" type="slidenum">
              <a:rPr lang="en-US" smtClean="0"/>
              <a:t>29</a:t>
            </a:fld>
            <a:endParaRPr lang="en-US"/>
          </a:p>
        </p:txBody>
      </p:sp>
    </p:spTree>
    <p:extLst>
      <p:ext uri="{BB962C8B-B14F-4D97-AF65-F5344CB8AC3E}">
        <p14:creationId xmlns:p14="http://schemas.microsoft.com/office/powerpoint/2010/main" val="36509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1B55-17A6-4BBF-9114-7A783ABD1054}"/>
              </a:ext>
            </a:extLst>
          </p:cNvPr>
          <p:cNvSpPr>
            <a:spLocks noGrp="1"/>
          </p:cNvSpPr>
          <p:nvPr>
            <p:ph type="title"/>
          </p:nvPr>
        </p:nvSpPr>
        <p:spPr/>
        <p:txBody>
          <a:bodyPr/>
          <a:lstStyle/>
          <a:p>
            <a:r>
              <a:rPr lang="en-US">
                <a:cs typeface="Calibri Light"/>
              </a:rPr>
              <a:t>Data </a:t>
            </a:r>
            <a:endParaRPr lang="en-US"/>
          </a:p>
        </p:txBody>
      </p:sp>
      <p:sp>
        <p:nvSpPr>
          <p:cNvPr id="3" name="Content Placeholder 2">
            <a:extLst>
              <a:ext uri="{FF2B5EF4-FFF2-40B4-BE49-F238E27FC236}">
                <a16:creationId xmlns:a16="http://schemas.microsoft.com/office/drawing/2014/main" id="{56E93E4F-531F-44DB-8471-FFB6162829EC}"/>
              </a:ext>
            </a:extLst>
          </p:cNvPr>
          <p:cNvSpPr>
            <a:spLocks noGrp="1"/>
          </p:cNvSpPr>
          <p:nvPr>
            <p:ph idx="1"/>
          </p:nvPr>
        </p:nvSpPr>
        <p:spPr>
          <a:xfrm>
            <a:off x="982261" y="1529432"/>
            <a:ext cx="10058400" cy="4023360"/>
          </a:xfrm>
        </p:spPr>
        <p:txBody>
          <a:bodyPr vert="horz" lIns="0" tIns="45720" rIns="0" bIns="45720" rtlCol="0" anchor="t">
            <a:normAutofit/>
          </a:bodyPr>
          <a:lstStyle/>
          <a:p>
            <a:pPr marL="200660" lvl="1" indent="0">
              <a:buNone/>
            </a:pPr>
            <a:endParaRPr lang="en-US" sz="2400" dirty="0">
              <a:cs typeface="Calibri"/>
            </a:endParaRPr>
          </a:p>
          <a:p>
            <a:pPr marL="383540" lvl="1">
              <a:buFont typeface="Arial" panose="020F0502020204030204" pitchFamily="34" charset="0"/>
              <a:buChar char="•"/>
            </a:pPr>
            <a:r>
              <a:rPr lang="en-US" sz="2400" dirty="0">
                <a:cs typeface="Calibri"/>
              </a:rPr>
              <a:t>118 quantitative audio features of the tracks (X1, X2, X3, … X118), where X117 and X118 represent longitude, latitude. </a:t>
            </a:r>
          </a:p>
          <a:p>
            <a:pPr marL="383540" lvl="1">
              <a:buFont typeface="Arial" panose="020F0502020204030204" pitchFamily="34" charset="0"/>
              <a:buChar char="•"/>
            </a:pPr>
            <a:endParaRPr lang="en-US" sz="2400" dirty="0">
              <a:cs typeface="Calibri"/>
            </a:endParaRPr>
          </a:p>
          <a:p>
            <a:pPr marL="383540" lvl="1">
              <a:buFont typeface="Arial" panose="020F0502020204030204" pitchFamily="34" charset="0"/>
              <a:buChar char="•"/>
            </a:pPr>
            <a:r>
              <a:rPr lang="en-US" sz="2400" dirty="0">
                <a:cs typeface="Calibri"/>
              </a:rPr>
              <a:t> 2 additional categorical variables, region and country</a:t>
            </a:r>
          </a:p>
          <a:p>
            <a:pPr marL="383540" lvl="1">
              <a:buFont typeface="Arial" panose="020F0502020204030204" pitchFamily="34" charset="0"/>
              <a:buChar char="•"/>
            </a:pPr>
            <a:endParaRPr lang="en-US" sz="2400" dirty="0">
              <a:cs typeface="Calibri"/>
            </a:endParaRPr>
          </a:p>
          <a:p>
            <a:pPr marL="383540" lvl="1">
              <a:buFont typeface="Arial" panose="020F0502020204030204" pitchFamily="34" charset="0"/>
              <a:buChar char="•"/>
            </a:pPr>
            <a:r>
              <a:rPr lang="en-US" sz="2400" dirty="0">
                <a:cs typeface="Calibri"/>
              </a:rPr>
              <a:t>The information of geographic location of origin was collected from the CD sleeve note.</a:t>
            </a:r>
          </a:p>
          <a:p>
            <a:pPr marL="383540" lvl="1">
              <a:buFont typeface="Arial" panose="020F0502020204030204" pitchFamily="34" charset="0"/>
              <a:buChar char="•"/>
            </a:pPr>
            <a:endParaRPr lang="en-US" sz="2400" dirty="0">
              <a:cs typeface="Calibri"/>
            </a:endParaRPr>
          </a:p>
          <a:p>
            <a:pPr marL="383540" lvl="1">
              <a:buFont typeface="Arial" panose="020F0502020204030204" pitchFamily="34" charset="0"/>
              <a:buChar char="•"/>
            </a:pPr>
            <a:r>
              <a:rPr lang="en-US" sz="2400" dirty="0">
                <a:cs typeface="Calibri"/>
              </a:rPr>
              <a:t>No missing value </a:t>
            </a:r>
          </a:p>
          <a:p>
            <a:pPr>
              <a:buFont typeface="Arial" panose="020F0502020204030204" pitchFamily="34" charset="0"/>
              <a:buChar char="•"/>
            </a:pPr>
            <a:endParaRPr lang="en-US" sz="2800" dirty="0">
              <a:cs typeface="Calibri"/>
            </a:endParaRPr>
          </a:p>
          <a:p>
            <a:endParaRPr lang="en-US" dirty="0">
              <a:cs typeface="Calibri"/>
            </a:endParaRPr>
          </a:p>
        </p:txBody>
      </p:sp>
      <p:sp>
        <p:nvSpPr>
          <p:cNvPr id="6" name="Slide Number Placeholder 5">
            <a:extLst>
              <a:ext uri="{FF2B5EF4-FFF2-40B4-BE49-F238E27FC236}">
                <a16:creationId xmlns:a16="http://schemas.microsoft.com/office/drawing/2014/main" id="{765DF9CB-1FFD-450D-8317-A5EB86B4020D}"/>
              </a:ext>
            </a:extLst>
          </p:cNvPr>
          <p:cNvSpPr>
            <a:spLocks noGrp="1"/>
          </p:cNvSpPr>
          <p:nvPr>
            <p:ph type="sldNum" sz="quarter" idx="12"/>
          </p:nvPr>
        </p:nvSpPr>
        <p:spPr/>
        <p:txBody>
          <a:bodyPr/>
          <a:lstStyle/>
          <a:p>
            <a:fld id="{D44DDA9C-A564-46D3-94B8-3EA6EB4E118A}" type="slidenum">
              <a:rPr lang="en-US" smtClean="0"/>
              <a:t>3</a:t>
            </a:fld>
            <a:endParaRPr lang="en-US"/>
          </a:p>
        </p:txBody>
      </p:sp>
    </p:spTree>
    <p:extLst>
      <p:ext uri="{BB962C8B-B14F-4D97-AF65-F5344CB8AC3E}">
        <p14:creationId xmlns:p14="http://schemas.microsoft.com/office/powerpoint/2010/main" val="2863137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2161-E84C-4879-A067-87791AA6A25C}"/>
              </a:ext>
            </a:extLst>
          </p:cNvPr>
          <p:cNvSpPr>
            <a:spLocks noGrp="1"/>
          </p:cNvSpPr>
          <p:nvPr>
            <p:ph type="title"/>
          </p:nvPr>
        </p:nvSpPr>
        <p:spPr/>
        <p:txBody>
          <a:bodyPr>
            <a:normAutofit/>
          </a:bodyPr>
          <a:lstStyle/>
          <a:p>
            <a:r>
              <a:rPr lang="en-US" b="1" dirty="0">
                <a:cs typeface="Calibri Light"/>
              </a:rPr>
              <a:t>Issues Encountered &amp; Lessons Learnt</a:t>
            </a:r>
            <a:endParaRPr lang="en-US" dirty="0"/>
          </a:p>
        </p:txBody>
      </p:sp>
      <p:sp>
        <p:nvSpPr>
          <p:cNvPr id="3" name="Content Placeholder 2">
            <a:extLst>
              <a:ext uri="{FF2B5EF4-FFF2-40B4-BE49-F238E27FC236}">
                <a16:creationId xmlns:a16="http://schemas.microsoft.com/office/drawing/2014/main" id="{3E49412B-4DE7-44D2-A8B9-814FC30DB911}"/>
              </a:ext>
            </a:extLst>
          </p:cNvPr>
          <p:cNvSpPr>
            <a:spLocks noGrp="1"/>
          </p:cNvSpPr>
          <p:nvPr>
            <p:ph idx="1"/>
          </p:nvPr>
        </p:nvSpPr>
        <p:spPr/>
        <p:txBody>
          <a:bodyPr vert="horz" lIns="0" tIns="45720" rIns="0" bIns="45720" rtlCol="0" anchor="t">
            <a:normAutofit lnSpcReduction="10000"/>
          </a:bodyPr>
          <a:lstStyle/>
          <a:p>
            <a:pPr marL="0" indent="0">
              <a:buNone/>
            </a:pPr>
            <a:endParaRPr lang="en-US" sz="2400" dirty="0">
              <a:cs typeface="Calibri"/>
            </a:endParaRPr>
          </a:p>
          <a:p>
            <a:pPr>
              <a:buFont typeface="Wingdings" panose="05000000000000000000" pitchFamily="2" charset="2"/>
              <a:buChar char="v"/>
            </a:pPr>
            <a:r>
              <a:rPr lang="en-US" sz="2400" dirty="0">
                <a:cs typeface="Calibri"/>
              </a:rPr>
              <a:t>We did not run the Quadratic Discriminant Analysis in R as we were having an error on “some groups are small to be used in the analysis”. This was a result of having some clusters with fewer observations than the total number of predictors. (n &lt; p) problem.</a:t>
            </a:r>
          </a:p>
          <a:p>
            <a:pPr>
              <a:buFont typeface="Wingdings" panose="05000000000000000000" pitchFamily="2" charset="2"/>
              <a:buChar char="v"/>
            </a:pPr>
            <a:endParaRPr lang="en-US" sz="2400" b="1" dirty="0">
              <a:cs typeface="Calibri"/>
            </a:endParaRPr>
          </a:p>
          <a:p>
            <a:pPr>
              <a:buFont typeface="Wingdings" panose="05000000000000000000" pitchFamily="2" charset="2"/>
              <a:buChar char="v"/>
            </a:pPr>
            <a:r>
              <a:rPr lang="en-US" sz="2400" dirty="0">
                <a:cs typeface="Calibri"/>
              </a:rPr>
              <a:t>We thought that since the music came from different regions, then it could be easily identified with their region of origin. But some music from different regions had similar attributes with music from other regions.</a:t>
            </a:r>
          </a:p>
          <a:p>
            <a:br>
              <a:rPr lang="en-US" dirty="0"/>
            </a:br>
            <a:endParaRPr lang="en-US" dirty="0"/>
          </a:p>
        </p:txBody>
      </p:sp>
      <p:sp>
        <p:nvSpPr>
          <p:cNvPr id="6" name="Slide Number Placeholder 5">
            <a:extLst>
              <a:ext uri="{FF2B5EF4-FFF2-40B4-BE49-F238E27FC236}">
                <a16:creationId xmlns:a16="http://schemas.microsoft.com/office/drawing/2014/main" id="{5905AE44-F3AA-4316-BD56-CBD27AAC6D25}"/>
              </a:ext>
            </a:extLst>
          </p:cNvPr>
          <p:cNvSpPr>
            <a:spLocks noGrp="1"/>
          </p:cNvSpPr>
          <p:nvPr>
            <p:ph type="sldNum" sz="quarter" idx="12"/>
          </p:nvPr>
        </p:nvSpPr>
        <p:spPr/>
        <p:txBody>
          <a:bodyPr/>
          <a:lstStyle/>
          <a:p>
            <a:fld id="{D44DDA9C-A564-46D3-94B8-3EA6EB4E118A}" type="slidenum">
              <a:rPr lang="en-US" smtClean="0"/>
              <a:t>30</a:t>
            </a:fld>
            <a:endParaRPr lang="en-US"/>
          </a:p>
        </p:txBody>
      </p:sp>
    </p:spTree>
    <p:extLst>
      <p:ext uri="{BB962C8B-B14F-4D97-AF65-F5344CB8AC3E}">
        <p14:creationId xmlns:p14="http://schemas.microsoft.com/office/powerpoint/2010/main" val="74044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3C46-FBB7-42F8-B1A5-C2CAD129220A}"/>
              </a:ext>
            </a:extLst>
          </p:cNvPr>
          <p:cNvSpPr>
            <a:spLocks noGrp="1"/>
          </p:cNvSpPr>
          <p:nvPr>
            <p:ph type="title"/>
          </p:nvPr>
        </p:nvSpPr>
        <p:spPr/>
        <p:txBody>
          <a:bodyPr/>
          <a:lstStyle/>
          <a:p>
            <a:r>
              <a:rPr lang="en-US" dirty="0">
                <a:cs typeface="Calibri Light"/>
              </a:rPr>
              <a:t>Conclusion </a:t>
            </a:r>
            <a:endParaRPr lang="en-US" dirty="0"/>
          </a:p>
        </p:txBody>
      </p:sp>
      <p:sp>
        <p:nvSpPr>
          <p:cNvPr id="3" name="Content Placeholder 2">
            <a:extLst>
              <a:ext uri="{FF2B5EF4-FFF2-40B4-BE49-F238E27FC236}">
                <a16:creationId xmlns:a16="http://schemas.microsoft.com/office/drawing/2014/main" id="{5EA7750E-0CCE-439C-A604-67AC0A912F18}"/>
              </a:ext>
            </a:extLst>
          </p:cNvPr>
          <p:cNvSpPr>
            <a:spLocks noGrp="1"/>
          </p:cNvSpPr>
          <p:nvPr>
            <p:ph idx="1"/>
          </p:nvPr>
        </p:nvSpPr>
        <p:spPr>
          <a:xfrm>
            <a:off x="982261" y="1443168"/>
            <a:ext cx="10058400" cy="4023360"/>
          </a:xfrm>
        </p:spPr>
        <p:txBody>
          <a:bodyPr vert="horz" lIns="0" tIns="45720" rIns="0" bIns="45720" rtlCol="0" anchor="t">
            <a:normAutofit/>
          </a:bodyPr>
          <a:lstStyle/>
          <a:p>
            <a:pPr marL="0" indent="0">
              <a:buNone/>
            </a:pPr>
            <a:endParaRPr lang="en-US" dirty="0">
              <a:cs typeface="Calibri"/>
            </a:endParaRPr>
          </a:p>
          <a:p>
            <a:pPr>
              <a:buFont typeface="Wingdings" panose="05000000000000000000" pitchFamily="2" charset="2"/>
              <a:buChar char="Ø"/>
            </a:pPr>
            <a:r>
              <a:rPr lang="en-US" dirty="0">
                <a:cs typeface="Calibri"/>
              </a:rPr>
              <a:t>  </a:t>
            </a:r>
            <a:r>
              <a:rPr lang="en-US">
                <a:cs typeface="Calibri"/>
              </a:rPr>
              <a:t>Four</a:t>
            </a:r>
            <a:r>
              <a:rPr lang="en-US" dirty="0">
                <a:cs typeface="Calibri"/>
              </a:rPr>
              <a:t> groups of variables that are highly correlated</a:t>
            </a:r>
            <a:r>
              <a:rPr lang="en-US">
                <a:cs typeface="Calibri"/>
              </a:rPr>
              <a:t>. </a:t>
            </a:r>
            <a:endParaRPr lang="en-US" dirty="0">
              <a:cs typeface="Calibri"/>
            </a:endParaRPr>
          </a:p>
          <a:p>
            <a:pPr>
              <a:buFont typeface="Wingdings" panose="05000000000000000000" pitchFamily="2" charset="2"/>
              <a:buChar char="Ø"/>
            </a:pPr>
            <a:r>
              <a:rPr lang="en-US">
                <a:cs typeface="Calibri"/>
              </a:rPr>
              <a:t> Do </a:t>
            </a:r>
            <a:r>
              <a:rPr lang="en-US" dirty="0">
                <a:cs typeface="Calibri"/>
              </a:rPr>
              <a:t>not have sufficient distinct qualities that can be grouped together according to the area of region</a:t>
            </a:r>
            <a:r>
              <a:rPr lang="en-US">
                <a:cs typeface="Calibri"/>
              </a:rPr>
              <a:t>. </a:t>
            </a:r>
            <a:endParaRPr lang="en-US" dirty="0">
              <a:cs typeface="Calibri"/>
            </a:endParaRPr>
          </a:p>
          <a:p>
            <a:pPr>
              <a:buFont typeface="Wingdings" panose="05000000000000000000" pitchFamily="2" charset="2"/>
              <a:buChar char="Ø"/>
            </a:pPr>
            <a:r>
              <a:rPr lang="en-US">
                <a:cs typeface="Calibri"/>
              </a:rPr>
              <a:t> Some</a:t>
            </a:r>
            <a:r>
              <a:rPr lang="en-US" dirty="0">
                <a:cs typeface="Calibri"/>
              </a:rPr>
              <a:t> variables which were important in grouping audio tracks from a particular region together if they were in the same cluster</a:t>
            </a:r>
            <a:r>
              <a:rPr lang="en-US">
                <a:cs typeface="Calibri"/>
              </a:rPr>
              <a:t>.</a:t>
            </a:r>
            <a:endParaRPr lang="en-US" dirty="0">
              <a:cs typeface="Calibri"/>
            </a:endParaRPr>
          </a:p>
          <a:p>
            <a:pPr>
              <a:buFont typeface="Wingdings" panose="05000000000000000000" pitchFamily="2" charset="2"/>
              <a:buChar char="Ø"/>
            </a:pPr>
            <a:r>
              <a:rPr lang="en-US">
                <a:cs typeface="Calibri"/>
              </a:rPr>
              <a:t> Most</a:t>
            </a:r>
            <a:r>
              <a:rPr lang="en-US" dirty="0">
                <a:cs typeface="Calibri"/>
              </a:rPr>
              <a:t> of the classification methods also did have problems with correctly classifying the audio track to a particular region</a:t>
            </a:r>
            <a:r>
              <a:rPr lang="en-US">
                <a:cs typeface="Calibri"/>
              </a:rPr>
              <a:t>.</a:t>
            </a:r>
            <a:endParaRPr lang="en-US" dirty="0">
              <a:cs typeface="Calibri"/>
            </a:endParaRPr>
          </a:p>
          <a:p>
            <a:pPr>
              <a:buFont typeface="Wingdings" panose="05000000000000000000" pitchFamily="2" charset="2"/>
              <a:buChar char="Ø"/>
            </a:pPr>
            <a:r>
              <a:rPr lang="en-US">
                <a:cs typeface="Calibri"/>
              </a:rPr>
              <a:t> </a:t>
            </a:r>
            <a:r>
              <a:rPr lang="en-US" dirty="0">
                <a:cs typeface="Calibri"/>
              </a:rPr>
              <a:t>Naive Bayes algorithm </a:t>
            </a:r>
            <a:r>
              <a:rPr lang="en-US">
                <a:cs typeface="Calibri"/>
              </a:rPr>
              <a:t>has the</a:t>
            </a:r>
            <a:r>
              <a:rPr lang="en-US" dirty="0">
                <a:cs typeface="Calibri"/>
              </a:rPr>
              <a:t> worst</a:t>
            </a:r>
            <a:r>
              <a:rPr lang="en-US">
                <a:cs typeface="Calibri"/>
              </a:rPr>
              <a:t> misclassification rate. </a:t>
            </a:r>
            <a:endParaRPr lang="en-US" dirty="0"/>
          </a:p>
          <a:p>
            <a:pPr>
              <a:buFont typeface="Wingdings" panose="05000000000000000000" pitchFamily="2" charset="2"/>
              <a:buChar char="Ø"/>
            </a:pPr>
            <a:r>
              <a:rPr lang="en-US">
                <a:cs typeface="Calibri"/>
              </a:rPr>
              <a:t> </a:t>
            </a:r>
            <a:r>
              <a:rPr lang="en-US" dirty="0">
                <a:cs typeface="Calibri"/>
              </a:rPr>
              <a:t>9-Nearest Neighbors with Triangular kernel is the model that performed best </a:t>
            </a:r>
          </a:p>
        </p:txBody>
      </p:sp>
      <p:sp>
        <p:nvSpPr>
          <p:cNvPr id="5" name="TextBox 4">
            <a:extLst>
              <a:ext uri="{FF2B5EF4-FFF2-40B4-BE49-F238E27FC236}">
                <a16:creationId xmlns:a16="http://schemas.microsoft.com/office/drawing/2014/main" id="{D1FB2948-8F53-445D-A84E-B6B5AC952827}"/>
              </a:ext>
            </a:extLst>
          </p:cNvPr>
          <p:cNvSpPr txBox="1"/>
          <p:nvPr/>
        </p:nvSpPr>
        <p:spPr>
          <a:xfrm>
            <a:off x="11136701"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7" name="TextBox 6">
            <a:extLst>
              <a:ext uri="{FF2B5EF4-FFF2-40B4-BE49-F238E27FC236}">
                <a16:creationId xmlns:a16="http://schemas.microsoft.com/office/drawing/2014/main" id="{5266F138-093B-4E62-B4D1-A935FA633C05}"/>
              </a:ext>
            </a:extLst>
          </p:cNvPr>
          <p:cNvSpPr txBox="1"/>
          <p:nvPr/>
        </p:nvSpPr>
        <p:spPr>
          <a:xfrm>
            <a:off x="11289101" y="60413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Slide Number Placeholder 5">
            <a:extLst>
              <a:ext uri="{FF2B5EF4-FFF2-40B4-BE49-F238E27FC236}">
                <a16:creationId xmlns:a16="http://schemas.microsoft.com/office/drawing/2014/main" id="{2A5A46BD-F44E-459F-AC7B-9F91C9D53FA9}"/>
              </a:ext>
            </a:extLst>
          </p:cNvPr>
          <p:cNvSpPr>
            <a:spLocks noGrp="1"/>
          </p:cNvSpPr>
          <p:nvPr>
            <p:ph type="sldNum" sz="quarter" idx="12"/>
          </p:nvPr>
        </p:nvSpPr>
        <p:spPr/>
        <p:txBody>
          <a:bodyPr/>
          <a:lstStyle/>
          <a:p>
            <a:fld id="{D44DDA9C-A564-46D3-94B8-3EA6EB4E118A}" type="slidenum">
              <a:rPr lang="en-US" smtClean="0"/>
              <a:t>31</a:t>
            </a:fld>
            <a:endParaRPr lang="en-US"/>
          </a:p>
        </p:txBody>
      </p:sp>
    </p:spTree>
    <p:extLst>
      <p:ext uri="{BB962C8B-B14F-4D97-AF65-F5344CB8AC3E}">
        <p14:creationId xmlns:p14="http://schemas.microsoft.com/office/powerpoint/2010/main" val="31545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D462-7B82-4CC5-85E8-EE3001B78DBC}"/>
              </a:ext>
            </a:extLst>
          </p:cNvPr>
          <p:cNvSpPr>
            <a:spLocks noGrp="1"/>
          </p:cNvSpPr>
          <p:nvPr>
            <p:ph type="title"/>
          </p:nvPr>
        </p:nvSpPr>
        <p:spPr/>
        <p:txBody>
          <a:bodyPr/>
          <a:lstStyle/>
          <a:p>
            <a:r>
              <a:rPr lang="en-US" dirty="0">
                <a:cs typeface="Calibri Light"/>
              </a:rPr>
              <a:t>Where does the data from? </a:t>
            </a:r>
          </a:p>
        </p:txBody>
      </p:sp>
      <p:sp>
        <p:nvSpPr>
          <p:cNvPr id="3" name="Content Placeholder 2">
            <a:extLst>
              <a:ext uri="{FF2B5EF4-FFF2-40B4-BE49-F238E27FC236}">
                <a16:creationId xmlns:a16="http://schemas.microsoft.com/office/drawing/2014/main" id="{F29D0D08-AE0D-4982-8239-29212E621DD3}"/>
              </a:ext>
            </a:extLst>
          </p:cNvPr>
          <p:cNvSpPr>
            <a:spLocks noGrp="1"/>
          </p:cNvSpPr>
          <p:nvPr>
            <p:ph idx="1"/>
          </p:nvPr>
        </p:nvSpPr>
        <p:spPr>
          <a:xfrm>
            <a:off x="1097280" y="2219545"/>
            <a:ext cx="10058400" cy="4023360"/>
          </a:xfrm>
        </p:spPr>
        <p:txBody>
          <a:bodyPr vert="horz" lIns="0" tIns="45720" rIns="0" bIns="45720" rtlCol="0" anchor="t">
            <a:normAutofit/>
          </a:bodyPr>
          <a:lstStyle/>
          <a:p>
            <a:r>
              <a:rPr lang="en-US" sz="2400" dirty="0">
                <a:cs typeface="Calibri"/>
                <a:hlinkClick r:id="rId2"/>
              </a:rPr>
              <a:t>https://archive.ics.uci.edu/ml/datasets/Geographical+Original+of+Music</a:t>
            </a:r>
            <a:endParaRPr lang="en-US" sz="2400" dirty="0">
              <a:cs typeface="Calibri"/>
            </a:endParaRPr>
          </a:p>
          <a:p>
            <a:r>
              <a:rPr lang="fr-FR" sz="2400" dirty="0">
                <a:hlinkClick r:id="rId3"/>
              </a:rPr>
              <a:t>https://uc-r.github.io/hc_clustering</a:t>
            </a:r>
            <a:endParaRPr lang="fr-FR" sz="2400" dirty="0"/>
          </a:p>
          <a:p>
            <a:r>
              <a:rPr lang="fr-FR" sz="2400" dirty="0">
                <a:hlinkClick r:id="rId4"/>
              </a:rPr>
              <a:t>https://www.datanovia.com/en/blog/types-of-clustering-methods-overview-and-quick-start-r-code/#hierarchical-clustering</a:t>
            </a:r>
            <a:endParaRPr lang="fr-FR" sz="2400" dirty="0"/>
          </a:p>
          <a:p>
            <a:endParaRPr lang="en-US" sz="2400" dirty="0"/>
          </a:p>
        </p:txBody>
      </p:sp>
      <p:sp>
        <p:nvSpPr>
          <p:cNvPr id="5" name="TextBox 4">
            <a:extLst>
              <a:ext uri="{FF2B5EF4-FFF2-40B4-BE49-F238E27FC236}">
                <a16:creationId xmlns:a16="http://schemas.microsoft.com/office/drawing/2014/main" id="{A71ACC7F-B8EF-424E-A966-677AE591559B}"/>
              </a:ext>
            </a:extLst>
          </p:cNvPr>
          <p:cNvSpPr txBox="1"/>
          <p:nvPr/>
        </p:nvSpPr>
        <p:spPr>
          <a:xfrm>
            <a:off x="11136701" y="58889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6" name="Slide Number Placeholder 5">
            <a:extLst>
              <a:ext uri="{FF2B5EF4-FFF2-40B4-BE49-F238E27FC236}">
                <a16:creationId xmlns:a16="http://schemas.microsoft.com/office/drawing/2014/main" id="{50C9EFCC-70C2-4233-A0C9-4369F8EA185D}"/>
              </a:ext>
            </a:extLst>
          </p:cNvPr>
          <p:cNvSpPr>
            <a:spLocks noGrp="1"/>
          </p:cNvSpPr>
          <p:nvPr>
            <p:ph type="sldNum" sz="quarter" idx="12"/>
          </p:nvPr>
        </p:nvSpPr>
        <p:spPr/>
        <p:txBody>
          <a:bodyPr/>
          <a:lstStyle/>
          <a:p>
            <a:fld id="{D44DDA9C-A564-46D3-94B8-3EA6EB4E118A}" type="slidenum">
              <a:rPr lang="en-US" smtClean="0"/>
              <a:t>32</a:t>
            </a:fld>
            <a:endParaRPr lang="en-US"/>
          </a:p>
        </p:txBody>
      </p:sp>
    </p:spTree>
    <p:extLst>
      <p:ext uri="{BB962C8B-B14F-4D97-AF65-F5344CB8AC3E}">
        <p14:creationId xmlns:p14="http://schemas.microsoft.com/office/powerpoint/2010/main" val="1982749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B178-8F9D-4523-955D-A77F3E30B637}"/>
              </a:ext>
            </a:extLst>
          </p:cNvPr>
          <p:cNvSpPr>
            <a:spLocks noGrp="1"/>
          </p:cNvSpPr>
          <p:nvPr>
            <p:ph type="ctrTitle"/>
          </p:nvPr>
        </p:nvSpPr>
        <p:spPr/>
        <p:txBody>
          <a:bodyPr/>
          <a:lstStyle/>
          <a:p>
            <a:r>
              <a:rPr lang="en-US" dirty="0">
                <a:cs typeface="Calibri Light"/>
              </a:rPr>
              <a:t>Question? </a:t>
            </a:r>
            <a:endParaRPr lang="en-US" dirty="0"/>
          </a:p>
        </p:txBody>
      </p:sp>
      <p:sp>
        <p:nvSpPr>
          <p:cNvPr id="3" name="Subtitle 2">
            <a:extLst>
              <a:ext uri="{FF2B5EF4-FFF2-40B4-BE49-F238E27FC236}">
                <a16:creationId xmlns:a16="http://schemas.microsoft.com/office/drawing/2014/main" id="{FA2625E2-72A9-4448-B165-7F257F91892B}"/>
              </a:ext>
            </a:extLst>
          </p:cNvPr>
          <p:cNvSpPr>
            <a:spLocks noGrp="1"/>
          </p:cNvSpPr>
          <p:nvPr>
            <p:ph type="subTitle" idx="1"/>
          </p:nvPr>
        </p:nvSpPr>
        <p:spPr/>
        <p:txBody>
          <a:bodyPr/>
          <a:lstStyle/>
          <a:p>
            <a:endParaRPr lang="en-US"/>
          </a:p>
        </p:txBody>
      </p:sp>
      <p:sp>
        <p:nvSpPr>
          <p:cNvPr id="6" name="Slide Number Placeholder 5">
            <a:extLst>
              <a:ext uri="{FF2B5EF4-FFF2-40B4-BE49-F238E27FC236}">
                <a16:creationId xmlns:a16="http://schemas.microsoft.com/office/drawing/2014/main" id="{6FB37FDE-3A9A-4CAC-AF82-41071A48E759}"/>
              </a:ext>
            </a:extLst>
          </p:cNvPr>
          <p:cNvSpPr>
            <a:spLocks noGrp="1"/>
          </p:cNvSpPr>
          <p:nvPr>
            <p:ph type="sldNum" sz="quarter" idx="12"/>
          </p:nvPr>
        </p:nvSpPr>
        <p:spPr/>
        <p:txBody>
          <a:bodyPr/>
          <a:lstStyle/>
          <a:p>
            <a:fld id="{D44DDA9C-A564-46D3-94B8-3EA6EB4E118A}" type="slidenum">
              <a:rPr lang="en-US" smtClean="0"/>
              <a:t>33</a:t>
            </a:fld>
            <a:endParaRPr lang="en-US"/>
          </a:p>
        </p:txBody>
      </p:sp>
    </p:spTree>
    <p:extLst>
      <p:ext uri="{BB962C8B-B14F-4D97-AF65-F5344CB8AC3E}">
        <p14:creationId xmlns:p14="http://schemas.microsoft.com/office/powerpoint/2010/main" val="868919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map&#10;&#10;Description generated with very high confidence">
            <a:extLst>
              <a:ext uri="{FF2B5EF4-FFF2-40B4-BE49-F238E27FC236}">
                <a16:creationId xmlns:a16="http://schemas.microsoft.com/office/drawing/2014/main" id="{BFA56407-C0BC-4ACB-8B6B-E81E5DA311EA}"/>
              </a:ext>
            </a:extLst>
          </p:cNvPr>
          <p:cNvPicPr>
            <a:picLocks noChangeAspect="1"/>
          </p:cNvPicPr>
          <p:nvPr/>
        </p:nvPicPr>
        <p:blipFill>
          <a:blip r:embed="rId2"/>
          <a:stretch>
            <a:fillRect/>
          </a:stretch>
        </p:blipFill>
        <p:spPr>
          <a:xfrm>
            <a:off x="1489494" y="80096"/>
            <a:ext cx="9155500" cy="6223353"/>
          </a:xfrm>
          <a:prstGeom prst="rect">
            <a:avLst/>
          </a:prstGeom>
        </p:spPr>
      </p:pic>
      <p:sp>
        <p:nvSpPr>
          <p:cNvPr id="5" name="Slide Number Placeholder 4">
            <a:extLst>
              <a:ext uri="{FF2B5EF4-FFF2-40B4-BE49-F238E27FC236}">
                <a16:creationId xmlns:a16="http://schemas.microsoft.com/office/drawing/2014/main" id="{0A5CBCCA-0251-4DFD-BA20-DE2E9C1EAEB6}"/>
              </a:ext>
            </a:extLst>
          </p:cNvPr>
          <p:cNvSpPr>
            <a:spLocks noGrp="1"/>
          </p:cNvSpPr>
          <p:nvPr>
            <p:ph type="sldNum" sz="quarter" idx="12"/>
          </p:nvPr>
        </p:nvSpPr>
        <p:spPr/>
        <p:txBody>
          <a:bodyPr/>
          <a:lstStyle/>
          <a:p>
            <a:fld id="{D44DDA9C-A564-46D3-94B8-3EA6EB4E118A}" type="slidenum">
              <a:rPr lang="en-US" smtClean="0"/>
              <a:t>4</a:t>
            </a:fld>
            <a:endParaRPr lang="en-US"/>
          </a:p>
        </p:txBody>
      </p:sp>
    </p:spTree>
    <p:extLst>
      <p:ext uri="{BB962C8B-B14F-4D97-AF65-F5344CB8AC3E}">
        <p14:creationId xmlns:p14="http://schemas.microsoft.com/office/powerpoint/2010/main" val="27609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CDC98D6-A3B1-49D0-9236-18C444D55064}"/>
              </a:ext>
            </a:extLst>
          </p:cNvPr>
          <p:cNvGraphicFramePr>
            <a:graphicFrameLocks noGrp="1"/>
          </p:cNvGraphicFramePr>
          <p:nvPr>
            <p:ph idx="1"/>
            <p:extLst>
              <p:ext uri="{D42A27DB-BD31-4B8C-83A1-F6EECF244321}">
                <p14:modId xmlns:p14="http://schemas.microsoft.com/office/powerpoint/2010/main" val="601191817"/>
              </p:ext>
            </p:extLst>
          </p:nvPr>
        </p:nvGraphicFramePr>
        <p:xfrm>
          <a:off x="449982" y="1860640"/>
          <a:ext cx="11104497" cy="3942080"/>
        </p:xfrm>
        <a:graphic>
          <a:graphicData uri="http://schemas.openxmlformats.org/drawingml/2006/table">
            <a:tbl>
              <a:tblPr firstRow="1" bandRow="1">
                <a:tableStyleId>{5C22544A-7EE6-4342-B048-85BDC9FD1C3A}</a:tableStyleId>
              </a:tblPr>
              <a:tblGrid>
                <a:gridCol w="3701499">
                  <a:extLst>
                    <a:ext uri="{9D8B030D-6E8A-4147-A177-3AD203B41FA5}">
                      <a16:colId xmlns:a16="http://schemas.microsoft.com/office/drawing/2014/main" val="3034633220"/>
                    </a:ext>
                  </a:extLst>
                </a:gridCol>
                <a:gridCol w="3701499">
                  <a:extLst>
                    <a:ext uri="{9D8B030D-6E8A-4147-A177-3AD203B41FA5}">
                      <a16:colId xmlns:a16="http://schemas.microsoft.com/office/drawing/2014/main" val="1269405480"/>
                    </a:ext>
                  </a:extLst>
                </a:gridCol>
                <a:gridCol w="3701499">
                  <a:extLst>
                    <a:ext uri="{9D8B030D-6E8A-4147-A177-3AD203B41FA5}">
                      <a16:colId xmlns:a16="http://schemas.microsoft.com/office/drawing/2014/main" val="4202645422"/>
                    </a:ext>
                  </a:extLst>
                </a:gridCol>
              </a:tblGrid>
              <a:tr h="461327">
                <a:tc>
                  <a:txBody>
                    <a:bodyPr/>
                    <a:lstStyle/>
                    <a:p>
                      <a:pPr rtl="0" fontAlgn="t">
                        <a:spcBef>
                          <a:spcPts val="0"/>
                        </a:spcBef>
                        <a:spcAft>
                          <a:spcPts val="0"/>
                        </a:spcAft>
                      </a:pPr>
                      <a:r>
                        <a:rPr lang="en-US" sz="2400" u="none" strike="noStrike" dirty="0">
                          <a:effectLst/>
                        </a:rPr>
                        <a:t>Region </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Counts of Countries </a:t>
                      </a:r>
                      <a:endParaRPr lang="en-US" sz="2400" dirty="0">
                        <a:effectLst/>
                      </a:endParaRPr>
                    </a:p>
                  </a:txBody>
                  <a:tcPr marL="63500" marR="63500" marT="63500" marB="63500"/>
                </a:tc>
                <a:tc>
                  <a:txBody>
                    <a:bodyPr/>
                    <a:lstStyle/>
                    <a:p>
                      <a:pPr rtl="0" fontAlgn="t">
                        <a:spcBef>
                          <a:spcPts val="0"/>
                        </a:spcBef>
                        <a:spcAft>
                          <a:spcPts val="0"/>
                        </a:spcAft>
                      </a:pPr>
                      <a:r>
                        <a:rPr lang="en-US" sz="2400" u="none" strike="noStrike" dirty="0">
                          <a:effectLst/>
                        </a:rPr>
                        <a:t>Numbers of Observations</a:t>
                      </a:r>
                      <a:endParaRPr lang="en-US" sz="2400">
                        <a:effectLst/>
                      </a:endParaRPr>
                    </a:p>
                  </a:txBody>
                  <a:tcPr marL="63500" marR="63500" marT="63500" marB="63500"/>
                </a:tc>
                <a:extLst>
                  <a:ext uri="{0D108BD9-81ED-4DB2-BD59-A6C34878D82A}">
                    <a16:rowId xmlns:a16="http://schemas.microsoft.com/office/drawing/2014/main" val="856439798"/>
                  </a:ext>
                </a:extLst>
              </a:tr>
              <a:tr h="461327">
                <a:tc>
                  <a:txBody>
                    <a:bodyPr/>
                    <a:lstStyle/>
                    <a:p>
                      <a:pPr rtl="0" fontAlgn="t">
                        <a:spcBef>
                          <a:spcPts val="0"/>
                        </a:spcBef>
                        <a:spcAft>
                          <a:spcPts val="0"/>
                        </a:spcAft>
                      </a:pPr>
                      <a:r>
                        <a:rPr lang="en-US" sz="2400" u="none" strike="noStrike" dirty="0">
                          <a:effectLst/>
                        </a:rPr>
                        <a:t>Africa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9</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305</a:t>
                      </a:r>
                      <a:endParaRPr lang="en-US" sz="2400">
                        <a:effectLst/>
                      </a:endParaRPr>
                    </a:p>
                  </a:txBody>
                  <a:tcPr marL="63500" marR="63500" marT="63500" marB="63500"/>
                </a:tc>
                <a:extLst>
                  <a:ext uri="{0D108BD9-81ED-4DB2-BD59-A6C34878D82A}">
                    <a16:rowId xmlns:a16="http://schemas.microsoft.com/office/drawing/2014/main" val="3045031674"/>
                  </a:ext>
                </a:extLst>
              </a:tr>
              <a:tr h="461327">
                <a:tc>
                  <a:txBody>
                    <a:bodyPr/>
                    <a:lstStyle/>
                    <a:p>
                      <a:pPr rtl="0" fontAlgn="t">
                        <a:spcBef>
                          <a:spcPts val="0"/>
                        </a:spcBef>
                        <a:spcAft>
                          <a:spcPts val="0"/>
                        </a:spcAft>
                      </a:pPr>
                      <a:r>
                        <a:rPr lang="en-US" sz="2400" u="none" strike="noStrike" dirty="0">
                          <a:effectLst/>
                        </a:rPr>
                        <a:t>Asia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13</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440</a:t>
                      </a:r>
                      <a:endParaRPr lang="en-US" sz="2400">
                        <a:effectLst/>
                      </a:endParaRPr>
                    </a:p>
                  </a:txBody>
                  <a:tcPr marL="63500" marR="63500" marT="63500" marB="63500"/>
                </a:tc>
                <a:extLst>
                  <a:ext uri="{0D108BD9-81ED-4DB2-BD59-A6C34878D82A}">
                    <a16:rowId xmlns:a16="http://schemas.microsoft.com/office/drawing/2014/main" val="1893441213"/>
                  </a:ext>
                </a:extLst>
              </a:tr>
              <a:tr h="461327">
                <a:tc>
                  <a:txBody>
                    <a:bodyPr/>
                    <a:lstStyle/>
                    <a:p>
                      <a:pPr rtl="0" fontAlgn="t">
                        <a:spcBef>
                          <a:spcPts val="0"/>
                        </a:spcBef>
                        <a:spcAft>
                          <a:spcPts val="0"/>
                        </a:spcAft>
                      </a:pPr>
                      <a:r>
                        <a:rPr lang="en-US" sz="2400" u="none" strike="noStrike" dirty="0">
                          <a:effectLst/>
                        </a:rPr>
                        <a:t>Central America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2</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33</a:t>
                      </a:r>
                      <a:endParaRPr lang="en-US" sz="2400">
                        <a:effectLst/>
                      </a:endParaRPr>
                    </a:p>
                  </a:txBody>
                  <a:tcPr marL="63500" marR="63500" marT="63500" marB="63500"/>
                </a:tc>
                <a:extLst>
                  <a:ext uri="{0D108BD9-81ED-4DB2-BD59-A6C34878D82A}">
                    <a16:rowId xmlns:a16="http://schemas.microsoft.com/office/drawing/2014/main" val="1209626917"/>
                  </a:ext>
                </a:extLst>
              </a:tr>
              <a:tr h="461327">
                <a:tc>
                  <a:txBody>
                    <a:bodyPr/>
                    <a:lstStyle/>
                    <a:p>
                      <a:pPr rtl="0" fontAlgn="t">
                        <a:spcBef>
                          <a:spcPts val="0"/>
                        </a:spcBef>
                        <a:spcAft>
                          <a:spcPts val="0"/>
                        </a:spcAft>
                      </a:pPr>
                      <a:r>
                        <a:rPr lang="en-US" sz="2400" u="none" strike="noStrike" dirty="0">
                          <a:effectLst/>
                        </a:rPr>
                        <a:t>Europe</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7</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231</a:t>
                      </a:r>
                      <a:endParaRPr lang="en-US" sz="2400">
                        <a:effectLst/>
                      </a:endParaRPr>
                    </a:p>
                  </a:txBody>
                  <a:tcPr marL="63500" marR="63500" marT="63500" marB="63500"/>
                </a:tc>
                <a:extLst>
                  <a:ext uri="{0D108BD9-81ED-4DB2-BD59-A6C34878D82A}">
                    <a16:rowId xmlns:a16="http://schemas.microsoft.com/office/drawing/2014/main" val="2668939094"/>
                  </a:ext>
                </a:extLst>
              </a:tr>
              <a:tr h="461327">
                <a:tc>
                  <a:txBody>
                    <a:bodyPr/>
                    <a:lstStyle/>
                    <a:p>
                      <a:pPr rtl="0" fontAlgn="t">
                        <a:spcBef>
                          <a:spcPts val="0"/>
                        </a:spcBef>
                        <a:spcAft>
                          <a:spcPts val="0"/>
                        </a:spcAft>
                      </a:pPr>
                      <a:r>
                        <a:rPr lang="en-US" sz="2400" u="none" strike="noStrike" dirty="0">
                          <a:effectLst/>
                        </a:rPr>
                        <a:t>Oceania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1</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14</a:t>
                      </a:r>
                      <a:endParaRPr lang="en-US" sz="2400">
                        <a:effectLst/>
                      </a:endParaRPr>
                    </a:p>
                  </a:txBody>
                  <a:tcPr marL="63500" marR="63500" marT="63500" marB="63500"/>
                </a:tc>
                <a:extLst>
                  <a:ext uri="{0D108BD9-81ED-4DB2-BD59-A6C34878D82A}">
                    <a16:rowId xmlns:a16="http://schemas.microsoft.com/office/drawing/2014/main" val="4170092089"/>
                  </a:ext>
                </a:extLst>
              </a:tr>
              <a:tr h="461327">
                <a:tc>
                  <a:txBody>
                    <a:bodyPr/>
                    <a:lstStyle/>
                    <a:p>
                      <a:pPr rtl="0" fontAlgn="t">
                        <a:spcBef>
                          <a:spcPts val="0"/>
                        </a:spcBef>
                        <a:spcAft>
                          <a:spcPts val="0"/>
                        </a:spcAft>
                      </a:pPr>
                      <a:r>
                        <a:rPr lang="en-US" sz="2400" u="none" strike="noStrike" dirty="0">
                          <a:effectLst/>
                        </a:rPr>
                        <a:t>South America</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1</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36</a:t>
                      </a:r>
                      <a:endParaRPr lang="en-US" sz="2400">
                        <a:effectLst/>
                      </a:endParaRPr>
                    </a:p>
                  </a:txBody>
                  <a:tcPr marL="63500" marR="63500" marT="63500" marB="63500"/>
                </a:tc>
                <a:extLst>
                  <a:ext uri="{0D108BD9-81ED-4DB2-BD59-A6C34878D82A}">
                    <a16:rowId xmlns:a16="http://schemas.microsoft.com/office/drawing/2014/main" val="3151113702"/>
                  </a:ext>
                </a:extLst>
              </a:tr>
              <a:tr h="461327">
                <a:tc>
                  <a:txBody>
                    <a:bodyPr/>
                    <a:lstStyle/>
                    <a:p>
                      <a:pPr rtl="0" fontAlgn="t">
                        <a:spcBef>
                          <a:spcPts val="0"/>
                        </a:spcBef>
                        <a:spcAft>
                          <a:spcPts val="0"/>
                        </a:spcAft>
                      </a:pPr>
                      <a:r>
                        <a:rPr lang="en-US" sz="2400" u="none" strike="noStrike" dirty="0">
                          <a:effectLst/>
                        </a:rPr>
                        <a:t>Total </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33</a:t>
                      </a:r>
                      <a:endParaRPr lang="en-US" sz="2400">
                        <a:effectLst/>
                      </a:endParaRPr>
                    </a:p>
                  </a:txBody>
                  <a:tcPr marL="63500" marR="63500" marT="63500" marB="63500"/>
                </a:tc>
                <a:tc>
                  <a:txBody>
                    <a:bodyPr/>
                    <a:lstStyle/>
                    <a:p>
                      <a:pPr rtl="0" fontAlgn="t">
                        <a:spcBef>
                          <a:spcPts val="0"/>
                        </a:spcBef>
                        <a:spcAft>
                          <a:spcPts val="0"/>
                        </a:spcAft>
                      </a:pPr>
                      <a:r>
                        <a:rPr lang="en-US" sz="2400" u="none" strike="noStrike" dirty="0">
                          <a:effectLst/>
                        </a:rPr>
                        <a:t>1059</a:t>
                      </a:r>
                      <a:endParaRPr lang="en-US" sz="2400">
                        <a:effectLst/>
                      </a:endParaRPr>
                    </a:p>
                  </a:txBody>
                  <a:tcPr marL="63500" marR="63500" marT="63500" marB="63500"/>
                </a:tc>
                <a:extLst>
                  <a:ext uri="{0D108BD9-81ED-4DB2-BD59-A6C34878D82A}">
                    <a16:rowId xmlns:a16="http://schemas.microsoft.com/office/drawing/2014/main" val="1014259251"/>
                  </a:ext>
                </a:extLst>
              </a:tr>
            </a:tbl>
          </a:graphicData>
        </a:graphic>
      </p:graphicFrame>
      <p:sp>
        <p:nvSpPr>
          <p:cNvPr id="6" name="TextBox 5">
            <a:extLst>
              <a:ext uri="{FF2B5EF4-FFF2-40B4-BE49-F238E27FC236}">
                <a16:creationId xmlns:a16="http://schemas.microsoft.com/office/drawing/2014/main" id="{62FADA67-4D08-4F94-BC3A-84ADEE3B47B9}"/>
              </a:ext>
            </a:extLst>
          </p:cNvPr>
          <p:cNvSpPr txBox="1"/>
          <p:nvPr/>
        </p:nvSpPr>
        <p:spPr>
          <a:xfrm>
            <a:off x="382437" y="1201949"/>
            <a:ext cx="1159965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a:latin typeface="Arial"/>
                <a:cs typeface="Arial"/>
              </a:rPr>
              <a:t>Table 1: The Distribution of Regions and Inclusive Counts of Countries</a:t>
            </a:r>
          </a:p>
          <a:p>
            <a:endParaRPr lang="en-US"/>
          </a:p>
        </p:txBody>
      </p:sp>
      <p:sp>
        <p:nvSpPr>
          <p:cNvPr id="2" name="TextBox 1">
            <a:extLst>
              <a:ext uri="{FF2B5EF4-FFF2-40B4-BE49-F238E27FC236}">
                <a16:creationId xmlns:a16="http://schemas.microsoft.com/office/drawing/2014/main" id="{EE57C56D-4268-42D6-8D15-2877F629DA11}"/>
              </a:ext>
            </a:extLst>
          </p:cNvPr>
          <p:cNvSpPr txBox="1"/>
          <p:nvPr/>
        </p:nvSpPr>
        <p:spPr>
          <a:xfrm>
            <a:off x="11438626" y="601836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5</a:t>
            </a:r>
            <a:endParaRPr lang="en-US" dirty="0">
              <a:cs typeface="Calibri"/>
            </a:endParaRPr>
          </a:p>
        </p:txBody>
      </p:sp>
      <p:sp>
        <p:nvSpPr>
          <p:cNvPr id="4" name="Slide Number Placeholder 3">
            <a:extLst>
              <a:ext uri="{FF2B5EF4-FFF2-40B4-BE49-F238E27FC236}">
                <a16:creationId xmlns:a16="http://schemas.microsoft.com/office/drawing/2014/main" id="{9348EE81-C7B6-4F6E-9D78-4F49DE07C7F9}"/>
              </a:ext>
            </a:extLst>
          </p:cNvPr>
          <p:cNvSpPr>
            <a:spLocks noGrp="1"/>
          </p:cNvSpPr>
          <p:nvPr>
            <p:ph type="sldNum" sz="quarter" idx="12"/>
          </p:nvPr>
        </p:nvSpPr>
        <p:spPr/>
        <p:txBody>
          <a:bodyPr/>
          <a:lstStyle/>
          <a:p>
            <a:fld id="{D44DDA9C-A564-46D3-94B8-3EA6EB4E118A}" type="slidenum">
              <a:rPr lang="en-US" smtClean="0"/>
              <a:t>5</a:t>
            </a:fld>
            <a:endParaRPr lang="en-US"/>
          </a:p>
        </p:txBody>
      </p:sp>
    </p:spTree>
    <p:extLst>
      <p:ext uri="{BB962C8B-B14F-4D97-AF65-F5344CB8AC3E}">
        <p14:creationId xmlns:p14="http://schemas.microsoft.com/office/powerpoint/2010/main" val="216792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B0DB-6019-44EE-B4E8-2B2BB7094286}"/>
              </a:ext>
            </a:extLst>
          </p:cNvPr>
          <p:cNvSpPr>
            <a:spLocks noGrp="1"/>
          </p:cNvSpPr>
          <p:nvPr>
            <p:ph type="title"/>
          </p:nvPr>
        </p:nvSpPr>
        <p:spPr>
          <a:xfrm>
            <a:off x="363747" y="963877"/>
            <a:ext cx="4960852" cy="1379039"/>
          </a:xfrm>
        </p:spPr>
        <p:txBody>
          <a:bodyPr>
            <a:normAutofit/>
          </a:bodyPr>
          <a:lstStyle/>
          <a:p>
            <a:pPr algn="r"/>
            <a:r>
              <a:rPr lang="en-US">
                <a:solidFill>
                  <a:schemeClr val="accent1"/>
                </a:solidFill>
              </a:rPr>
              <a:t>Research question: </a:t>
            </a:r>
            <a:br>
              <a:rPr lang="en-US">
                <a:solidFill>
                  <a:schemeClr val="accent1"/>
                </a:solidFill>
              </a:rPr>
            </a:br>
            <a:endParaRPr lang="en-US">
              <a:solidFill>
                <a:schemeClr val="accent1"/>
              </a:solidFill>
            </a:endParaRPr>
          </a:p>
        </p:txBody>
      </p:sp>
      <p:sp>
        <p:nvSpPr>
          <p:cNvPr id="3" name="Content Placeholder 2">
            <a:extLst>
              <a:ext uri="{FF2B5EF4-FFF2-40B4-BE49-F238E27FC236}">
                <a16:creationId xmlns:a16="http://schemas.microsoft.com/office/drawing/2014/main" id="{6B7E7F6C-8C25-47FC-926E-22EC706D1D06}"/>
              </a:ext>
            </a:extLst>
          </p:cNvPr>
          <p:cNvSpPr>
            <a:spLocks noGrp="1"/>
          </p:cNvSpPr>
          <p:nvPr>
            <p:ph idx="1"/>
          </p:nvPr>
        </p:nvSpPr>
        <p:spPr>
          <a:xfrm>
            <a:off x="504672" y="647575"/>
            <a:ext cx="11007278" cy="4930246"/>
          </a:xfrm>
        </p:spPr>
        <p:txBody>
          <a:bodyPr anchor="ctr">
            <a:normAutofit/>
          </a:bodyPr>
          <a:lstStyle/>
          <a:p>
            <a:pPr marL="0" indent="0">
              <a:buNone/>
            </a:pPr>
            <a:endParaRPr lang="en-US" sz="2400"/>
          </a:p>
          <a:p>
            <a:pPr marL="457200" indent="-457200">
              <a:buAutoNum type="arabicPeriod"/>
            </a:pPr>
            <a:r>
              <a:rPr lang="en-US" sz="2400" dirty="0"/>
              <a:t>What is the performance of the clusters we form to identify the regions where all the observations were from? </a:t>
            </a:r>
            <a:endParaRPr lang="en-US" sz="2400">
              <a:cs typeface="Calibri" panose="020F0502020204030204"/>
            </a:endParaRPr>
          </a:p>
          <a:p>
            <a:pPr marL="457200" indent="-457200">
              <a:buAutoNum type="arabicPeriod"/>
            </a:pPr>
            <a:r>
              <a:rPr lang="en-US" sz="2400" dirty="0"/>
              <a:t>How well an audio tracks can be traced to the particular region that they belong? </a:t>
            </a:r>
            <a:endParaRPr lang="en-US" sz="2400">
              <a:cs typeface="Calibri" panose="020F0502020204030204"/>
            </a:endParaRPr>
          </a:p>
          <a:p>
            <a:pPr marL="457200" indent="-457200">
              <a:buAutoNum type="arabicPeriod"/>
            </a:pPr>
            <a:r>
              <a:rPr lang="en-US" sz="2400" dirty="0"/>
              <a:t>What variables are good at describing audio tracks according to particular regions or clusters? </a:t>
            </a:r>
            <a:endParaRPr lang="en-US" sz="2400">
              <a:cs typeface="Calibri" panose="020F0502020204030204"/>
            </a:endParaRPr>
          </a:p>
          <a:p>
            <a:endParaRPr lang="en-US" sz="2400"/>
          </a:p>
        </p:txBody>
      </p:sp>
      <p:sp>
        <p:nvSpPr>
          <p:cNvPr id="6" name="Slide Number Placeholder 5">
            <a:extLst>
              <a:ext uri="{FF2B5EF4-FFF2-40B4-BE49-F238E27FC236}">
                <a16:creationId xmlns:a16="http://schemas.microsoft.com/office/drawing/2014/main" id="{AFEF955D-B442-4914-B06D-3BC6D49468FA}"/>
              </a:ext>
            </a:extLst>
          </p:cNvPr>
          <p:cNvSpPr>
            <a:spLocks noGrp="1"/>
          </p:cNvSpPr>
          <p:nvPr>
            <p:ph type="sldNum" sz="quarter" idx="12"/>
          </p:nvPr>
        </p:nvSpPr>
        <p:spPr/>
        <p:txBody>
          <a:bodyPr/>
          <a:lstStyle/>
          <a:p>
            <a:fld id="{D44DDA9C-A564-46D3-94B8-3EA6EB4E118A}" type="slidenum">
              <a:rPr lang="en-US" smtClean="0"/>
              <a:t>6</a:t>
            </a:fld>
            <a:endParaRPr lang="en-US"/>
          </a:p>
        </p:txBody>
      </p:sp>
    </p:spTree>
    <p:extLst>
      <p:ext uri="{BB962C8B-B14F-4D97-AF65-F5344CB8AC3E}">
        <p14:creationId xmlns:p14="http://schemas.microsoft.com/office/powerpoint/2010/main" val="221451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lh3.googleusercontent.com/fzYNbArkthlORQS0dc-FB1BjTgG9YKOGEkLswC7CBXQbv3WW96T1IsRHF2rZlu6aquQfZGE2C1XEAea7QkOrUJGSRAP_CPCHz2YCDjjKEEQM2lB2H_LwkQtuwojEqabTenV5AcJq">
            <a:extLst>
              <a:ext uri="{FF2B5EF4-FFF2-40B4-BE49-F238E27FC236}">
                <a16:creationId xmlns:a16="http://schemas.microsoft.com/office/drawing/2014/main" id="{F18F598B-A87A-4198-994A-E2F4A40B6A0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689" r="2" b="7856"/>
          <a:stretch/>
        </p:blipFill>
        <p:spPr bwMode="auto">
          <a:xfrm>
            <a:off x="1143990" y="643467"/>
            <a:ext cx="9904019"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7CA7549-2725-4343-B936-DB3F41248625}"/>
              </a:ext>
            </a:extLst>
          </p:cNvPr>
          <p:cNvSpPr txBox="1"/>
          <p:nvPr/>
        </p:nvSpPr>
        <p:spPr>
          <a:xfrm>
            <a:off x="11481758" y="57595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7</a:t>
            </a:r>
            <a:endParaRPr lang="en-US" dirty="0">
              <a:cs typeface="Calibri"/>
            </a:endParaRPr>
          </a:p>
        </p:txBody>
      </p:sp>
      <p:sp>
        <p:nvSpPr>
          <p:cNvPr id="4" name="Slide Number Placeholder 3">
            <a:extLst>
              <a:ext uri="{FF2B5EF4-FFF2-40B4-BE49-F238E27FC236}">
                <a16:creationId xmlns:a16="http://schemas.microsoft.com/office/drawing/2014/main" id="{851AE123-B4B1-46C6-BB11-575DD981E18B}"/>
              </a:ext>
            </a:extLst>
          </p:cNvPr>
          <p:cNvSpPr>
            <a:spLocks noGrp="1"/>
          </p:cNvSpPr>
          <p:nvPr>
            <p:ph type="sldNum" sz="quarter" idx="12"/>
          </p:nvPr>
        </p:nvSpPr>
        <p:spPr/>
        <p:txBody>
          <a:bodyPr/>
          <a:lstStyle/>
          <a:p>
            <a:fld id="{D44DDA9C-A564-46D3-94B8-3EA6EB4E118A}" type="slidenum">
              <a:rPr lang="en-US" smtClean="0"/>
              <a:t>7</a:t>
            </a:fld>
            <a:endParaRPr lang="en-US"/>
          </a:p>
        </p:txBody>
      </p:sp>
    </p:spTree>
    <p:extLst>
      <p:ext uri="{BB962C8B-B14F-4D97-AF65-F5344CB8AC3E}">
        <p14:creationId xmlns:p14="http://schemas.microsoft.com/office/powerpoint/2010/main" val="108203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screenshot of a cell phone&#10;&#10;Description generated with very high confidence">
            <a:extLst>
              <a:ext uri="{FF2B5EF4-FFF2-40B4-BE49-F238E27FC236}">
                <a16:creationId xmlns:a16="http://schemas.microsoft.com/office/drawing/2014/main" id="{1FE5EAFA-1244-4D9F-B058-484A4C3911AB}"/>
              </a:ext>
            </a:extLst>
          </p:cNvPr>
          <p:cNvPicPr>
            <a:picLocks noChangeAspect="1"/>
          </p:cNvPicPr>
          <p:nvPr/>
        </p:nvPicPr>
        <p:blipFill>
          <a:blip r:embed="rId2"/>
          <a:stretch>
            <a:fillRect/>
          </a:stretch>
        </p:blipFill>
        <p:spPr>
          <a:xfrm>
            <a:off x="62363" y="648959"/>
            <a:ext cx="11477804" cy="5473819"/>
          </a:xfrm>
          <a:prstGeom prst="rect">
            <a:avLst/>
          </a:prstGeom>
        </p:spPr>
      </p:pic>
      <p:sp>
        <p:nvSpPr>
          <p:cNvPr id="4" name="Slide Number Placeholder 3">
            <a:extLst>
              <a:ext uri="{FF2B5EF4-FFF2-40B4-BE49-F238E27FC236}">
                <a16:creationId xmlns:a16="http://schemas.microsoft.com/office/drawing/2014/main" id="{CFFEA2E5-19B9-4D09-A4C9-784F04B3459D}"/>
              </a:ext>
            </a:extLst>
          </p:cNvPr>
          <p:cNvSpPr>
            <a:spLocks noGrp="1"/>
          </p:cNvSpPr>
          <p:nvPr>
            <p:ph type="sldNum" sz="quarter" idx="12"/>
          </p:nvPr>
        </p:nvSpPr>
        <p:spPr/>
        <p:txBody>
          <a:bodyPr/>
          <a:lstStyle/>
          <a:p>
            <a:fld id="{D44DDA9C-A564-46D3-94B8-3EA6EB4E118A}" type="slidenum">
              <a:rPr lang="en-US" smtClean="0"/>
              <a:t>8</a:t>
            </a:fld>
            <a:endParaRPr lang="en-US"/>
          </a:p>
        </p:txBody>
      </p:sp>
    </p:spTree>
    <p:extLst>
      <p:ext uri="{BB962C8B-B14F-4D97-AF65-F5344CB8AC3E}">
        <p14:creationId xmlns:p14="http://schemas.microsoft.com/office/powerpoint/2010/main" val="330007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DZQSJBwcilysZA8b7HtT_CfV_PYnHBST7Fp-LpvJO9SYUL1IgCXExbM3g-j_mMfrBF5B7Jep43oZ949UQPXWY-fngjhVoq-WC6k0YLP2zaY9FHTTU4pemBwa1WBwOh9V9fB_VpKi">
            <a:extLst>
              <a:ext uri="{FF2B5EF4-FFF2-40B4-BE49-F238E27FC236}">
                <a16:creationId xmlns:a16="http://schemas.microsoft.com/office/drawing/2014/main" id="{07118BF1-316F-4CBC-9CB3-89175575F34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588" r="2" b="5562"/>
          <a:stretch/>
        </p:blipFill>
        <p:spPr bwMode="auto">
          <a:xfrm>
            <a:off x="632623" y="129406"/>
            <a:ext cx="10495452" cy="589470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E4D3280-4B93-4EE0-9330-91D432AA5FC9}"/>
              </a:ext>
            </a:extLst>
          </p:cNvPr>
          <p:cNvSpPr>
            <a:spLocks noGrp="1"/>
          </p:cNvSpPr>
          <p:nvPr>
            <p:ph type="sldNum" sz="quarter" idx="12"/>
          </p:nvPr>
        </p:nvSpPr>
        <p:spPr/>
        <p:txBody>
          <a:bodyPr/>
          <a:lstStyle/>
          <a:p>
            <a:fld id="{D44DDA9C-A564-46D3-94B8-3EA6EB4E118A}" type="slidenum">
              <a:rPr lang="en-US" smtClean="0"/>
              <a:t>9</a:t>
            </a:fld>
            <a:endParaRPr lang="en-US"/>
          </a:p>
        </p:txBody>
      </p:sp>
    </p:spTree>
    <p:extLst>
      <p:ext uri="{BB962C8B-B14F-4D97-AF65-F5344CB8AC3E}">
        <p14:creationId xmlns:p14="http://schemas.microsoft.com/office/powerpoint/2010/main" val="21094614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TotalTime>
  <Words>616</Words>
  <Application>Microsoft Office PowerPoint</Application>
  <PresentationFormat>Widescreen</PresentationFormat>
  <Paragraphs>188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 Sound Tracks Clustering and Classification </vt:lpstr>
      <vt:lpstr>Data </vt:lpstr>
      <vt:lpstr>Data </vt:lpstr>
      <vt:lpstr>PowerPoint Presentation</vt:lpstr>
      <vt:lpstr>PowerPoint Presentation</vt:lpstr>
      <vt:lpstr>Research question:  </vt:lpstr>
      <vt:lpstr>PowerPoint Presentation</vt:lpstr>
      <vt:lpstr>PowerPoint Presentation</vt:lpstr>
      <vt:lpstr>PowerPoint Presentation</vt:lpstr>
      <vt:lpstr>PowerPoint Presentation</vt:lpstr>
      <vt:lpstr>PowerPoint Presentation</vt:lpstr>
      <vt:lpstr>Distance Matrix</vt:lpstr>
      <vt:lpstr>PowerPoint Presentation</vt:lpstr>
      <vt:lpstr>PowerPoint Presentation</vt:lpstr>
      <vt:lpstr>PowerPoint Presentation</vt:lpstr>
      <vt:lpstr>Table 2: The Distribution of Number of Observations in Each Cluster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Table3: The Misclassification Rates for Multiple Classification Comparison Models  </vt:lpstr>
      <vt:lpstr>Issues Encountered &amp; Lessons Learnt</vt:lpstr>
      <vt:lpstr>Conclusion </vt:lpstr>
      <vt:lpstr>Where does the data from? </vt:lpstr>
      <vt:lpstr>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Muuzaani Nkhoma</dc:creator>
  <cp:lastModifiedBy>Muuzaani Nkhoma</cp:lastModifiedBy>
  <cp:revision>695</cp:revision>
  <dcterms:created xsi:type="dcterms:W3CDTF">2019-05-03T18:45:49Z</dcterms:created>
  <dcterms:modified xsi:type="dcterms:W3CDTF">2019-05-05T21:22:06Z</dcterms:modified>
</cp:coreProperties>
</file>