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306" r:id="rId9"/>
    <p:sldId id="263" r:id="rId10"/>
    <p:sldId id="265" r:id="rId11"/>
    <p:sldId id="266" r:id="rId12"/>
    <p:sldId id="307" r:id="rId13"/>
    <p:sldId id="30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122" d="100"/>
          <a:sy n="122"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4641-2F69-4160-B401-06E6514EB1B1}"/>
              </a:ext>
            </a:extLst>
          </p:cNvPr>
          <p:cNvSpPr>
            <a:spLocks noGrp="1"/>
          </p:cNvSpPr>
          <p:nvPr>
            <p:ph type="ctrTitle"/>
          </p:nvPr>
        </p:nvSpPr>
        <p:spPr>
          <a:xfrm>
            <a:off x="2589213" y="954338"/>
            <a:ext cx="8915399" cy="1327223"/>
          </a:xfrm>
        </p:spPr>
        <p:txBody>
          <a:bodyPr>
            <a:normAutofit fontScale="90000"/>
          </a:bodyPr>
          <a:lstStyle/>
          <a:p>
            <a:pPr algn="ctr"/>
            <a:r>
              <a:rPr lang="en-US" dirty="0"/>
              <a:t>Savings Opportunities Analysis</a:t>
            </a:r>
          </a:p>
        </p:txBody>
      </p:sp>
      <p:sp>
        <p:nvSpPr>
          <p:cNvPr id="3" name="Subtitle 2">
            <a:extLst>
              <a:ext uri="{FF2B5EF4-FFF2-40B4-BE49-F238E27FC236}">
                <a16:creationId xmlns:a16="http://schemas.microsoft.com/office/drawing/2014/main" id="{BF2DE539-05CC-4A96-9A16-0A1E13C553B1}"/>
              </a:ext>
            </a:extLst>
          </p:cNvPr>
          <p:cNvSpPr>
            <a:spLocks noGrp="1"/>
          </p:cNvSpPr>
          <p:nvPr>
            <p:ph type="subTitle" idx="1"/>
          </p:nvPr>
        </p:nvSpPr>
        <p:spPr/>
        <p:txBody>
          <a:bodyPr/>
          <a:lstStyle/>
          <a:p>
            <a:pPr algn="ctr"/>
            <a:r>
              <a:rPr lang="en-US" b="1" dirty="0"/>
              <a:t>Project</a:t>
            </a:r>
          </a:p>
          <a:p>
            <a:pPr algn="ctr"/>
            <a:r>
              <a:rPr lang="en-US" b="1" dirty="0"/>
              <a:t>By Mukesh Manral</a:t>
            </a:r>
            <a:r>
              <a:rPr lang="pl-PL" b="1" dirty="0"/>
              <a:t>, </a:t>
            </a:r>
            <a:r>
              <a:rPr lang="en-US" b="1" dirty="0" err="1"/>
              <a:t>Butan</a:t>
            </a:r>
            <a:r>
              <a:rPr lang="en-US" b="1" dirty="0"/>
              <a:t> </a:t>
            </a:r>
            <a:r>
              <a:rPr lang="en-US" b="1" dirty="0" err="1"/>
              <a:t>Mangu</a:t>
            </a:r>
            <a:r>
              <a:rPr lang="en-US" b="1" dirty="0"/>
              <a:t>, </a:t>
            </a:r>
            <a:r>
              <a:rPr lang="en-US" b="1" dirty="0" err="1"/>
              <a:t>Rafal</a:t>
            </a:r>
            <a:r>
              <a:rPr lang="en-US" b="1" dirty="0"/>
              <a:t> </a:t>
            </a:r>
            <a:r>
              <a:rPr lang="en-US" b="1" dirty="0" err="1"/>
              <a:t>Pikula</a:t>
            </a:r>
            <a:endParaRPr lang="en-US" b="1" dirty="0"/>
          </a:p>
        </p:txBody>
      </p:sp>
    </p:spTree>
    <p:extLst>
      <p:ext uri="{BB962C8B-B14F-4D97-AF65-F5344CB8AC3E}">
        <p14:creationId xmlns:p14="http://schemas.microsoft.com/office/powerpoint/2010/main" val="355331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7B39-8954-4CD5-99F8-39EBE53B46AA}"/>
              </a:ext>
            </a:extLst>
          </p:cNvPr>
          <p:cNvSpPr>
            <a:spLocks noGrp="1"/>
          </p:cNvSpPr>
          <p:nvPr>
            <p:ph type="title"/>
          </p:nvPr>
        </p:nvSpPr>
        <p:spPr/>
        <p:txBody>
          <a:bodyPr>
            <a:normAutofit/>
          </a:bodyPr>
          <a:lstStyle/>
          <a:p>
            <a:pPr algn="ctr"/>
            <a:r>
              <a:rPr lang="en-US" dirty="0"/>
              <a:t>Saving Opportunities</a:t>
            </a:r>
            <a:br>
              <a:rPr lang="en-US" dirty="0"/>
            </a:br>
            <a:r>
              <a:rPr lang="en-US" dirty="0"/>
              <a:t>Part I</a:t>
            </a:r>
            <a:r>
              <a:rPr lang="pl-PL" dirty="0"/>
              <a:t>I</a:t>
            </a:r>
            <a:r>
              <a:rPr lang="en-US" dirty="0"/>
              <a:t>I</a:t>
            </a:r>
          </a:p>
        </p:txBody>
      </p:sp>
      <p:sp>
        <p:nvSpPr>
          <p:cNvPr id="3" name="Content Placeholder 2">
            <a:extLst>
              <a:ext uri="{FF2B5EF4-FFF2-40B4-BE49-F238E27FC236}">
                <a16:creationId xmlns:a16="http://schemas.microsoft.com/office/drawing/2014/main" id="{4F095B9A-CF5D-4C16-BD75-C40C241A5FBC}"/>
              </a:ext>
            </a:extLst>
          </p:cNvPr>
          <p:cNvSpPr>
            <a:spLocks noGrp="1"/>
          </p:cNvSpPr>
          <p:nvPr>
            <p:ph idx="1"/>
          </p:nvPr>
        </p:nvSpPr>
        <p:spPr>
          <a:xfrm>
            <a:off x="2589212" y="2133600"/>
            <a:ext cx="8915400" cy="4100290"/>
          </a:xfrm>
        </p:spPr>
        <p:txBody>
          <a:bodyPr/>
          <a:lstStyle/>
          <a:p>
            <a:pPr marL="0" indent="0">
              <a:buNone/>
            </a:pPr>
            <a:r>
              <a:rPr lang="en-US" dirty="0"/>
              <a:t> </a:t>
            </a:r>
            <a:endParaRPr lang="pl-PL" dirty="0"/>
          </a:p>
          <a:p>
            <a:endParaRPr lang="pl-PL" dirty="0"/>
          </a:p>
          <a:p>
            <a:pPr marL="0" indent="0">
              <a:buNone/>
            </a:pPr>
            <a:endParaRPr lang="pl-PL" dirty="0"/>
          </a:p>
          <a:p>
            <a:pPr marL="0" indent="0">
              <a:buNone/>
            </a:pPr>
            <a:endParaRPr lang="en-US" dirty="0"/>
          </a:p>
        </p:txBody>
      </p:sp>
      <p:pic>
        <p:nvPicPr>
          <p:cNvPr id="4" name="Obraz 3">
            <a:extLst>
              <a:ext uri="{FF2B5EF4-FFF2-40B4-BE49-F238E27FC236}">
                <a16:creationId xmlns:a16="http://schemas.microsoft.com/office/drawing/2014/main" id="{5562BCD5-0D65-4B89-9450-AFB9F46AA1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2133600"/>
            <a:ext cx="8915400" cy="4100290"/>
          </a:xfrm>
          <a:prstGeom prst="rect">
            <a:avLst/>
          </a:prstGeom>
          <a:noFill/>
          <a:ln>
            <a:noFill/>
          </a:ln>
        </p:spPr>
      </p:pic>
    </p:spTree>
    <p:extLst>
      <p:ext uri="{BB962C8B-B14F-4D97-AF65-F5344CB8AC3E}">
        <p14:creationId xmlns:p14="http://schemas.microsoft.com/office/powerpoint/2010/main" val="104080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DD50-240C-481B-8AE5-34A1C2E5599C}"/>
              </a:ext>
            </a:extLst>
          </p:cNvPr>
          <p:cNvSpPr>
            <a:spLocks noGrp="1"/>
          </p:cNvSpPr>
          <p:nvPr>
            <p:ph type="title"/>
          </p:nvPr>
        </p:nvSpPr>
        <p:spPr/>
        <p:txBody>
          <a:bodyPr>
            <a:normAutofit/>
          </a:bodyPr>
          <a:lstStyle/>
          <a:p>
            <a:pPr algn="ctr"/>
            <a:r>
              <a:rPr lang="en-US" dirty="0"/>
              <a:t>Saving Opportunities</a:t>
            </a:r>
            <a:br>
              <a:rPr lang="en-US" dirty="0"/>
            </a:br>
            <a:r>
              <a:rPr lang="en-US" dirty="0"/>
              <a:t>Part </a:t>
            </a:r>
            <a:r>
              <a:rPr lang="pl-PL" dirty="0"/>
              <a:t>IV</a:t>
            </a:r>
            <a:endParaRPr lang="en-US" dirty="0"/>
          </a:p>
        </p:txBody>
      </p:sp>
      <p:pic>
        <p:nvPicPr>
          <p:cNvPr id="4" name="Symbol zastępczy zawartości 3">
            <a:extLst>
              <a:ext uri="{FF2B5EF4-FFF2-40B4-BE49-F238E27FC236}">
                <a16:creationId xmlns:a16="http://schemas.microsoft.com/office/drawing/2014/main" id="{07BF48B1-868C-499A-A394-75C6AE3D5D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6" y="2133600"/>
            <a:ext cx="8911686" cy="4100513"/>
          </a:xfrm>
          <a:prstGeom prst="rect">
            <a:avLst/>
          </a:prstGeom>
          <a:noFill/>
          <a:ln>
            <a:noFill/>
          </a:ln>
        </p:spPr>
      </p:pic>
    </p:spTree>
    <p:extLst>
      <p:ext uri="{BB962C8B-B14F-4D97-AF65-F5344CB8AC3E}">
        <p14:creationId xmlns:p14="http://schemas.microsoft.com/office/powerpoint/2010/main" val="60392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2B0B98-0E13-4642-9AC6-369973C91C48}"/>
              </a:ext>
            </a:extLst>
          </p:cNvPr>
          <p:cNvSpPr>
            <a:spLocks noGrp="1"/>
          </p:cNvSpPr>
          <p:nvPr>
            <p:ph type="title"/>
          </p:nvPr>
        </p:nvSpPr>
        <p:spPr/>
        <p:txBody>
          <a:bodyPr/>
          <a:lstStyle/>
          <a:p>
            <a:pPr algn="ctr"/>
            <a:r>
              <a:rPr lang="en-US" dirty="0"/>
              <a:t>Saving Opportunities </a:t>
            </a:r>
            <a:br>
              <a:rPr lang="pl-PL" dirty="0"/>
            </a:br>
            <a:r>
              <a:rPr lang="en-US" dirty="0"/>
              <a:t>Conclusion</a:t>
            </a:r>
          </a:p>
        </p:txBody>
      </p:sp>
      <p:sp>
        <p:nvSpPr>
          <p:cNvPr id="3" name="Symbol zastępczy zawartości 2">
            <a:extLst>
              <a:ext uri="{FF2B5EF4-FFF2-40B4-BE49-F238E27FC236}">
                <a16:creationId xmlns:a16="http://schemas.microsoft.com/office/drawing/2014/main" id="{6CB77234-5589-4C0E-AF25-AC36ABE8CD34}"/>
              </a:ext>
            </a:extLst>
          </p:cNvPr>
          <p:cNvSpPr>
            <a:spLocks noGrp="1"/>
          </p:cNvSpPr>
          <p:nvPr>
            <p:ph idx="1"/>
          </p:nvPr>
        </p:nvSpPr>
        <p:spPr/>
        <p:txBody>
          <a:bodyPr/>
          <a:lstStyle/>
          <a:p>
            <a:r>
              <a:rPr lang="en-US" dirty="0"/>
              <a:t>Finally, we compute the combined amount of savings</a:t>
            </a:r>
            <a:r>
              <a:rPr lang="pl-PL" dirty="0"/>
              <a:t> </a:t>
            </a:r>
            <a:r>
              <a:rPr lang="en-US" dirty="0"/>
              <a:t>corresponding to those 11 selected products</a:t>
            </a:r>
            <a:r>
              <a:rPr lang="pl-PL" dirty="0"/>
              <a:t> :</a:t>
            </a:r>
          </a:p>
          <a:p>
            <a:pPr marL="981710"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Amount of savings: </a:t>
            </a:r>
            <a:r>
              <a:rPr lang="en-US" sz="1800" b="1" dirty="0"/>
              <a:t>729763363.47</a:t>
            </a:r>
          </a:p>
          <a:p>
            <a:pPr marL="981710"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Savings as the percentage of total spending: </a:t>
            </a:r>
            <a:r>
              <a:rPr lang="en-US" sz="1800" b="1" dirty="0"/>
              <a:t>3.041%</a:t>
            </a:r>
          </a:p>
          <a:p>
            <a:pPr marL="981710" lvl="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Savings as the percentage of spending in 2019: </a:t>
            </a:r>
            <a:r>
              <a:rPr lang="en-US" sz="1800" b="1" dirty="0"/>
              <a:t>3.255%</a:t>
            </a:r>
          </a:p>
          <a:p>
            <a:r>
              <a:rPr lang="en-US" dirty="0"/>
              <a:t>which is in the ballpark of </a:t>
            </a:r>
            <a:r>
              <a:rPr lang="en-US" b="1" dirty="0"/>
              <a:t>3%</a:t>
            </a:r>
            <a:r>
              <a:rPr lang="en-US" dirty="0"/>
              <a:t> of total spending (in the entire original data set) and </a:t>
            </a:r>
            <a:r>
              <a:rPr lang="en-US" b="1" dirty="0"/>
              <a:t>3.25% </a:t>
            </a:r>
            <a:r>
              <a:rPr lang="en-US" dirty="0"/>
              <a:t>of spending in 2019.</a:t>
            </a:r>
          </a:p>
        </p:txBody>
      </p:sp>
    </p:spTree>
    <p:extLst>
      <p:ext uri="{BB962C8B-B14F-4D97-AF65-F5344CB8AC3E}">
        <p14:creationId xmlns:p14="http://schemas.microsoft.com/office/powerpoint/2010/main" val="247855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8EB-3D30-4915-913E-339B6CDA4DDC}"/>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C9CD392E-7EC7-4CB2-9098-32B0F5436A79}"/>
              </a:ext>
            </a:extLst>
          </p:cNvPr>
          <p:cNvSpPr>
            <a:spLocks noGrp="1"/>
          </p:cNvSpPr>
          <p:nvPr>
            <p:ph idx="1"/>
          </p:nvPr>
        </p:nvSpPr>
        <p:spPr>
          <a:xfrm>
            <a:off x="2589212" y="2133600"/>
            <a:ext cx="8915400" cy="4100290"/>
          </a:xfrm>
        </p:spPr>
        <p:txBody>
          <a:bodyPr>
            <a:normAutofit/>
          </a:bodyPr>
          <a:lstStyle/>
          <a:p>
            <a:r>
              <a:rPr lang="en-US" dirty="0"/>
              <a:t>Given the aforementioned assumptions and the fact that the data in 2019 span the first quarter only, we recommend that, in order to generate substantial savings, the following 11 products be bought at the beginning of the first quarter (as early as possible) for the entire quarter</a:t>
            </a:r>
            <a:r>
              <a:rPr lang="pl-PL" dirty="0"/>
              <a:t>:</a:t>
            </a:r>
          </a:p>
          <a:p>
            <a:pPr lvl="1"/>
            <a:r>
              <a:rPr lang="en-US" sz="1800" dirty="0" err="1"/>
              <a:t>IB</a:t>
            </a:r>
            <a:r>
              <a:rPr lang="en-US" sz="1800" dirty="0"/>
              <a:t> Ross Broiler Finisher Feed</a:t>
            </a:r>
            <a:r>
              <a:rPr lang="pl-PL" sz="1800" dirty="0"/>
              <a:t>, </a:t>
            </a:r>
            <a:r>
              <a:rPr lang="en-US" sz="1800" dirty="0" err="1"/>
              <a:t>IB</a:t>
            </a:r>
            <a:r>
              <a:rPr lang="en-US" sz="1800" dirty="0"/>
              <a:t> Ross Broiler Starter Feed</a:t>
            </a:r>
            <a:r>
              <a:rPr lang="pl-PL" sz="1800" dirty="0"/>
              <a:t>,</a:t>
            </a:r>
          </a:p>
          <a:p>
            <a:pPr lvl="1"/>
            <a:r>
              <a:rPr lang="en-US" sz="1800" dirty="0" err="1"/>
              <a:t>IB</a:t>
            </a:r>
            <a:r>
              <a:rPr lang="en-US" sz="1800" dirty="0"/>
              <a:t> Ross Broiler Pre-Starter Feed</a:t>
            </a:r>
            <a:r>
              <a:rPr lang="pl-PL" sz="1800" dirty="0"/>
              <a:t>, </a:t>
            </a:r>
            <a:r>
              <a:rPr lang="en-US" sz="1800" dirty="0" err="1"/>
              <a:t>Khandha</a:t>
            </a:r>
            <a:r>
              <a:rPr lang="en-US" sz="1800" dirty="0"/>
              <a:t>, Maize,</a:t>
            </a:r>
          </a:p>
          <a:p>
            <a:pPr lvl="1"/>
            <a:r>
              <a:rPr lang="en-US" sz="1800" dirty="0"/>
              <a:t>Rice Bran Boiled</a:t>
            </a:r>
            <a:r>
              <a:rPr lang="pl-PL" sz="1800" dirty="0"/>
              <a:t>, </a:t>
            </a:r>
            <a:r>
              <a:rPr lang="en-US" sz="1800" dirty="0"/>
              <a:t>Rice Bran Raw, and Rice Husk (New)</a:t>
            </a:r>
          </a:p>
          <a:p>
            <a:pPr lvl="1"/>
            <a:r>
              <a:rPr lang="en-US" sz="1800" dirty="0"/>
              <a:t>Soya Bean, Soya Bean – (MP), Soya Bean – (A)</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90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2B97-3C67-4CEB-A152-9A030E27756A}"/>
              </a:ext>
            </a:extLst>
          </p:cNvPr>
          <p:cNvSpPr>
            <a:spLocks noGrp="1"/>
          </p:cNvSpPr>
          <p:nvPr>
            <p:ph type="title"/>
          </p:nvPr>
        </p:nvSpPr>
        <p:spPr/>
        <p:txBody>
          <a:bodyPr/>
          <a:lstStyle/>
          <a:p>
            <a:pPr algn="ctr"/>
            <a:r>
              <a:rPr lang="en-US" dirty="0"/>
              <a:t>Purpose, Main Assumption</a:t>
            </a:r>
            <a:r>
              <a:rPr lang="pl-PL" dirty="0"/>
              <a:t> </a:t>
            </a:r>
            <a:br>
              <a:rPr lang="pl-PL" dirty="0"/>
            </a:br>
            <a:r>
              <a:rPr lang="en-US" dirty="0"/>
              <a:t>and Main Findings</a:t>
            </a:r>
          </a:p>
        </p:txBody>
      </p:sp>
      <p:sp>
        <p:nvSpPr>
          <p:cNvPr id="3" name="Content Placeholder 2">
            <a:extLst>
              <a:ext uri="{FF2B5EF4-FFF2-40B4-BE49-F238E27FC236}">
                <a16:creationId xmlns:a16="http://schemas.microsoft.com/office/drawing/2014/main" id="{E950168E-519D-4F89-987F-3541F68155FC}"/>
              </a:ext>
            </a:extLst>
          </p:cNvPr>
          <p:cNvSpPr>
            <a:spLocks noGrp="1"/>
          </p:cNvSpPr>
          <p:nvPr>
            <p:ph idx="1"/>
          </p:nvPr>
        </p:nvSpPr>
        <p:spPr/>
        <p:txBody>
          <a:bodyPr/>
          <a:lstStyle/>
          <a:p>
            <a:pPr marL="0" indent="0">
              <a:lnSpc>
                <a:spcPct val="107000"/>
              </a:lnSpc>
              <a:spcAft>
                <a:spcPts val="800"/>
              </a:spcAft>
              <a:buNone/>
            </a:pPr>
            <a:r>
              <a:rPr lang="en-US" sz="1800" dirty="0">
                <a:effectLst/>
                <a:ea typeface="Calibri" panose="020F0502020204030204" pitchFamily="34" charset="0"/>
                <a:cs typeface="Arial" panose="020B0604020202020204" pitchFamily="34" charset="0"/>
              </a:rPr>
              <a:t>The purpose of this report is to</a:t>
            </a:r>
            <a:r>
              <a:rPr lang="pl-PL" sz="1800" dirty="0">
                <a:effectLst/>
                <a:ea typeface="Calibri" panose="020F0502020204030204" pitchFamily="34" charset="0"/>
                <a:cs typeface="Arial" panose="020B0604020202020204" pitchFamily="34" charset="0"/>
              </a:rPr>
              <a:t> </a:t>
            </a:r>
            <a:r>
              <a:rPr lang="en-US" dirty="0">
                <a:cs typeface="Arial" panose="020B0604020202020204" pitchFamily="34" charset="0"/>
              </a:rPr>
              <a:t>identify some scope for cost efficiency and better strategic planning in order to generate savings</a:t>
            </a:r>
            <a:r>
              <a:rPr lang="pl-PL" dirty="0">
                <a:cs typeface="Arial" panose="020B0604020202020204" pitchFamily="34" charset="0"/>
              </a:rPr>
              <a:t>. </a:t>
            </a:r>
          </a:p>
          <a:p>
            <a:pPr marL="0" indent="0">
              <a:lnSpc>
                <a:spcPct val="107000"/>
              </a:lnSpc>
              <a:spcAft>
                <a:spcPts val="800"/>
              </a:spcAft>
              <a:buNone/>
            </a:pPr>
            <a:r>
              <a:rPr lang="en-US" dirty="0">
                <a:cs typeface="Arial" panose="020B0604020202020204" pitchFamily="34" charset="0"/>
              </a:rPr>
              <a:t>We concentrate our efforts on the data from the most recent year provided, i.e., the year 2019, and we try to identify the high-value and high-moving products to look for saving opportunities among them</a:t>
            </a:r>
            <a:r>
              <a:rPr lang="pl-PL" dirty="0">
                <a:cs typeface="Arial" panose="020B0604020202020204" pitchFamily="34" charset="0"/>
              </a:rPr>
              <a:t>.</a:t>
            </a:r>
          </a:p>
          <a:p>
            <a:pPr marL="0" indent="0">
              <a:lnSpc>
                <a:spcPct val="107000"/>
              </a:lnSpc>
              <a:spcAft>
                <a:spcPts val="800"/>
              </a:spcAft>
              <a:buNone/>
            </a:pPr>
            <a:r>
              <a:rPr lang="en-US" dirty="0">
                <a:cs typeface="Arial" panose="020B0604020202020204" pitchFamily="34" charset="0"/>
              </a:rPr>
              <a:t>We isolate a group of 11 such products and observe that their prices are the lowest just at the beginning of the year and then they increase, sometimes substantially, and do not come back to the former level. We can take advantage of this generally upward price trend and under some extra assumptions we are able to propose savings in the ballpark of </a:t>
            </a:r>
            <a:r>
              <a:rPr lang="en-US" b="1" dirty="0">
                <a:cs typeface="Arial" panose="020B0604020202020204" pitchFamily="34" charset="0"/>
              </a:rPr>
              <a:t>3.25%</a:t>
            </a:r>
            <a:r>
              <a:rPr lang="en-US" dirty="0">
                <a:cs typeface="Arial" panose="020B0604020202020204" pitchFamily="34" charset="0"/>
              </a:rPr>
              <a:t> of total spending for 2019.</a:t>
            </a:r>
          </a:p>
        </p:txBody>
      </p:sp>
    </p:spTree>
    <p:extLst>
      <p:ext uri="{BB962C8B-B14F-4D97-AF65-F5344CB8AC3E}">
        <p14:creationId xmlns:p14="http://schemas.microsoft.com/office/powerpoint/2010/main" val="807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1283-CFF0-45BB-85D0-B881E9808DD5}"/>
              </a:ext>
            </a:extLst>
          </p:cNvPr>
          <p:cNvSpPr>
            <a:spLocks noGrp="1"/>
          </p:cNvSpPr>
          <p:nvPr>
            <p:ph type="title"/>
          </p:nvPr>
        </p:nvSpPr>
        <p:spPr/>
        <p:txBody>
          <a:bodyPr>
            <a:normAutofit/>
          </a:bodyPr>
          <a:lstStyle/>
          <a:p>
            <a:pPr algn="ctr"/>
            <a:r>
              <a:rPr lang="en-US" dirty="0"/>
              <a:t>Data Selection</a:t>
            </a:r>
            <a:br>
              <a:rPr lang="pl-PL" dirty="0"/>
            </a:br>
            <a:r>
              <a:rPr lang="en-US" dirty="0"/>
              <a:t>Part I</a:t>
            </a:r>
          </a:p>
        </p:txBody>
      </p:sp>
      <p:sp>
        <p:nvSpPr>
          <p:cNvPr id="3" name="Content Placeholder 2">
            <a:extLst>
              <a:ext uri="{FF2B5EF4-FFF2-40B4-BE49-F238E27FC236}">
                <a16:creationId xmlns:a16="http://schemas.microsoft.com/office/drawing/2014/main" id="{10051968-16C4-46F1-B232-3AEDBB5B88F3}"/>
              </a:ext>
            </a:extLst>
          </p:cNvPr>
          <p:cNvSpPr>
            <a:spLocks noGrp="1"/>
          </p:cNvSpPr>
          <p:nvPr>
            <p:ph idx="1"/>
          </p:nvPr>
        </p:nvSpPr>
        <p:spPr>
          <a:xfrm>
            <a:off x="2589212" y="2133600"/>
            <a:ext cx="8915400" cy="4533530"/>
          </a:xfrm>
        </p:spPr>
        <p:txBody>
          <a:bodyPr/>
          <a:lstStyle/>
          <a:p>
            <a:r>
              <a:rPr lang="en-US" dirty="0"/>
              <a:t>The data originally contains 75349 rows and 65 columns and has no duplicates. There are some columns with missing values whose number sometimes exceeds 90%. Many columns contain just a single value or are almost constant. Several columns contain information not needed for the purpose of our analysis, e.g.</a:t>
            </a:r>
            <a:r>
              <a:rPr lang="pl-PL" dirty="0"/>
              <a:t>,</a:t>
            </a:r>
            <a:r>
              <a:rPr lang="en-US" dirty="0"/>
              <a:t> units of measurement or names of people involved in the ordering process.</a:t>
            </a:r>
            <a:r>
              <a:rPr lang="pl-PL" dirty="0"/>
              <a:t> </a:t>
            </a:r>
            <a:r>
              <a:rPr lang="en-US" dirty="0"/>
              <a:t>We drop all such columns and we keep the following columns:</a:t>
            </a:r>
            <a:endParaRPr lang="pl-PL" dirty="0"/>
          </a:p>
          <a:p>
            <a:pPr marL="581660">
              <a:spcBef>
                <a:spcPts val="100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a:t>
            </a:r>
            <a:r>
              <a:rPr lang="en-US" dirty="0" err="1"/>
              <a:t>CoCd</a:t>
            </a:r>
            <a:r>
              <a:rPr lang="en-US" dirty="0"/>
              <a:t>', 'Material', 'Short Text', '</a:t>
            </a:r>
            <a:r>
              <a:rPr lang="en-US" dirty="0" err="1"/>
              <a:t>Plnt</a:t>
            </a:r>
            <a:r>
              <a:rPr lang="en-US" dirty="0"/>
              <a:t>', '</a:t>
            </a:r>
            <a:r>
              <a:rPr lang="en-US" dirty="0" err="1"/>
              <a:t>SLoc</a:t>
            </a:r>
            <a:r>
              <a:rPr lang="en-US" dirty="0"/>
              <a:t>', '</a:t>
            </a:r>
            <a:r>
              <a:rPr lang="en-US" dirty="0" err="1"/>
              <a:t>Matl</a:t>
            </a:r>
            <a:r>
              <a:rPr lang="en-US" dirty="0"/>
              <a:t> Group', 'PO Quantity’, </a:t>
            </a:r>
            <a:endParaRPr lang="pl-PL" dirty="0"/>
          </a:p>
          <a:p>
            <a:pPr marL="581660">
              <a:spcBef>
                <a:spcPts val="100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'Net Price', 'Net Value', 'Gross value', 'Price Date’</a:t>
            </a:r>
          </a:p>
          <a:p>
            <a:r>
              <a:rPr lang="en-US" dirty="0"/>
              <a:t>Moreover, we restrict our attention to the data from 2019 only as this is the most recent year available and we retain almost 90% of all the records and over 93% of total spending</a:t>
            </a:r>
            <a:r>
              <a:rPr lang="pl-PL" dirty="0"/>
              <a:t>.</a:t>
            </a:r>
          </a:p>
          <a:p>
            <a:pPr marL="0" indent="0">
              <a:buNone/>
            </a:pPr>
            <a:endParaRPr lang="en-US" dirty="0"/>
          </a:p>
          <a:p>
            <a:pPr marL="0" indent="0">
              <a:buNone/>
            </a:pPr>
            <a:endParaRPr lang="pl-PL" dirty="0"/>
          </a:p>
          <a:p>
            <a:pPr marL="0" indent="0">
              <a:buNone/>
            </a:pPr>
            <a:endParaRPr lang="en-US" dirty="0"/>
          </a:p>
          <a:p>
            <a:endParaRPr lang="en-US" dirty="0"/>
          </a:p>
        </p:txBody>
      </p:sp>
    </p:spTree>
    <p:extLst>
      <p:ext uri="{BB962C8B-B14F-4D97-AF65-F5344CB8AC3E}">
        <p14:creationId xmlns:p14="http://schemas.microsoft.com/office/powerpoint/2010/main" val="41473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212F-E1F7-4D6D-B95D-2FDB7DB4C6E3}"/>
              </a:ext>
            </a:extLst>
          </p:cNvPr>
          <p:cNvSpPr>
            <a:spLocks noGrp="1"/>
          </p:cNvSpPr>
          <p:nvPr>
            <p:ph type="title"/>
          </p:nvPr>
        </p:nvSpPr>
        <p:spPr/>
        <p:txBody>
          <a:bodyPr>
            <a:normAutofit/>
          </a:bodyPr>
          <a:lstStyle/>
          <a:p>
            <a:pPr algn="ctr"/>
            <a:r>
              <a:rPr lang="en-US" dirty="0"/>
              <a:t>Data Selection</a:t>
            </a:r>
            <a:br>
              <a:rPr lang="pl-PL" dirty="0"/>
            </a:br>
            <a:r>
              <a:rPr lang="en-US" dirty="0"/>
              <a:t>Part II</a:t>
            </a:r>
          </a:p>
        </p:txBody>
      </p:sp>
      <p:sp>
        <p:nvSpPr>
          <p:cNvPr id="3" name="Content Placeholder 2">
            <a:extLst>
              <a:ext uri="{FF2B5EF4-FFF2-40B4-BE49-F238E27FC236}">
                <a16:creationId xmlns:a16="http://schemas.microsoft.com/office/drawing/2014/main" id="{98662E06-3AE6-4AC9-82A9-FF19C3131E60}"/>
              </a:ext>
            </a:extLst>
          </p:cNvPr>
          <p:cNvSpPr>
            <a:spLocks noGrp="1"/>
          </p:cNvSpPr>
          <p:nvPr>
            <p:ph idx="1"/>
          </p:nvPr>
        </p:nvSpPr>
        <p:spPr>
          <a:xfrm>
            <a:off x="2589212" y="2133600"/>
            <a:ext cx="8915400" cy="4100290"/>
          </a:xfrm>
        </p:spPr>
        <p:txBody>
          <a:bodyPr/>
          <a:lstStyle/>
          <a:p>
            <a:r>
              <a:rPr lang="en-US" dirty="0"/>
              <a:t>We begin our search for saving opportunities by considering cumulative spending (gross value) in order to find products that generate a lot of spending (high-value products). We are going to group the data </a:t>
            </a:r>
            <a:r>
              <a:rPr lang="pl-PL" dirty="0"/>
              <a:t>by</a:t>
            </a:r>
            <a:r>
              <a:rPr lang="en-US" dirty="0"/>
              <a:t> the company code, material and short text columns, where the first two are mostly for the referential purposes.</a:t>
            </a:r>
            <a:r>
              <a:rPr lang="pl-PL" dirty="0"/>
              <a:t> </a:t>
            </a:r>
          </a:p>
          <a:p>
            <a:r>
              <a:rPr lang="en-US" dirty="0"/>
              <a:t>Moreover, we restrict the data after the aforementioned aggregation in such a way so as to retain exactly 93% of tot</a:t>
            </a:r>
            <a:r>
              <a:rPr lang="pl-PL" dirty="0"/>
              <a:t>a</a:t>
            </a:r>
            <a:r>
              <a:rPr lang="en-US" dirty="0"/>
              <a:t>l spending.</a:t>
            </a:r>
            <a:r>
              <a:rPr lang="pl-PL" dirty="0"/>
              <a:t> </a:t>
            </a:r>
            <a:r>
              <a:rPr lang="en-US" dirty="0"/>
              <a:t>This way we are left with 1126 products (and ignore low-value items)</a:t>
            </a:r>
            <a:r>
              <a:rPr lang="pl-PL" dirty="0"/>
              <a:t> </a:t>
            </a:r>
            <a:r>
              <a:rPr lang="en-US" dirty="0"/>
              <a:t>that we will use as a basis for further explorations</a:t>
            </a:r>
            <a:r>
              <a:rPr lang="pl-PL" dirty="0"/>
              <a:t>.</a:t>
            </a:r>
          </a:p>
          <a:p>
            <a:r>
              <a:rPr lang="en-US" dirty="0"/>
              <a:t>Next, we are going to use clustering to help us select the high-value high-moving products</a:t>
            </a:r>
            <a:r>
              <a:rPr lang="pl-PL" dirty="0"/>
              <a:t>.</a:t>
            </a:r>
            <a:endParaRPr lang="en-US" dirty="0"/>
          </a:p>
        </p:txBody>
      </p:sp>
    </p:spTree>
    <p:extLst>
      <p:ext uri="{BB962C8B-B14F-4D97-AF65-F5344CB8AC3E}">
        <p14:creationId xmlns:p14="http://schemas.microsoft.com/office/powerpoint/2010/main" val="1382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4A37-9033-4374-B5A8-20D1F1CD3C7D}"/>
              </a:ext>
            </a:extLst>
          </p:cNvPr>
          <p:cNvSpPr>
            <a:spLocks noGrp="1"/>
          </p:cNvSpPr>
          <p:nvPr>
            <p:ph type="title"/>
          </p:nvPr>
        </p:nvSpPr>
        <p:spPr/>
        <p:txBody>
          <a:bodyPr>
            <a:normAutofit/>
          </a:bodyPr>
          <a:lstStyle/>
          <a:p>
            <a:pPr algn="ctr"/>
            <a:r>
              <a:rPr lang="en-US" dirty="0"/>
              <a:t>Clustering</a:t>
            </a:r>
            <a:br>
              <a:rPr lang="en-US" dirty="0"/>
            </a:br>
            <a:r>
              <a:rPr lang="en-US" dirty="0"/>
              <a:t>Part I</a:t>
            </a:r>
          </a:p>
        </p:txBody>
      </p:sp>
      <p:sp>
        <p:nvSpPr>
          <p:cNvPr id="3" name="Content Placeholder 2">
            <a:extLst>
              <a:ext uri="{FF2B5EF4-FFF2-40B4-BE49-F238E27FC236}">
                <a16:creationId xmlns:a16="http://schemas.microsoft.com/office/drawing/2014/main" id="{7EE7BDC1-B06D-4E76-B6BA-E41B67E23128}"/>
              </a:ext>
            </a:extLst>
          </p:cNvPr>
          <p:cNvSpPr>
            <a:spLocks noGrp="1"/>
          </p:cNvSpPr>
          <p:nvPr>
            <p:ph idx="1"/>
          </p:nvPr>
        </p:nvSpPr>
        <p:spPr/>
        <p:txBody>
          <a:bodyPr>
            <a:normAutofit lnSpcReduction="10000"/>
          </a:bodyPr>
          <a:lstStyle/>
          <a:p>
            <a:r>
              <a:rPr lang="en-US" dirty="0"/>
              <a:t>To take advantage of the clustering techniques we prepare a new data set that contains the Total Gross Value % column taken from the aggregated data as well as two newly computed columns: Spending Frequency (indicating the number of purchases in the given period) and Spending Days (indicating the number of days on which purchases occurred in the given period</a:t>
            </a:r>
            <a:r>
              <a:rPr lang="pl-PL" dirty="0"/>
              <a:t>,</a:t>
            </a:r>
            <a:r>
              <a:rPr lang="en-US" dirty="0"/>
              <a:t> used for reference only).</a:t>
            </a:r>
            <a:endParaRPr lang="pl-PL" dirty="0"/>
          </a:p>
          <a:p>
            <a:r>
              <a:rPr lang="en-US" dirty="0"/>
              <a:t>Despite the elevated correlation between the Total Gross Value % and Spending Frequency columns (at the level of 0.75) we select these two columns as the only columns to be fed into the clustering algorithms. We consider the following algorithms: </a:t>
            </a:r>
            <a:r>
              <a:rPr lang="en-US" dirty="0" err="1"/>
              <a:t>KMeans</a:t>
            </a:r>
            <a:r>
              <a:rPr lang="en-US" dirty="0"/>
              <a:t>, Affinity Propagation, Mean Shift, Spectral Clustering, Agglomerative Clustering, and </a:t>
            </a:r>
            <a:r>
              <a:rPr lang="en-US" dirty="0" err="1"/>
              <a:t>DBSCAN</a:t>
            </a:r>
            <a:r>
              <a:rPr lang="en-US" dirty="0"/>
              <a:t>. Moreover, in each case we always preprocess the data using standard scaler with the default settings.  </a:t>
            </a:r>
          </a:p>
          <a:p>
            <a:endParaRPr lang="en-US" dirty="0"/>
          </a:p>
          <a:p>
            <a:pPr marL="0" indent="0">
              <a:buNone/>
            </a:pPr>
            <a:endParaRPr lang="pl-PL" dirty="0"/>
          </a:p>
        </p:txBody>
      </p:sp>
    </p:spTree>
    <p:extLst>
      <p:ext uri="{BB962C8B-B14F-4D97-AF65-F5344CB8AC3E}">
        <p14:creationId xmlns:p14="http://schemas.microsoft.com/office/powerpoint/2010/main" val="273847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7B14-0912-4661-95D8-A79CCB130224}"/>
              </a:ext>
            </a:extLst>
          </p:cNvPr>
          <p:cNvSpPr>
            <a:spLocks noGrp="1"/>
          </p:cNvSpPr>
          <p:nvPr>
            <p:ph type="title"/>
          </p:nvPr>
        </p:nvSpPr>
        <p:spPr/>
        <p:txBody>
          <a:bodyPr>
            <a:normAutofit/>
          </a:bodyPr>
          <a:lstStyle/>
          <a:p>
            <a:pPr algn="ctr"/>
            <a:r>
              <a:rPr lang="en-US" dirty="0"/>
              <a:t>Clustering</a:t>
            </a:r>
            <a:br>
              <a:rPr lang="en-US" dirty="0"/>
            </a:br>
            <a:r>
              <a:rPr lang="en-US" dirty="0"/>
              <a:t>Part II</a:t>
            </a:r>
          </a:p>
        </p:txBody>
      </p:sp>
      <p:sp>
        <p:nvSpPr>
          <p:cNvPr id="3" name="Content Placeholder 2">
            <a:extLst>
              <a:ext uri="{FF2B5EF4-FFF2-40B4-BE49-F238E27FC236}">
                <a16:creationId xmlns:a16="http://schemas.microsoft.com/office/drawing/2014/main" id="{522DD73E-3B50-4567-9FDC-187CFC558EF2}"/>
              </a:ext>
            </a:extLst>
          </p:cNvPr>
          <p:cNvSpPr>
            <a:spLocks noGrp="1"/>
          </p:cNvSpPr>
          <p:nvPr>
            <p:ph idx="1"/>
          </p:nvPr>
        </p:nvSpPr>
        <p:spPr>
          <a:xfrm>
            <a:off x="2625368" y="2133600"/>
            <a:ext cx="8915400" cy="4100289"/>
          </a:xfrm>
        </p:spPr>
        <p:txBody>
          <a:bodyPr/>
          <a:lstStyle/>
          <a:p>
            <a:r>
              <a:rPr lang="en-US" dirty="0"/>
              <a:t>We have found that the </a:t>
            </a:r>
            <a:r>
              <a:rPr lang="en-US" dirty="0" err="1"/>
              <a:t>KMeans</a:t>
            </a:r>
            <a:r>
              <a:rPr lang="en-US" dirty="0"/>
              <a:t>, Affinity Propagation, Mean Shift, Spectral Clustering,</a:t>
            </a:r>
            <a:r>
              <a:rPr lang="pl-PL" dirty="0"/>
              <a:t> </a:t>
            </a:r>
            <a:r>
              <a:rPr lang="en-US" dirty="0"/>
              <a:t>and Agglomerative Clustering algorithms perform less than ideal and often the produced clusters are too detailed for our purpose and require manual merging. </a:t>
            </a:r>
          </a:p>
          <a:p>
            <a:r>
              <a:rPr lang="en-US" dirty="0"/>
              <a:t>On the other hand, the </a:t>
            </a:r>
            <a:r>
              <a:rPr lang="en-US" dirty="0" err="1"/>
              <a:t>DBSCAN</a:t>
            </a:r>
            <a:r>
              <a:rPr lang="en-US" dirty="0"/>
              <a:t> algorithm appears to be best suited for our data. After applying it, we can see </a:t>
            </a:r>
            <a:r>
              <a:rPr lang="pl-PL" dirty="0"/>
              <a:t>o</a:t>
            </a:r>
            <a:r>
              <a:rPr lang="en-US" dirty="0"/>
              <a:t>n the chart that is on the next slide that the main cluster (composed of red points) consists of low frequency products while those loosely scattered green points mostly represent the products exhibiting both relatively high value and high frequency.</a:t>
            </a:r>
            <a:endParaRPr lang="pl-PL" dirty="0"/>
          </a:p>
          <a:p>
            <a:r>
              <a:rPr lang="en-US" dirty="0"/>
              <a:t>Exactly those green points form our list of potential saving opportunities (that are in line with our business intuition that we should look for such opportunities primarily among the high-value and high-moving products) which we will analyze presently</a:t>
            </a:r>
            <a:r>
              <a:rPr lang="pl-PL" dirty="0"/>
              <a:t>.</a:t>
            </a:r>
          </a:p>
          <a:p>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14622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4CF1-229B-4DE5-9E4E-E43FD40A5ED2}"/>
              </a:ext>
            </a:extLst>
          </p:cNvPr>
          <p:cNvSpPr>
            <a:spLocks noGrp="1"/>
          </p:cNvSpPr>
          <p:nvPr>
            <p:ph type="title"/>
          </p:nvPr>
        </p:nvSpPr>
        <p:spPr/>
        <p:txBody>
          <a:bodyPr>
            <a:normAutofit/>
          </a:bodyPr>
          <a:lstStyle/>
          <a:p>
            <a:pPr algn="ctr"/>
            <a:r>
              <a:rPr lang="en-US" dirty="0"/>
              <a:t>Clustering</a:t>
            </a:r>
            <a:br>
              <a:rPr lang="en-US" dirty="0"/>
            </a:br>
            <a:r>
              <a:rPr lang="en-US" dirty="0"/>
              <a:t>Part III</a:t>
            </a:r>
          </a:p>
        </p:txBody>
      </p:sp>
      <p:sp>
        <p:nvSpPr>
          <p:cNvPr id="3" name="Content Placeholder 2">
            <a:extLst>
              <a:ext uri="{FF2B5EF4-FFF2-40B4-BE49-F238E27FC236}">
                <a16:creationId xmlns:a16="http://schemas.microsoft.com/office/drawing/2014/main" id="{AD54EE42-2A00-44B1-82E0-EBEBD303007A}"/>
              </a:ext>
            </a:extLst>
          </p:cNvPr>
          <p:cNvSpPr>
            <a:spLocks noGrp="1"/>
          </p:cNvSpPr>
          <p:nvPr>
            <p:ph idx="1"/>
          </p:nvPr>
        </p:nvSpPr>
        <p:spPr>
          <a:xfrm>
            <a:off x="2589212" y="2133600"/>
            <a:ext cx="8915400" cy="4100290"/>
          </a:xfrm>
        </p:spPr>
        <p:txBody>
          <a:bodyPr>
            <a:normAutofit/>
          </a:bodyPr>
          <a:lstStyle/>
          <a:p>
            <a:pPr marL="0" indent="0">
              <a:buNone/>
            </a:pPr>
            <a:endParaRPr lang="pl-PL" dirty="0"/>
          </a:p>
          <a:p>
            <a:pPr marL="0" indent="0">
              <a:buNone/>
            </a:pPr>
            <a:endParaRPr lang="en-US" dirty="0"/>
          </a:p>
        </p:txBody>
      </p:sp>
      <p:pic>
        <p:nvPicPr>
          <p:cNvPr id="8" name="Obraz 7">
            <a:extLst>
              <a:ext uri="{FF2B5EF4-FFF2-40B4-BE49-F238E27FC236}">
                <a16:creationId xmlns:a16="http://schemas.microsoft.com/office/drawing/2014/main" id="{2A6F7E3C-7758-407D-B4C2-7644F7CECD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2133600"/>
            <a:ext cx="8915400" cy="4100290"/>
          </a:xfrm>
          <a:prstGeom prst="rect">
            <a:avLst/>
          </a:prstGeom>
          <a:noFill/>
          <a:ln>
            <a:noFill/>
          </a:ln>
        </p:spPr>
      </p:pic>
    </p:spTree>
    <p:extLst>
      <p:ext uri="{BB962C8B-B14F-4D97-AF65-F5344CB8AC3E}">
        <p14:creationId xmlns:p14="http://schemas.microsoft.com/office/powerpoint/2010/main" val="220748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CFA4D7-1C2F-4D1D-B733-85242CEBDAAE}"/>
              </a:ext>
            </a:extLst>
          </p:cNvPr>
          <p:cNvSpPr>
            <a:spLocks noGrp="1"/>
          </p:cNvSpPr>
          <p:nvPr>
            <p:ph type="title"/>
          </p:nvPr>
        </p:nvSpPr>
        <p:spPr/>
        <p:txBody>
          <a:bodyPr/>
          <a:lstStyle/>
          <a:p>
            <a:pPr algn="ctr"/>
            <a:r>
              <a:rPr lang="en-US" dirty="0"/>
              <a:t>Saving Opportunities</a:t>
            </a:r>
            <a:br>
              <a:rPr lang="en-US" dirty="0"/>
            </a:br>
            <a:r>
              <a:rPr lang="en-US" dirty="0"/>
              <a:t>Part I</a:t>
            </a:r>
          </a:p>
        </p:txBody>
      </p:sp>
      <p:sp>
        <p:nvSpPr>
          <p:cNvPr id="3" name="Symbol zastępczy zawartości 2">
            <a:extLst>
              <a:ext uri="{FF2B5EF4-FFF2-40B4-BE49-F238E27FC236}">
                <a16:creationId xmlns:a16="http://schemas.microsoft.com/office/drawing/2014/main" id="{82D621AC-58A0-4D5D-9A29-8468989BCE6E}"/>
              </a:ext>
            </a:extLst>
          </p:cNvPr>
          <p:cNvSpPr>
            <a:spLocks noGrp="1"/>
          </p:cNvSpPr>
          <p:nvPr>
            <p:ph idx="1"/>
          </p:nvPr>
        </p:nvSpPr>
        <p:spPr/>
        <p:txBody>
          <a:bodyPr/>
          <a:lstStyle/>
          <a:p>
            <a:r>
              <a:rPr lang="en-US" dirty="0"/>
              <a:t>Below, we present the selected 11 potential saving opportunities:</a:t>
            </a:r>
          </a:p>
          <a:p>
            <a:endParaRPr lang="en-US" dirty="0"/>
          </a:p>
        </p:txBody>
      </p:sp>
      <p:graphicFrame>
        <p:nvGraphicFramePr>
          <p:cNvPr id="4" name="Tabela 3">
            <a:extLst>
              <a:ext uri="{FF2B5EF4-FFF2-40B4-BE49-F238E27FC236}">
                <a16:creationId xmlns:a16="http://schemas.microsoft.com/office/drawing/2014/main" id="{66E1E666-A0E0-49D2-8EAC-A305864FEDD8}"/>
              </a:ext>
            </a:extLst>
          </p:cNvPr>
          <p:cNvGraphicFramePr>
            <a:graphicFrameLocks noGrp="1"/>
          </p:cNvGraphicFramePr>
          <p:nvPr>
            <p:extLst>
              <p:ext uri="{D42A27DB-BD31-4B8C-83A1-F6EECF244321}">
                <p14:modId xmlns:p14="http://schemas.microsoft.com/office/powerpoint/2010/main" val="3643256062"/>
              </p:ext>
            </p:extLst>
          </p:nvPr>
        </p:nvGraphicFramePr>
        <p:xfrm>
          <a:off x="2589212" y="2574524"/>
          <a:ext cx="8915403" cy="3714970"/>
        </p:xfrm>
        <a:graphic>
          <a:graphicData uri="http://schemas.openxmlformats.org/drawingml/2006/table">
            <a:tbl>
              <a:tblPr firstRow="1">
                <a:tableStyleId>{5C22544A-7EE6-4342-B048-85BDC9FD1C3A}</a:tableStyleId>
              </a:tblPr>
              <a:tblGrid>
                <a:gridCol w="757670">
                  <a:extLst>
                    <a:ext uri="{9D8B030D-6E8A-4147-A177-3AD203B41FA5}">
                      <a16:colId xmlns:a16="http://schemas.microsoft.com/office/drawing/2014/main" val="3618830678"/>
                    </a:ext>
                  </a:extLst>
                </a:gridCol>
                <a:gridCol w="1145219">
                  <a:extLst>
                    <a:ext uri="{9D8B030D-6E8A-4147-A177-3AD203B41FA5}">
                      <a16:colId xmlns:a16="http://schemas.microsoft.com/office/drawing/2014/main" val="2937164812"/>
                    </a:ext>
                  </a:extLst>
                </a:gridCol>
                <a:gridCol w="1917998">
                  <a:extLst>
                    <a:ext uri="{9D8B030D-6E8A-4147-A177-3AD203B41FA5}">
                      <a16:colId xmlns:a16="http://schemas.microsoft.com/office/drawing/2014/main" val="3211034246"/>
                    </a:ext>
                  </a:extLst>
                </a:gridCol>
                <a:gridCol w="1535416">
                  <a:extLst>
                    <a:ext uri="{9D8B030D-6E8A-4147-A177-3AD203B41FA5}">
                      <a16:colId xmlns:a16="http://schemas.microsoft.com/office/drawing/2014/main" val="477805205"/>
                    </a:ext>
                  </a:extLst>
                </a:gridCol>
                <a:gridCol w="1624613">
                  <a:extLst>
                    <a:ext uri="{9D8B030D-6E8A-4147-A177-3AD203B41FA5}">
                      <a16:colId xmlns:a16="http://schemas.microsoft.com/office/drawing/2014/main" val="785519366"/>
                    </a:ext>
                  </a:extLst>
                </a:gridCol>
                <a:gridCol w="1207363">
                  <a:extLst>
                    <a:ext uri="{9D8B030D-6E8A-4147-A177-3AD203B41FA5}">
                      <a16:colId xmlns:a16="http://schemas.microsoft.com/office/drawing/2014/main" val="1009649973"/>
                    </a:ext>
                  </a:extLst>
                </a:gridCol>
                <a:gridCol w="727124">
                  <a:extLst>
                    <a:ext uri="{9D8B030D-6E8A-4147-A177-3AD203B41FA5}">
                      <a16:colId xmlns:a16="http://schemas.microsoft.com/office/drawing/2014/main" val="1058069638"/>
                    </a:ext>
                  </a:extLst>
                </a:gridCol>
              </a:tblGrid>
              <a:tr h="452990">
                <a:tc>
                  <a:txBody>
                    <a:bodyPr/>
                    <a:lstStyle/>
                    <a:p>
                      <a:endParaRPr lang="en-US" sz="1000" dirty="0">
                        <a:effectLst/>
                        <a:latin typeface="Times New Roman" panose="02020603050405020304" pitchFamily="18" charset="0"/>
                      </a:endParaRPr>
                    </a:p>
                  </a:txBody>
                  <a:tcPr marL="9525" marR="9525" marT="9525" marB="9525" anchor="ctr"/>
                </a:tc>
                <a:tc>
                  <a:txBody>
                    <a:bodyPr/>
                    <a:lstStyle/>
                    <a:p>
                      <a:endParaRPr lang="en-US" sz="1000">
                        <a:effectLst/>
                        <a:latin typeface="Times New Roman" panose="02020603050405020304" pitchFamily="18" charset="0"/>
                      </a:endParaRPr>
                    </a:p>
                  </a:txBody>
                  <a:tcPr marL="9525" marR="9525" marT="9525" marB="9525" anchor="ctr"/>
                </a:tc>
                <a:tc>
                  <a:txBody>
                    <a:bodyPr/>
                    <a:lstStyle/>
                    <a:p>
                      <a:endParaRPr lang="en-US" sz="1000">
                        <a:effectLst/>
                        <a:latin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Total Gross Value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Spending Frequency</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Spending Days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Cluster</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06338955"/>
                  </a:ext>
                </a:extLst>
              </a:tr>
              <a:tr h="208799">
                <a:tc>
                  <a:txBody>
                    <a:bodyPr/>
                    <a:lstStyle/>
                    <a:p>
                      <a:pPr algn="ctr">
                        <a:spcBef>
                          <a:spcPts val="1000"/>
                        </a:spcBef>
                      </a:pPr>
                      <a:r>
                        <a:rPr lang="en-US" sz="1200" b="1" dirty="0" err="1">
                          <a:effectLst/>
                        </a:rPr>
                        <a:t>CoCd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dirty="0">
                          <a:effectLst/>
                        </a:rPr>
                        <a:t>Material</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dirty="0">
                          <a:effectLst/>
                        </a:rPr>
                        <a:t>Short Text</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endParaRPr lang="en-US" sz="1000" dirty="0">
                        <a:effectLst/>
                        <a:latin typeface="Times New Roman" panose="02020603050405020304" pitchFamily="18" charset="0"/>
                      </a:endParaRPr>
                    </a:p>
                  </a:txBody>
                  <a:tcPr marL="9525" marR="9525" marT="9525" marB="9525" anchor="ctr"/>
                </a:tc>
                <a:tc>
                  <a:txBody>
                    <a:bodyPr/>
                    <a:lstStyle/>
                    <a:p>
                      <a:endParaRPr lang="en-US" sz="1000">
                        <a:effectLst/>
                        <a:latin typeface="Times New Roman" panose="02020603050405020304" pitchFamily="18" charset="0"/>
                      </a:endParaRPr>
                    </a:p>
                  </a:txBody>
                  <a:tcPr marL="9525" marR="9525" marT="9525" marB="9525" anchor="ctr"/>
                </a:tc>
                <a:tc>
                  <a:txBody>
                    <a:bodyPr/>
                    <a:lstStyle/>
                    <a:p>
                      <a:endParaRPr lang="en-US" sz="1000">
                        <a:effectLst/>
                        <a:latin typeface="Times New Roman" panose="02020603050405020304" pitchFamily="18" charset="0"/>
                      </a:endParaRPr>
                    </a:p>
                  </a:txBody>
                  <a:tcPr marL="9525" marR="9525" marT="9525" marB="9525" anchor="ctr"/>
                </a:tc>
                <a:tc>
                  <a:txBody>
                    <a:bodyPr/>
                    <a:lstStyle/>
                    <a:p>
                      <a:endParaRPr lang="en-US" sz="1000">
                        <a:effectLst/>
                        <a:latin typeface="Times New Roman" panose="02020603050405020304" pitchFamily="18" charset="0"/>
                      </a:endParaRPr>
                    </a:p>
                  </a:txBody>
                  <a:tcPr marL="9525" marR="9525" marT="9525" marB="9525" anchor="ctr"/>
                </a:tc>
                <a:extLst>
                  <a:ext uri="{0D108BD9-81ED-4DB2-BD59-A6C34878D82A}">
                    <a16:rowId xmlns:a16="http://schemas.microsoft.com/office/drawing/2014/main" val="557392850"/>
                  </a:ext>
                </a:extLst>
              </a:tr>
              <a:tr h="397897">
                <a:tc rowSpan="2">
                  <a:txBody>
                    <a:bodyPr/>
                    <a:lstStyle/>
                    <a:p>
                      <a:pPr algn="ctr">
                        <a:spcBef>
                          <a:spcPts val="1000"/>
                        </a:spcBef>
                      </a:pPr>
                      <a:r>
                        <a:rPr lang="en-US" sz="1200" b="1" dirty="0">
                          <a:effectLst/>
                        </a:rPr>
                        <a:t>7860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tc>
                <a:tc rowSpan="2">
                  <a:txBody>
                    <a:bodyPr/>
                    <a:lstStyle/>
                    <a:p>
                      <a:pPr algn="ctr">
                        <a:spcBef>
                          <a:spcPts val="1000"/>
                        </a:spcBef>
                      </a:pPr>
                      <a:r>
                        <a:rPr lang="en-US" sz="1200" b="1" kern="1200" dirty="0">
                          <a:solidFill>
                            <a:schemeClr val="dk1"/>
                          </a:solidFill>
                          <a:effectLst/>
                          <a:latin typeface="+mn-lt"/>
                          <a:ea typeface="+mn-ea"/>
                          <a:cs typeface="+mn-cs"/>
                        </a:rPr>
                        <a:t>7101320.0</a:t>
                      </a:r>
                    </a:p>
                  </a:txBody>
                  <a:tcPr marL="9525" marR="9525" marT="9525" marB="9525"/>
                </a:tc>
                <a:tc>
                  <a:txBody>
                    <a:bodyPr/>
                    <a:lstStyle/>
                    <a:p>
                      <a:pPr algn="ctr">
                        <a:spcBef>
                          <a:spcPts val="1000"/>
                        </a:spcBef>
                      </a:pPr>
                      <a:r>
                        <a:rPr lang="en-US" sz="1200" b="1" dirty="0" err="1">
                          <a:effectLst/>
                        </a:rPr>
                        <a:t>IB</a:t>
                      </a:r>
                      <a:r>
                        <a:rPr lang="en-US" sz="1200" b="1" dirty="0">
                          <a:effectLst/>
                        </a:rPr>
                        <a:t> Ross Broiler Finisher Feed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0.099324</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7547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1192412"/>
                  </a:ext>
                </a:extLst>
              </a:tr>
              <a:tr h="397897">
                <a:tc vMerge="1">
                  <a:txBody>
                    <a:bodyPr/>
                    <a:lstStyle/>
                    <a:p>
                      <a:endParaRPr lang="en-US"/>
                    </a:p>
                  </a:txBody>
                  <a:tcPr/>
                </a:tc>
                <a:tc vMerge="1">
                  <a:txBody>
                    <a:bodyPr/>
                    <a:lstStyle/>
                    <a:p>
                      <a:endParaRPr lang="en-US"/>
                    </a:p>
                  </a:txBody>
                  <a:tcPr/>
                </a:tc>
                <a:tc>
                  <a:txBody>
                    <a:bodyPr/>
                    <a:lstStyle/>
                    <a:p>
                      <a:pPr algn="ctr">
                        <a:spcBef>
                          <a:spcPts val="1000"/>
                        </a:spcBef>
                      </a:pPr>
                      <a:r>
                        <a:rPr lang="en-US" sz="1200" b="1" dirty="0" err="1">
                          <a:effectLst/>
                        </a:rPr>
                        <a:t>IB</a:t>
                      </a:r>
                      <a:r>
                        <a:rPr lang="en-US" sz="1200" b="1" dirty="0">
                          <a:effectLst/>
                        </a:rPr>
                        <a:t> Ross Broiler Starter Feed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0.073418</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6726</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5318256"/>
                  </a:ext>
                </a:extLst>
              </a:tr>
              <a:tr h="397897">
                <a:tc rowSpan="2">
                  <a:txBody>
                    <a:bodyPr/>
                    <a:lstStyle/>
                    <a:p>
                      <a:pPr algn="ctr">
                        <a:spcBef>
                          <a:spcPts val="1000"/>
                        </a:spcBef>
                      </a:pPr>
                      <a:r>
                        <a:rPr lang="en-US" sz="1200" b="1" dirty="0">
                          <a:effectLst/>
                        </a:rPr>
                        <a:t>9000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algn="ctr">
                        <a:spcBef>
                          <a:spcPts val="1000"/>
                        </a:spcBef>
                      </a:pPr>
                      <a:r>
                        <a:rPr lang="en-US" sz="1200" b="1" dirty="0">
                          <a:effectLst/>
                        </a:rPr>
                        <a:t>910970.0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Soya Bean - (MP)</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0.048367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2468</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12549530"/>
                  </a:ext>
                </a:extLst>
              </a:tr>
              <a:tr h="208799">
                <a:tc vMerge="1">
                  <a:txBody>
                    <a:bodyPr/>
                    <a:lstStyle/>
                    <a:p>
                      <a:endParaRPr lang="en-US"/>
                    </a:p>
                  </a:txBody>
                  <a:tcPr/>
                </a:tc>
                <a:tc>
                  <a:txBody>
                    <a:bodyPr/>
                    <a:lstStyle/>
                    <a:p>
                      <a:pPr algn="ctr">
                        <a:spcBef>
                          <a:spcPts val="1000"/>
                        </a:spcBef>
                      </a:pPr>
                      <a:r>
                        <a:rPr lang="en-US" sz="1200" b="1" dirty="0">
                          <a:effectLst/>
                        </a:rPr>
                        <a:t>910070.0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Soya Bean - (A)</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0.039531</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1934</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3338641"/>
                  </a:ext>
                </a:extLst>
              </a:tr>
              <a:tr h="397897">
                <a:tc>
                  <a:txBody>
                    <a:bodyPr/>
                    <a:lstStyle/>
                    <a:p>
                      <a:pPr algn="ctr">
                        <a:spcBef>
                          <a:spcPts val="1000"/>
                        </a:spcBef>
                      </a:pPr>
                      <a:r>
                        <a:rPr lang="en-US" sz="1200" b="1" dirty="0">
                          <a:effectLst/>
                        </a:rPr>
                        <a:t>7860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dirty="0">
                          <a:effectLst/>
                        </a:rPr>
                        <a:t>7101320.0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dirty="0" err="1">
                          <a:effectLst/>
                        </a:rPr>
                        <a:t>IB</a:t>
                      </a:r>
                      <a:r>
                        <a:rPr lang="en-US" sz="1200" b="1" dirty="0">
                          <a:effectLst/>
                        </a:rPr>
                        <a:t> Ross Broiler Pre-Starter Feed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0.035124</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5097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61944936"/>
                  </a:ext>
                </a:extLst>
              </a:tr>
              <a:tr h="208799">
                <a:tc rowSpan="6">
                  <a:txBody>
                    <a:bodyPr/>
                    <a:lstStyle/>
                    <a:p>
                      <a:pPr algn="ctr">
                        <a:spcBef>
                          <a:spcPts val="1000"/>
                        </a:spcBef>
                      </a:pPr>
                      <a:r>
                        <a:rPr lang="en-US" sz="1200" b="1" dirty="0">
                          <a:effectLst/>
                        </a:rPr>
                        <a:t>9000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algn="ctr">
                        <a:spcBef>
                          <a:spcPts val="1000"/>
                        </a:spcBef>
                      </a:pPr>
                      <a:r>
                        <a:rPr lang="en-US" sz="1200" b="1">
                          <a:effectLst/>
                        </a:rPr>
                        <a:t>910010.0</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Maize</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0.028506</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1614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79</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92851675"/>
                  </a:ext>
                </a:extLst>
              </a:tr>
              <a:tr h="208799">
                <a:tc vMerge="1">
                  <a:txBody>
                    <a:bodyPr/>
                    <a:lstStyle/>
                    <a:p>
                      <a:endParaRPr lang="en-US"/>
                    </a:p>
                  </a:txBody>
                  <a:tcPr/>
                </a:tc>
                <a:tc>
                  <a:txBody>
                    <a:bodyPr/>
                    <a:lstStyle/>
                    <a:p>
                      <a:pPr algn="ctr">
                        <a:spcBef>
                          <a:spcPts val="1000"/>
                        </a:spcBef>
                      </a:pPr>
                      <a:r>
                        <a:rPr lang="en-US" sz="1200" b="1" dirty="0">
                          <a:effectLst/>
                        </a:rPr>
                        <a:t>910000.0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Soya Bean</a:t>
                      </a:r>
                      <a:endParaRPr lang="en-US"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0.021192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2480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88</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85859263"/>
                  </a:ext>
                </a:extLst>
              </a:tr>
              <a:tr h="208799">
                <a:tc vMerge="1">
                  <a:txBody>
                    <a:bodyPr/>
                    <a:lstStyle/>
                    <a:p>
                      <a:endParaRPr lang="en-US"/>
                    </a:p>
                  </a:txBody>
                  <a:tcPr/>
                </a:tc>
                <a:tc>
                  <a:txBody>
                    <a:bodyPr/>
                    <a:lstStyle/>
                    <a:p>
                      <a:pPr algn="ctr">
                        <a:spcBef>
                          <a:spcPts val="1000"/>
                        </a:spcBef>
                      </a:pPr>
                      <a:r>
                        <a:rPr lang="en-US" sz="1200" b="1" dirty="0">
                          <a:effectLst/>
                        </a:rPr>
                        <a:t>910860.0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Khandha</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0.019418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1287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86</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6172989"/>
                  </a:ext>
                </a:extLst>
              </a:tr>
              <a:tr h="208799">
                <a:tc vMerge="1">
                  <a:txBody>
                    <a:bodyPr/>
                    <a:lstStyle/>
                    <a:p>
                      <a:endParaRPr lang="en-US"/>
                    </a:p>
                  </a:txBody>
                  <a:tcPr/>
                </a:tc>
                <a:tc rowSpan="2">
                  <a:txBody>
                    <a:bodyPr/>
                    <a:lstStyle/>
                    <a:p>
                      <a:pPr algn="ctr">
                        <a:spcBef>
                          <a:spcPts val="1000"/>
                        </a:spcBef>
                      </a:pPr>
                      <a:r>
                        <a:rPr lang="en-US" sz="1200" b="1" dirty="0">
                          <a:effectLst/>
                        </a:rPr>
                        <a:t>910420.0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algn="ctr">
                        <a:spcBef>
                          <a:spcPts val="1000"/>
                        </a:spcBef>
                      </a:pPr>
                      <a:r>
                        <a:rPr lang="en-US" sz="1200" b="1">
                          <a:effectLst/>
                        </a:rPr>
                        <a:t>Rice Bran Boiled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0.010110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3750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87</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0725453"/>
                  </a:ext>
                </a:extLst>
              </a:tr>
              <a:tr h="208799">
                <a:tc vMerge="1">
                  <a:txBody>
                    <a:bodyPr/>
                    <a:lstStyle/>
                    <a:p>
                      <a:endParaRPr lang="en-US"/>
                    </a:p>
                  </a:txBody>
                  <a:tcPr/>
                </a:tc>
                <a:tc vMerge="1">
                  <a:txBody>
                    <a:bodyPr/>
                    <a:lstStyle/>
                    <a:p>
                      <a:endParaRPr lang="en-US"/>
                    </a:p>
                  </a:txBody>
                  <a:tcPr/>
                </a:tc>
                <a:tc>
                  <a:txBody>
                    <a:bodyPr/>
                    <a:lstStyle/>
                    <a:p>
                      <a:pPr algn="ctr">
                        <a:spcBef>
                          <a:spcPts val="1000"/>
                        </a:spcBef>
                      </a:pPr>
                      <a:r>
                        <a:rPr lang="en-US" sz="1200" b="1">
                          <a:effectLst/>
                        </a:rPr>
                        <a:t>Rice Bran Raw</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0.005824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2504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86</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2</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43065439"/>
                  </a:ext>
                </a:extLst>
              </a:tr>
              <a:tr h="208799">
                <a:tc vMerge="1">
                  <a:txBody>
                    <a:bodyPr/>
                    <a:lstStyle/>
                    <a:p>
                      <a:endParaRPr lang="en-US"/>
                    </a:p>
                  </a:txBody>
                  <a:tcPr/>
                </a:tc>
                <a:tc>
                  <a:txBody>
                    <a:bodyPr/>
                    <a:lstStyle/>
                    <a:p>
                      <a:pPr algn="ctr">
                        <a:spcBef>
                          <a:spcPts val="1000"/>
                        </a:spcBef>
                      </a:pPr>
                      <a:r>
                        <a:rPr lang="en-US" sz="1200" b="1" dirty="0">
                          <a:effectLst/>
                        </a:rPr>
                        <a:t>940730.0</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b="1">
                          <a:effectLst/>
                        </a:rPr>
                        <a:t>Rice Husk (New)</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0.002309</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1358</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a:effectLst/>
                        </a:rPr>
                        <a:t>84</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spcBef>
                          <a:spcPts val="1000"/>
                        </a:spcBef>
                      </a:pPr>
                      <a:r>
                        <a:rPr lang="en-US" sz="1200" dirty="0">
                          <a:effectLst/>
                        </a:rPr>
                        <a:t>2</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48221430"/>
                  </a:ext>
                </a:extLst>
              </a:tr>
            </a:tbl>
          </a:graphicData>
        </a:graphic>
      </p:graphicFrame>
    </p:spTree>
    <p:extLst>
      <p:ext uri="{BB962C8B-B14F-4D97-AF65-F5344CB8AC3E}">
        <p14:creationId xmlns:p14="http://schemas.microsoft.com/office/powerpoint/2010/main" val="311095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B834-16A0-4EF6-8EC6-5E1F3FA4A441}"/>
              </a:ext>
            </a:extLst>
          </p:cNvPr>
          <p:cNvSpPr>
            <a:spLocks noGrp="1"/>
          </p:cNvSpPr>
          <p:nvPr>
            <p:ph type="title"/>
          </p:nvPr>
        </p:nvSpPr>
        <p:spPr/>
        <p:txBody>
          <a:bodyPr>
            <a:normAutofit/>
          </a:bodyPr>
          <a:lstStyle/>
          <a:p>
            <a:pPr algn="ctr"/>
            <a:r>
              <a:rPr lang="en-US" dirty="0"/>
              <a:t>Saving Opportunities</a:t>
            </a:r>
            <a:br>
              <a:rPr lang="en-US" dirty="0"/>
            </a:br>
            <a:r>
              <a:rPr lang="en-US" dirty="0"/>
              <a:t>Part I</a:t>
            </a:r>
            <a:r>
              <a:rPr lang="pl-PL" dirty="0"/>
              <a:t>I</a:t>
            </a:r>
            <a:endParaRPr lang="en-US" dirty="0"/>
          </a:p>
        </p:txBody>
      </p:sp>
      <p:sp>
        <p:nvSpPr>
          <p:cNvPr id="3" name="Content Placeholder 2">
            <a:extLst>
              <a:ext uri="{FF2B5EF4-FFF2-40B4-BE49-F238E27FC236}">
                <a16:creationId xmlns:a16="http://schemas.microsoft.com/office/drawing/2014/main" id="{F4392F8B-657D-4320-B7CD-EC63D9284442}"/>
              </a:ext>
            </a:extLst>
          </p:cNvPr>
          <p:cNvSpPr>
            <a:spLocks noGrp="1"/>
          </p:cNvSpPr>
          <p:nvPr>
            <p:ph idx="1"/>
          </p:nvPr>
        </p:nvSpPr>
        <p:spPr>
          <a:xfrm>
            <a:off x="2592925" y="2151356"/>
            <a:ext cx="8915400" cy="4328890"/>
          </a:xfrm>
        </p:spPr>
        <p:txBody>
          <a:bodyPr/>
          <a:lstStyle/>
          <a:p>
            <a:r>
              <a:rPr lang="en-US" dirty="0"/>
              <a:t>Now, we are going to employ the following strategy: Given the upward price trend, replace the net prices of a given product paid during the period with the daily median price of the first purchase day of that period in order to generate savings. Evidently, this strategy requires some form of verification (which we do by checking that actual savings are generated) and is based on the following assumptions</a:t>
            </a:r>
            <a:r>
              <a:rPr lang="pl-PL" dirty="0"/>
              <a:t>:</a:t>
            </a:r>
          </a:p>
          <a:p>
            <a:pPr lvl="1"/>
            <a:r>
              <a:rPr lang="en-US" sz="1800" dirty="0"/>
              <a:t>The products are easy to store in large quantities for an extended period of time</a:t>
            </a:r>
            <a:endParaRPr lang="pl-PL" sz="1800" dirty="0"/>
          </a:p>
          <a:p>
            <a:pPr lvl="1"/>
            <a:r>
              <a:rPr lang="en-US" sz="1800" dirty="0"/>
              <a:t>There is enough storage capacity for a bulk purchase (optionally, several deliveries for  one bulk order can be scheduled)</a:t>
            </a:r>
            <a:endParaRPr lang="pl-PL" sz="1800" dirty="0"/>
          </a:p>
          <a:p>
            <a:r>
              <a:rPr lang="en-US" dirty="0"/>
              <a:t>On the next two slides we provide a visual explanation (consisting of two charts) illustrating the validity of our approach and potential savings for the first product on our list</a:t>
            </a:r>
            <a:r>
              <a:rPr lang="pl-PL" dirty="0"/>
              <a:t>,</a:t>
            </a:r>
            <a:r>
              <a:rPr lang="en-US" dirty="0"/>
              <a:t> </a:t>
            </a:r>
            <a:r>
              <a:rPr lang="en-US" dirty="0" err="1"/>
              <a:t>i.e</a:t>
            </a:r>
            <a:r>
              <a:rPr lang="en-US" dirty="0"/>
              <a:t>, the </a:t>
            </a:r>
            <a:r>
              <a:rPr lang="en-US" dirty="0" err="1"/>
              <a:t>IB</a:t>
            </a:r>
            <a:r>
              <a:rPr lang="en-US" dirty="0"/>
              <a:t> Ross Broiler Finisher Feed.</a:t>
            </a:r>
          </a:p>
          <a:p>
            <a:pPr marL="0" indent="0">
              <a:buNone/>
            </a:pPr>
            <a:endParaRPr lang="pl-PL" dirty="0"/>
          </a:p>
          <a:p>
            <a:endParaRPr lang="en-US" sz="2000" dirty="0"/>
          </a:p>
          <a:p>
            <a:endParaRPr lang="en-US" dirty="0"/>
          </a:p>
        </p:txBody>
      </p:sp>
    </p:spTree>
    <p:extLst>
      <p:ext uri="{BB962C8B-B14F-4D97-AF65-F5344CB8AC3E}">
        <p14:creationId xmlns:p14="http://schemas.microsoft.com/office/powerpoint/2010/main" val="3371134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1075</TotalTime>
  <Words>1238</Words>
  <Application>Microsoft Macintosh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Savings Opportunities Analysis</vt:lpstr>
      <vt:lpstr>Purpose, Main Assumption  and Main Findings</vt:lpstr>
      <vt:lpstr>Data Selection Part I</vt:lpstr>
      <vt:lpstr>Data Selection Part II</vt:lpstr>
      <vt:lpstr>Clustering Part I</vt:lpstr>
      <vt:lpstr>Clustering Part II</vt:lpstr>
      <vt:lpstr>Clustering Part III</vt:lpstr>
      <vt:lpstr>Saving Opportunities Part I</vt:lpstr>
      <vt:lpstr>Saving Opportunities Part II</vt:lpstr>
      <vt:lpstr>Saving Opportunities Part III</vt:lpstr>
      <vt:lpstr>Saving Opportunities Part IV</vt:lpstr>
      <vt:lpstr>Saving Opportunities  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Probability Prediction</dc:title>
  <dc:creator>Rafal</dc:creator>
  <cp:lastModifiedBy>Microsoft Office User</cp:lastModifiedBy>
  <cp:revision>150</cp:revision>
  <dcterms:created xsi:type="dcterms:W3CDTF">2021-02-14T11:14:44Z</dcterms:created>
  <dcterms:modified xsi:type="dcterms:W3CDTF">2021-10-15T05:33:43Z</dcterms:modified>
</cp:coreProperties>
</file>