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71" r:id="rId4"/>
    <p:sldId id="260" r:id="rId5"/>
    <p:sldId id="258" r:id="rId6"/>
    <p:sldId id="283" r:id="rId7"/>
    <p:sldId id="278" r:id="rId8"/>
    <p:sldId id="282" r:id="rId9"/>
    <p:sldId id="281" r:id="rId10"/>
    <p:sldId id="280" r:id="rId11"/>
    <p:sldId id="269"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OaEkUDFdBctTna4PhNYFEcGd1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91" d="100"/>
          <a:sy n="91" d="100"/>
        </p:scale>
        <p:origin x="28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954605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55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70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465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20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06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71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0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283330" y="1217635"/>
            <a:ext cx="9573559" cy="1828800"/>
          </a:xfrm>
          <a:prstGeom prst="rect">
            <a:avLst/>
          </a:prstGeom>
          <a:noFill/>
          <a:ln>
            <a:noFill/>
          </a:ln>
        </p:spPr>
        <p:txBody>
          <a:bodyPr spcFirstLastPara="1" wrap="square" lIns="91425" tIns="45700" rIns="91425" bIns="45700" anchor="b" anchorCtr="0">
            <a:noAutofit/>
          </a:bodyPr>
          <a:lstStyle/>
          <a:p>
            <a:pPr lvl="0" algn="ctr">
              <a:lnSpc>
                <a:spcPct val="150000"/>
              </a:lnSpc>
              <a:buClr>
                <a:schemeClr val="dk1"/>
              </a:buClr>
              <a:buSzPts val="2300"/>
            </a:pP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t>
            </a:r>
            <a:r>
              <a:rPr lang="en-US" sz="2300" b="1" dirty="0">
                <a:solidFill>
                  <a:schemeClr val="dk1"/>
                </a:solidFill>
                <a:latin typeface="Times New Roman"/>
                <a:ea typeface="Times New Roman"/>
                <a:cs typeface="Times New Roman"/>
                <a:sym typeface="Times New Roman"/>
              </a:rPr>
              <a:t>TE</a:t>
            </a: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Mini Project </a:t>
            </a:r>
            <a:br>
              <a:rPr lang="en-US" sz="2300" b="1" i="0" u="none" strike="noStrike" cap="none" dirty="0">
                <a:solidFill>
                  <a:schemeClr val="dk1"/>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on</a:t>
            </a:r>
            <a:r>
              <a:rPr lang="en-US" sz="2300" b="1" i="0" u="none" strike="noStrike" cap="none" dirty="0">
                <a:solidFill>
                  <a:schemeClr val="dk1"/>
                </a:solidFill>
                <a:latin typeface="Times New Roman"/>
                <a:ea typeface="Times New Roman"/>
                <a:cs typeface="Times New Roman"/>
                <a:sym typeface="Times New Roman"/>
              </a:rPr>
              <a:t/>
            </a:r>
            <a:br>
              <a:rPr lang="en-US" sz="2300" b="1" i="0" u="none" strike="noStrike" cap="none" dirty="0">
                <a:solidFill>
                  <a:schemeClr val="dk1"/>
                </a:solidFill>
                <a:latin typeface="Times New Roman"/>
                <a:ea typeface="Times New Roman"/>
                <a:cs typeface="Times New Roman"/>
                <a:sym typeface="Times New Roman"/>
              </a:rPr>
            </a:br>
            <a:r>
              <a:rPr lang="en-US" sz="2300" b="1" dirty="0">
                <a:solidFill>
                  <a:schemeClr val="dk1"/>
                </a:solidFill>
                <a:latin typeface="Times New Roman"/>
                <a:ea typeface="Times New Roman"/>
                <a:cs typeface="Times New Roman"/>
                <a:sym typeface="Times New Roman"/>
              </a:rPr>
              <a:t> </a:t>
            </a:r>
            <a:r>
              <a:rPr lang="en-IN" sz="2400" b="1" dirty="0">
                <a:latin typeface="Times New Roman" panose="02020603050405020304" pitchFamily="18" charset="0"/>
                <a:ea typeface="Times New Roman"/>
                <a:cs typeface="Times New Roman" panose="02020603050405020304" pitchFamily="18" charset="0"/>
              </a:rPr>
              <a:t>PCOS Detection System</a:t>
            </a:r>
            <a:endParaRPr sz="22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85" name="Google Shape;85;p1"/>
          <p:cNvSpPr txBox="1"/>
          <p:nvPr/>
        </p:nvSpPr>
        <p:spPr>
          <a:xfrm>
            <a:off x="2571620" y="3053456"/>
            <a:ext cx="6980100" cy="3314700"/>
          </a:xfrm>
          <a:prstGeom prst="rect">
            <a:avLst/>
          </a:prstGeom>
          <a:noFill/>
          <a:ln>
            <a:noFill/>
          </a:ln>
        </p:spPr>
        <p:txBody>
          <a:bodyPr spcFirstLastPara="1" wrap="square" lIns="91425" tIns="45700" rIns="91425" bIns="45700" anchor="t" anchorCtr="0">
            <a:normAutofit fontScale="47500" lnSpcReduction="20000"/>
          </a:bodyPr>
          <a:lstStyle/>
          <a:p>
            <a:pPr marL="26988" marR="0" lvl="0" indent="0" algn="ctr" rtl="0">
              <a:lnSpc>
                <a:spcPct val="90000"/>
              </a:lnSpc>
              <a:spcBef>
                <a:spcPts val="0"/>
              </a:spcBef>
              <a:spcAft>
                <a:spcPts val="0"/>
              </a:spcAft>
              <a:buClr>
                <a:schemeClr val="dk1"/>
              </a:buClr>
              <a:buSzPct val="100000"/>
              <a:buFont typeface="Noto Sans Symbols"/>
              <a:buNone/>
            </a:pPr>
            <a:r>
              <a:rPr lang="en-US" sz="4200" b="0" i="0" u="none" strike="noStrike" cap="none" dirty="0">
                <a:solidFill>
                  <a:schemeClr val="dk1"/>
                </a:solidFill>
                <a:latin typeface="Times New Roman"/>
                <a:ea typeface="Times New Roman"/>
                <a:cs typeface="Times New Roman"/>
                <a:sym typeface="Times New Roman"/>
              </a:rPr>
              <a:t>By</a:t>
            </a:r>
            <a:r>
              <a:rPr lang="en-US" sz="3400" b="0" i="0" u="none" strike="noStrike" cap="none" dirty="0">
                <a:solidFill>
                  <a:schemeClr val="dk1"/>
                </a:solidFill>
                <a:latin typeface="Times New Roman"/>
                <a:ea typeface="Times New Roman"/>
                <a:cs typeface="Times New Roman"/>
                <a:sym typeface="Times New Roman"/>
              </a:rPr>
              <a:t> </a:t>
            </a:r>
            <a:endParaRPr lang="en-IN" dirty="0"/>
          </a:p>
          <a:p>
            <a:pPr marL="26988" marR="0" lvl="0" indent="0" algn="ctr" rtl="0">
              <a:lnSpc>
                <a:spcPct val="90000"/>
              </a:lnSpc>
              <a:spcBef>
                <a:spcPts val="750"/>
              </a:spcBef>
              <a:spcAft>
                <a:spcPts val="0"/>
              </a:spcAft>
              <a:buClr>
                <a:schemeClr val="dk1"/>
              </a:buClr>
              <a:buSzPct val="100000"/>
              <a:buFont typeface="Noto Sans Symbols"/>
              <a:buNone/>
            </a:pPr>
            <a:r>
              <a:rPr lang="en-IN" sz="4200" dirty="0" err="1">
                <a:solidFill>
                  <a:schemeClr val="tx1"/>
                </a:solidFill>
                <a:latin typeface="Times New Roman"/>
                <a:ea typeface="Times New Roman"/>
                <a:cs typeface="Times New Roman"/>
                <a:sym typeface="Times New Roman"/>
              </a:rPr>
              <a:t>Tejas</a:t>
            </a:r>
            <a:r>
              <a:rPr lang="en-IN" sz="4200" dirty="0">
                <a:solidFill>
                  <a:schemeClr val="tx1"/>
                </a:solidFill>
                <a:latin typeface="Times New Roman"/>
                <a:ea typeface="Times New Roman"/>
                <a:cs typeface="Times New Roman"/>
                <a:sym typeface="Times New Roman"/>
              </a:rPr>
              <a:t> Desai - 657</a:t>
            </a:r>
            <a:endParaRPr lang="en-IN" sz="4200" b="0" i="0" u="none" strike="noStrike" cap="none" dirty="0">
              <a:solidFill>
                <a:schemeClr val="tx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tx1"/>
                </a:solidFill>
                <a:latin typeface="Times New Roman"/>
                <a:ea typeface="Times New Roman"/>
                <a:cs typeface="Times New Roman"/>
                <a:sym typeface="Times New Roman"/>
              </a:rPr>
              <a:t>Aaditya Shinde - 676</a:t>
            </a:r>
            <a:endParaRPr sz="4200" b="0" i="0" u="none" strike="noStrike" cap="none" dirty="0">
              <a:solidFill>
                <a:schemeClr val="tx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tx1"/>
                </a:solidFill>
                <a:latin typeface="Times New Roman"/>
                <a:ea typeface="Times New Roman"/>
                <a:cs typeface="Times New Roman"/>
                <a:sym typeface="Times New Roman"/>
              </a:rPr>
              <a:t>Vaishnavi Mishra - 667</a:t>
            </a: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tx1"/>
                </a:solidFill>
                <a:latin typeface="Times New Roman"/>
                <a:ea typeface="Times New Roman"/>
                <a:cs typeface="Times New Roman"/>
                <a:sym typeface="Times New Roman"/>
              </a:rPr>
              <a:t>Manas Pimple - 670</a:t>
            </a:r>
            <a:endParaRPr sz="4200" b="0" i="0" u="none" strike="noStrike" cap="none" dirty="0">
              <a:solidFill>
                <a:schemeClr val="tx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1" i="0" u="none" strike="noStrike" cap="none" dirty="0">
                <a:solidFill>
                  <a:schemeClr val="dk1"/>
                </a:solidFill>
                <a:latin typeface="Times New Roman"/>
                <a:ea typeface="Times New Roman"/>
                <a:cs typeface="Times New Roman"/>
                <a:sym typeface="Times New Roman"/>
              </a:rPr>
              <a:t>Project Guide</a:t>
            </a: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dk1"/>
                </a:solidFill>
                <a:latin typeface="Times New Roman"/>
                <a:ea typeface="Times New Roman"/>
                <a:cs typeface="Times New Roman"/>
                <a:sym typeface="Times New Roman"/>
              </a:rPr>
              <a:t>Prof. </a:t>
            </a:r>
            <a:r>
              <a:rPr lang="en-IN" sz="4200" dirty="0">
                <a:latin typeface="Times New Roman" panose="02020603050405020304" pitchFamily="18" charset="0"/>
                <a:cs typeface="Times New Roman" panose="02020603050405020304" pitchFamily="18" charset="0"/>
              </a:rPr>
              <a:t>ANUSHREE DESHMUKH</a:t>
            </a:r>
            <a:endParaRPr sz="42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dk1"/>
                </a:solidFill>
                <a:latin typeface="Times New Roman"/>
                <a:ea typeface="Times New Roman"/>
                <a:cs typeface="Times New Roman"/>
                <a:sym typeface="Times New Roman"/>
              </a:rPr>
              <a:t> </a:t>
            </a: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dk1"/>
                </a:solidFill>
                <a:latin typeface="Times New Roman"/>
                <a:ea typeface="Times New Roman"/>
                <a:cs typeface="Times New Roman"/>
                <a:sym typeface="Times New Roman"/>
              </a:rPr>
              <a:t>Department of Information Technology</a:t>
            </a: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endParaRPr sz="2800" b="1" i="0" u="none" strike="noStrike" cap="none" dirty="0">
              <a:solidFill>
                <a:schemeClr val="dk1"/>
              </a:solidFill>
              <a:latin typeface="Times New Roman"/>
              <a:ea typeface="Times New Roman"/>
              <a:cs typeface="Times New Roman"/>
              <a:sym typeface="Times New Roman"/>
            </a:endParaRPr>
          </a:p>
        </p:txBody>
      </p:sp>
      <p:pic>
        <p:nvPicPr>
          <p:cNvPr id="86" name="Google Shape;86;p1"/>
          <p:cNvPicPr preferRelativeResize="0"/>
          <p:nvPr/>
        </p:nvPicPr>
        <p:blipFill rotWithShape="1">
          <a:blip r:embed="rId3">
            <a:alphaModFix/>
          </a:blip>
          <a:srcRect/>
          <a:stretch/>
        </p:blipFill>
        <p:spPr>
          <a:xfrm>
            <a:off x="2571620" y="185425"/>
            <a:ext cx="7254875" cy="68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p:nvPr/>
        </p:nvSpPr>
        <p:spPr>
          <a:xfrm>
            <a:off x="725510" y="254126"/>
            <a:ext cx="10740980" cy="33547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3000" b="1" dirty="0">
                <a:solidFill>
                  <a:schemeClr val="dk1"/>
                </a:solidFill>
                <a:latin typeface="Times New Roman" panose="02020603050405020304" pitchFamily="18" charset="0"/>
                <a:cs typeface="Times New Roman" panose="02020603050405020304" pitchFamily="18" charset="0"/>
                <a:sym typeface="Times New Roman"/>
              </a:rPr>
              <a:t>REFERENCES</a:t>
            </a:r>
            <a:endParaRPr lang="en-US" sz="30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just" rtl="0">
              <a:spcBef>
                <a:spcPts val="0"/>
              </a:spcBef>
              <a:spcAft>
                <a:spcPts val="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rtl="0">
              <a:spcBef>
                <a:spcPts val="0"/>
              </a:spcBef>
              <a:spcAft>
                <a:spcPts val="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b="1" i="0" u="none" strike="noStrike" baseline="0" dirty="0">
                <a:latin typeface="Times-Bold"/>
              </a:rPr>
              <a:t>[1].</a:t>
            </a:r>
            <a:r>
              <a:rPr lang="en-US" sz="2400" dirty="0"/>
              <a:t> </a:t>
            </a:r>
            <a:r>
              <a:rPr lang="en-US" sz="2000" dirty="0"/>
              <a:t>"Polycystic ovary syndrome diagnosis using machine learning techniques: A systematic review and meta-analysis" by F. </a:t>
            </a:r>
            <a:r>
              <a:rPr lang="en-US" sz="2000" dirty="0" err="1"/>
              <a:t>Tasnim</a:t>
            </a:r>
            <a:r>
              <a:rPr lang="en-US" sz="2000" dirty="0"/>
              <a:t> et al. (2021)</a:t>
            </a:r>
            <a:endParaRPr lang="en-IN" sz="2400" b="0" i="0" u="none" strike="noStrike" baseline="0" dirty="0">
              <a:latin typeface="Times-Roman"/>
            </a:endParaRPr>
          </a:p>
          <a:p>
            <a:pPr algn="just"/>
            <a:r>
              <a:rPr lang="en-US" sz="2400" b="1" i="0" u="none" strike="noStrike" baseline="0" dirty="0">
                <a:latin typeface="Times-Bold"/>
              </a:rPr>
              <a:t>[2]. </a:t>
            </a:r>
            <a:r>
              <a:rPr lang="en-US" sz="2000" dirty="0"/>
              <a:t>"Polycystic ovary syndrome detection through machine learning techniques: A review and a proposal" by L. A. Rubio-Sánchez et al. (2021)</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316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txBox="1"/>
          <p:nvPr/>
        </p:nvSpPr>
        <p:spPr>
          <a:xfrm>
            <a:off x="364901" y="3167390"/>
            <a:ext cx="11462197"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THANK YOU!</a:t>
            </a:r>
            <a:endParaRPr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570963" y="56178"/>
            <a:ext cx="11050074" cy="6801822"/>
          </a:xfrm>
          <a:prstGeom prst="rect">
            <a:avLst/>
          </a:prstGeom>
          <a:noFill/>
          <a:ln>
            <a:noFill/>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None/>
            </a:pPr>
            <a:r>
              <a:rPr lang="en-US" sz="2800" b="1" i="0" u="none" strike="noStrike" cap="none" dirty="0">
                <a:solidFill>
                  <a:schemeClr val="dk1"/>
                </a:solidFill>
                <a:latin typeface="Times New Roman"/>
                <a:ea typeface="Times New Roman"/>
                <a:cs typeface="Times New Roman"/>
                <a:sym typeface="Times New Roman"/>
              </a:rPr>
              <a:t>CONTENTS OF THE PRESENTATION</a:t>
            </a:r>
            <a:endParaRPr dirty="0"/>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Abstract</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 Introduction</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Objectives</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Scope</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Literature Survey</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Algorithms Used</a:t>
            </a:r>
            <a:endParaRPr lang="en-IN" altLang="en-US" sz="2000" dirty="0">
              <a:latin typeface="Times New Roman" panose="02020603050405020304" pitchFamily="18" charset="0"/>
              <a:cs typeface="Times New Roman" panose="02020603050405020304" pitchFamily="18" charset="0"/>
            </a:endParaRPr>
          </a:p>
          <a:p>
            <a:endParaRPr lang="en-IN"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M</a:t>
            </a:r>
            <a:r>
              <a:rPr lang="en-IN" altLang="en-US" sz="2000" dirty="0" err="1">
                <a:latin typeface="Times New Roman" panose="02020603050405020304" pitchFamily="18" charset="0"/>
                <a:cs typeface="Times New Roman" panose="02020603050405020304" pitchFamily="18" charset="0"/>
              </a:rPr>
              <a:t>ethodology</a:t>
            </a:r>
            <a:endParaRPr lang="en-IN"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IN"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Flowchart</a:t>
            </a:r>
          </a:p>
          <a:p>
            <a:pPr marL="342900" indent="-342900">
              <a:buFont typeface="Wingdings" panose="05000000000000000000" pitchFamily="2" charset="2"/>
              <a:buChar char="q"/>
            </a:pPr>
            <a:endParaRPr lang="en-IN"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06C1A-2A53-0324-F24D-41845C135287}"/>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ABSTRACT</a:t>
            </a:r>
            <a:endParaRPr lang="en-IN" sz="3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CAEC741-D17E-8115-1958-D2793206ABB3}"/>
              </a:ext>
            </a:extLst>
          </p:cNvPr>
          <p:cNvSpPr>
            <a:spLocks noGrp="1"/>
          </p:cNvSpPr>
          <p:nvPr>
            <p:ph type="body" idx="1"/>
          </p:nvPr>
        </p:nvSpPr>
        <p:spPr>
          <a:xfrm>
            <a:off x="838200" y="1690688"/>
            <a:ext cx="10515600" cy="4351338"/>
          </a:xfrm>
        </p:spPr>
        <p:txBody>
          <a:bodyPr>
            <a:normAutofit/>
          </a:bodyPr>
          <a:lstStyle/>
          <a:p>
            <a:pPr marL="114300" indent="0" algn="just">
              <a:buNone/>
              <a:defRPr/>
            </a:pPr>
            <a:r>
              <a:rPr lang="en-US" sz="2400" dirty="0"/>
              <a:t/>
            </a:r>
            <a:br>
              <a:rPr lang="en-US" sz="2400" dirty="0"/>
            </a:br>
            <a:r>
              <a:rPr lang="en-US" sz="2400" dirty="0">
                <a:latin typeface="Times New Roman" panose="02020603050405020304" pitchFamily="18" charset="0"/>
                <a:cs typeface="Times New Roman" panose="02020603050405020304" pitchFamily="18" charset="0"/>
              </a:rPr>
              <a:t>A PCOS detection system is an automated tool designed to aid in the diagnosis of polycystic ovary syndrome (PCOS), a common hormonal disorder that affects women of reproductive age. The system utilizes advanced algorithms and machine learning techniques to analyze medical data, such as blood tests, ultrasound results, and clinical symptoms, to accurately identify the presence of PCOS. The system is designed to provide clinicians with a reliable and objective tool for making a PCOS diagnosis, which can be challenging due to the wide range of symptoms and the lack of a single definitive test for the condition. The use of a PCOS detection system can potentially lead to earlier diagnosis and more effective treatment for women with PCOS.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35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p:nvPr/>
        </p:nvSpPr>
        <p:spPr>
          <a:xfrm>
            <a:off x="725510" y="254126"/>
            <a:ext cx="10740980" cy="532449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3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endParaRPr lang="en-US" sz="30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just" rtl="0">
              <a:spcBef>
                <a:spcPts val="0"/>
              </a:spcBef>
              <a:spcAft>
                <a:spcPts val="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rtl="0">
              <a:spcBef>
                <a:spcPts val="0"/>
              </a:spcBef>
              <a:spcAft>
                <a:spcPts val="0"/>
              </a:spcAft>
            </a:pP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problem with the diagnosis of polycystic ovary syndrome (PCOS) is the lack of a single definitive test and the wide range of symptoms that can vary greatly among individuals. This variability can result in delayed or missed diagnoses, leading to inadequate treatment and potential long-term health consequences. Additionally, the subjective nature of clinical assessments and the time-consuming nature of manual analysis of medical data can further complicate the diagnostic process. Therefore, there is a need for an automated PCOS detection system that can accurately and objectively analyze medical data to aid in the diagnosis of PCOS, leading to earlier detection and more effective treatment.</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158839" y="706077"/>
            <a:ext cx="11874321" cy="3816389"/>
          </a:xfrm>
          <a:prstGeom prst="rect">
            <a:avLst/>
          </a:prstGeom>
          <a:noFill/>
          <a:ln>
            <a:noFill/>
          </a:ln>
        </p:spPr>
        <p:txBody>
          <a:bodyPr spcFirstLastPara="1" wrap="square" lIns="91425" tIns="45700" rIns="91425" bIns="45700" anchor="t" anchorCtr="0">
            <a:spAutoFit/>
          </a:bodyPr>
          <a:lstStyle/>
          <a:p>
            <a:pPr marR="0" lvl="0" algn="ctr" rtl="0">
              <a:lnSpc>
                <a:spcPct val="200000"/>
              </a:lnSpc>
              <a:spcBef>
                <a:spcPts val="0"/>
              </a:spcBef>
              <a:spcAft>
                <a:spcPts val="0"/>
              </a:spcAft>
            </a:pPr>
            <a:r>
              <a:rPr lang="en-US" sz="3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p>
          <a:p>
            <a:pPr marR="0" lvl="0" algn="ctr" rtl="0">
              <a:spcBef>
                <a:spcPts val="0"/>
              </a:spcBef>
              <a:spcAft>
                <a:spcPts val="0"/>
              </a:spcAft>
            </a:pPr>
            <a:endParaRPr dirty="0">
              <a:latin typeface="Times New Roman" panose="02020603050405020304" pitchFamily="18" charset="0"/>
              <a:cs typeface="Times New Roman" panose="02020603050405020304" pitchFamily="18" charset="0"/>
            </a:endParaRPr>
          </a:p>
          <a:p>
            <a:pPr marL="285750" marR="0" lvl="0" indent="-171450" algn="just" rtl="0">
              <a:spcBef>
                <a:spcPts val="0"/>
              </a:spcBef>
              <a:spcAft>
                <a:spcPts val="0"/>
              </a:spcAft>
              <a:buClr>
                <a:schemeClr val="dk1"/>
              </a:buClr>
              <a:buSzPts val="1800"/>
              <a:buFont typeface="Noto Sans Symbols"/>
              <a:buNone/>
            </a:pPr>
            <a:r>
              <a:rPr lang="en-US" sz="2400" dirty="0">
                <a:latin typeface="Times New Roman" panose="02020603050405020304" pitchFamily="18" charset="0"/>
                <a:cs typeface="Times New Roman" panose="02020603050405020304" pitchFamily="18" charset="0"/>
              </a:rPr>
              <a:t> </a:t>
            </a:r>
          </a:p>
          <a:p>
            <a:pPr marL="285750" lvl="8" indent="-171450" algn="just">
              <a:buClr>
                <a:schemeClr val="dk1"/>
              </a:buClr>
              <a:buSzPts val="1800"/>
            </a:pPr>
            <a:r>
              <a:rPr lang="en-US" sz="2400" dirty="0">
                <a:latin typeface="Times New Roman" panose="02020603050405020304" pitchFamily="18" charset="0"/>
                <a:cs typeface="Times New Roman" panose="02020603050405020304" pitchFamily="18" charset="0"/>
              </a:rPr>
              <a:t>  Polycystic ovary syndrome (PCOS) is a common hormonal disorder that can be difficult to diagnose due to the wide range of symptoms and lack of a single definitive test. Automated PCOS detection systems that use machine learning algorithms to analyze medical data can provide clinicians with a reliable and objective tool for making a PCOS diagnosis. This technology has the potential to improve the diagnosis and management of PCOS, leading to earlier detection and more effective treatment for affected women.</a:t>
            </a:r>
            <a:endPar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158839" y="706077"/>
            <a:ext cx="11874321" cy="5324494"/>
          </a:xfrm>
          <a:prstGeom prst="rect">
            <a:avLst/>
          </a:prstGeom>
          <a:noFill/>
          <a:ln>
            <a:noFill/>
          </a:ln>
        </p:spPr>
        <p:txBody>
          <a:bodyPr spcFirstLastPara="1" wrap="square" lIns="91425" tIns="45700" rIns="91425" bIns="45700" anchor="t" anchorCtr="0">
            <a:spAutoFit/>
          </a:bodyPr>
          <a:lstStyle/>
          <a:p>
            <a:pPr marR="0" lvl="0" algn="ctr" rtl="0">
              <a:lnSpc>
                <a:spcPct val="200000"/>
              </a:lnSpc>
              <a:spcBef>
                <a:spcPts val="0"/>
              </a:spcBef>
              <a:spcAft>
                <a:spcPts val="0"/>
              </a:spcAft>
            </a:pPr>
            <a:r>
              <a:rPr lang="en-US" sz="3000" b="1" i="0" u="none" strike="noStrike" cap="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OBJECTIVES</a:t>
            </a:r>
          </a:p>
          <a:p>
            <a:pPr marR="0" lvl="0" algn="ctr" rtl="0">
              <a:spcBef>
                <a:spcPts val="0"/>
              </a:spcBef>
              <a:spcAft>
                <a:spcPts val="0"/>
              </a:spcAft>
            </a:pPr>
            <a:endParaRPr dirty="0">
              <a:latin typeface="Times New Roman" panose="02020603050405020304" pitchFamily="18" charset="0"/>
              <a:cs typeface="Times New Roman" panose="02020603050405020304" pitchFamily="18" charset="0"/>
            </a:endParaRPr>
          </a:p>
          <a:p>
            <a:pPr marL="285750" marR="0" lvl="0" indent="-171450" algn="just" rtl="0">
              <a:spcBef>
                <a:spcPts val="0"/>
              </a:spcBef>
              <a:spcAft>
                <a:spcPts val="0"/>
              </a:spcAft>
              <a:buClr>
                <a:schemeClr val="dk1"/>
              </a:buClr>
              <a:buSzPts val="1800"/>
              <a:buFont typeface="Noto Sans Symbols"/>
              <a:buNone/>
            </a:pPr>
            <a:r>
              <a:rPr lang="en-US" sz="2400" dirty="0">
                <a:latin typeface="Times New Roman" panose="02020603050405020304" pitchFamily="18" charset="0"/>
                <a:cs typeface="Times New Roman" panose="02020603050405020304" pitchFamily="18" charset="0"/>
              </a:rPr>
              <a:t> </a:t>
            </a:r>
          </a:p>
          <a:p>
            <a:pPr marL="457200" lvl="8" indent="-342900">
              <a:buClr>
                <a:schemeClr val="dk1"/>
              </a:buClr>
              <a:buSzPts val="18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Early </a:t>
            </a:r>
            <a:r>
              <a:rPr lang="en-US" sz="2200" dirty="0">
                <a:latin typeface="Times New Roman" panose="02020603050405020304" pitchFamily="18" charset="0"/>
                <a:cs typeface="Times New Roman" panose="02020603050405020304" pitchFamily="18" charset="0"/>
              </a:rPr>
              <a:t>Detection: The system should be able to identify PCOS in patients at an early stage, when symptoms may not be severe or visible, to prevent long-term health consequences</a:t>
            </a:r>
            <a:r>
              <a:rPr lang="en-US" sz="2200" dirty="0" smtClean="0">
                <a:latin typeface="Times New Roman" panose="02020603050405020304" pitchFamily="18" charset="0"/>
                <a:cs typeface="Times New Roman" panose="02020603050405020304" pitchFamily="18" charset="0"/>
              </a:rPr>
              <a:t>.</a:t>
            </a:r>
          </a:p>
          <a:p>
            <a:pPr marL="457200" lvl="8" indent="-342900">
              <a:buClr>
                <a:schemeClr val="dk1"/>
              </a:buClr>
              <a:buSzPts val="18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457200" lvl="8" indent="-342900">
              <a:buClr>
                <a:schemeClr val="dk1"/>
              </a:buClr>
              <a:buSzPts val="18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Accurate </a:t>
            </a:r>
            <a:r>
              <a:rPr lang="en-US" sz="2200" dirty="0">
                <a:latin typeface="Times New Roman" panose="02020603050405020304" pitchFamily="18" charset="0"/>
                <a:cs typeface="Times New Roman" panose="02020603050405020304" pitchFamily="18" charset="0"/>
              </a:rPr>
              <a:t>Diagnosis: The system should accurately diagnose PCOS based on patient data, including symptoms, medical history, and lab tests, to prevent misdiagnosis and ensure appropriate treatment</a:t>
            </a:r>
            <a:r>
              <a:rPr lang="en-US" sz="2200" dirty="0" smtClean="0">
                <a:latin typeface="Times New Roman" panose="02020603050405020304" pitchFamily="18" charset="0"/>
                <a:cs typeface="Times New Roman" panose="02020603050405020304" pitchFamily="18" charset="0"/>
              </a:rPr>
              <a:t>.</a:t>
            </a:r>
          </a:p>
          <a:p>
            <a:pPr marL="457200" lvl="8" indent="-342900">
              <a:buClr>
                <a:schemeClr val="dk1"/>
              </a:buClr>
              <a:buSzPts val="18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457200" lvl="8" indent="-342900">
              <a:buClr>
                <a:schemeClr val="dk1"/>
              </a:buClr>
              <a:buSzPts val="18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Time </a:t>
            </a:r>
            <a:r>
              <a:rPr lang="en-US" sz="2200" dirty="0">
                <a:latin typeface="Times New Roman" panose="02020603050405020304" pitchFamily="18" charset="0"/>
                <a:cs typeface="Times New Roman" panose="02020603050405020304" pitchFamily="18" charset="0"/>
              </a:rPr>
              <a:t>and Cost Efficiency: The system should be able to analyze patient data quickly and efficiently, reducing the time and cost of diagnosis and treatment</a:t>
            </a:r>
            <a:r>
              <a:rPr lang="en-US" sz="2200" dirty="0" smtClean="0">
                <a:latin typeface="Times New Roman" panose="02020603050405020304" pitchFamily="18" charset="0"/>
                <a:cs typeface="Times New Roman" panose="02020603050405020304" pitchFamily="18" charset="0"/>
              </a:rPr>
              <a:t>.</a:t>
            </a:r>
          </a:p>
          <a:p>
            <a:pPr marL="457200" lvl="8" indent="-342900">
              <a:buClr>
                <a:schemeClr val="dk1"/>
              </a:buClr>
              <a:buSzPts val="18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457200" lvl="8" indent="-342900">
              <a:buClr>
                <a:schemeClr val="dk1"/>
              </a:buClr>
              <a:buSzPts val="18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Interpretability</a:t>
            </a:r>
            <a:r>
              <a:rPr lang="en-US" sz="2200" dirty="0">
                <a:latin typeface="Times New Roman" panose="02020603050405020304" pitchFamily="18" charset="0"/>
                <a:cs typeface="Times New Roman" panose="02020603050405020304" pitchFamily="18" charset="0"/>
              </a:rPr>
              <a:t>: The system should be able to provide interpretable results, explaining the rationale behind its diagnosis and treatment recommendations to healthcare providers and patients.</a:t>
            </a:r>
            <a:endParaRPr lang="en-US" sz="2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40780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502C513B-7DA4-796E-8BD0-86392A4D6611}"/>
              </a:ext>
            </a:extLst>
          </p:cNvPr>
          <p:cNvSpPr>
            <a:spLocks noGrp="1" noChangeArrowheads="1"/>
          </p:cNvSpPr>
          <p:nvPr>
            <p:ph type="title"/>
          </p:nvPr>
        </p:nvSpPr>
        <p:spPr>
          <a:xfrm>
            <a:off x="838200" y="365126"/>
            <a:ext cx="10515600" cy="1203698"/>
          </a:xfrm>
        </p:spPr>
        <p:txBody>
          <a:bodyPr>
            <a:normAutofit/>
          </a:bodyPr>
          <a:lstStyle/>
          <a:p>
            <a:pPr algn="ctr" eaLnBrk="1" hangingPunct="1"/>
            <a:r>
              <a:rPr lang="en-US" altLang="en-US" sz="3000" b="1" dirty="0">
                <a:solidFill>
                  <a:srgbClr val="000000"/>
                </a:solidFill>
                <a:latin typeface="Times New Roman" panose="02020603050405020304" pitchFamily="18" charset="0"/>
                <a:cs typeface="Times New Roman" panose="02020603050405020304" pitchFamily="18" charset="0"/>
              </a:rPr>
              <a:t>METHODOLOGY</a:t>
            </a:r>
            <a:r>
              <a:rPr lang="en-IN" altLang="en-US" sz="3000" dirty="0">
                <a:latin typeface="Calibri" panose="020F0502020204030204" pitchFamily="34" charset="0"/>
                <a:ea typeface="Calibri" panose="020F0502020204030204" pitchFamily="34" charset="0"/>
                <a:cs typeface="Times New Roman" panose="02020603050405020304" pitchFamily="18" charset="0"/>
              </a:rPr>
              <a:t/>
            </a:r>
            <a:br>
              <a:rPr lang="en-IN" altLang="en-US" sz="3000" dirty="0">
                <a:latin typeface="Calibri" panose="020F0502020204030204" pitchFamily="34" charset="0"/>
                <a:ea typeface="Calibri" panose="020F0502020204030204" pitchFamily="34" charset="0"/>
                <a:cs typeface="Times New Roman" panose="02020603050405020304" pitchFamily="18" charset="0"/>
              </a:rPr>
            </a:br>
            <a:endParaRPr lang="en-IN" altLang="en-US" sz="3000" dirty="0"/>
          </a:p>
        </p:txBody>
      </p:sp>
      <p:sp>
        <p:nvSpPr>
          <p:cNvPr id="11267" name="Content Placeholder 2">
            <a:extLst>
              <a:ext uri="{FF2B5EF4-FFF2-40B4-BE49-F238E27FC236}">
                <a16:creationId xmlns:a16="http://schemas.microsoft.com/office/drawing/2014/main" xmlns="" id="{8EB32B20-A34F-5050-C008-9093D900F7A2}"/>
              </a:ext>
            </a:extLst>
          </p:cNvPr>
          <p:cNvSpPr>
            <a:spLocks noGrp="1" noChangeArrowheads="1"/>
          </p:cNvSpPr>
          <p:nvPr>
            <p:ph idx="1"/>
          </p:nvPr>
        </p:nvSpPr>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Data Collection: A large dataset of medical data, including blood tests, ultrasound results, and clinical symptoms, is collected from women with and without PCOS.</a:t>
            </a:r>
          </a:p>
          <a:p>
            <a:r>
              <a:rPr lang="en-US" sz="2400" dirty="0">
                <a:latin typeface="Times New Roman" panose="02020603050405020304" pitchFamily="18" charset="0"/>
                <a:cs typeface="Times New Roman" panose="02020603050405020304" pitchFamily="18" charset="0"/>
              </a:rPr>
              <a:t>Feature Selection: Relevant features are selected from the dataset to help differentiate between PCOS and non-PCOS cases. </a:t>
            </a:r>
          </a:p>
          <a:p>
            <a:r>
              <a:rPr lang="en-US" sz="2400" dirty="0">
                <a:latin typeface="Times New Roman" panose="02020603050405020304" pitchFamily="18" charset="0"/>
                <a:cs typeface="Times New Roman" panose="02020603050405020304" pitchFamily="18" charset="0"/>
              </a:rPr>
              <a:t>Data Preprocessing: The data is preprocessed to ensure that it is in a format that can be used by machine learning algorithms. This can involve steps such as normalization and feature scaling.</a:t>
            </a:r>
          </a:p>
          <a:p>
            <a:r>
              <a:rPr lang="en-US" sz="2400" dirty="0">
                <a:latin typeface="Times New Roman" panose="02020603050405020304" pitchFamily="18" charset="0"/>
                <a:cs typeface="Times New Roman" panose="02020603050405020304" pitchFamily="18" charset="0"/>
              </a:rPr>
              <a:t>Model Selection: Commonly used algorithms include logistic regression, decision trees, and support vector machines.</a:t>
            </a:r>
          </a:p>
          <a:p>
            <a:r>
              <a:rPr lang="en-US" sz="2400" dirty="0">
                <a:latin typeface="Times New Roman" panose="02020603050405020304" pitchFamily="18" charset="0"/>
                <a:cs typeface="Times New Roman" panose="02020603050405020304" pitchFamily="18" charset="0"/>
              </a:rPr>
              <a:t>Training and Validation: The selected machine learning algorithm is trained on a portion of the dataset and then validated on a separate portion to ensure that it can accurately identify PCOS cases.</a:t>
            </a:r>
          </a:p>
          <a:p>
            <a:r>
              <a:rPr lang="en-US" sz="2400" dirty="0">
                <a:latin typeface="Times New Roman" panose="02020603050405020304" pitchFamily="18" charset="0"/>
                <a:cs typeface="Times New Roman" panose="02020603050405020304" pitchFamily="18" charset="0"/>
              </a:rPr>
              <a:t>Deployment: Once the model is validated, it can be deployed as a PCOS detection system that takes in new medical data and provides an objective diagnosis of PCOS.</a:t>
            </a:r>
          </a:p>
          <a:p>
            <a:pPr marL="114300" indent="0" algn="just" eaLnBrk="1" hangingPunct="1">
              <a:buNone/>
              <a:defRPr/>
            </a:pP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502C513B-7DA4-796E-8BD0-86392A4D6611}"/>
              </a:ext>
            </a:extLst>
          </p:cNvPr>
          <p:cNvSpPr>
            <a:spLocks noGrp="1" noChangeArrowheads="1"/>
          </p:cNvSpPr>
          <p:nvPr>
            <p:ph type="title"/>
          </p:nvPr>
        </p:nvSpPr>
        <p:spPr>
          <a:xfrm>
            <a:off x="838200" y="365126"/>
            <a:ext cx="10515600" cy="1203698"/>
          </a:xfrm>
        </p:spPr>
        <p:txBody>
          <a:bodyPr>
            <a:normAutofit/>
          </a:bodyPr>
          <a:lstStyle/>
          <a:p>
            <a:pPr algn="ctr" eaLnBrk="1" hangingPunct="1"/>
            <a:r>
              <a:rPr lang="en-US" altLang="en-US" sz="3000" b="1" dirty="0" smtClean="0">
                <a:latin typeface="Times New Roman" panose="02020603050405020304" pitchFamily="18" charset="0"/>
                <a:ea typeface="Calibri" panose="020F0502020204030204" pitchFamily="34" charset="0"/>
                <a:cs typeface="Times New Roman" panose="02020603050405020304" pitchFamily="18" charset="0"/>
              </a:rPr>
              <a:t>Algorithm Used</a:t>
            </a:r>
            <a:r>
              <a:rPr lang="en-IN" altLang="en-US" sz="3000" b="1" dirty="0">
                <a:latin typeface="Times New Roman" panose="02020603050405020304" pitchFamily="18" charset="0"/>
                <a:ea typeface="Calibri" panose="020F0502020204030204" pitchFamily="34" charset="0"/>
                <a:cs typeface="Times New Roman" panose="02020603050405020304" pitchFamily="18" charset="0"/>
              </a:rPr>
              <a:t/>
            </a:r>
            <a:br>
              <a:rPr lang="en-IN" altLang="en-US" sz="30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sz="3000" b="1" dirty="0">
              <a:latin typeface="Times New Roman" panose="02020603050405020304" pitchFamily="18" charset="0"/>
              <a:cs typeface="Times New Roman" panose="02020603050405020304" pitchFamily="18" charset="0"/>
            </a:endParaRPr>
          </a:p>
        </p:txBody>
      </p:sp>
      <p:sp>
        <p:nvSpPr>
          <p:cNvPr id="11267" name="Content Placeholder 2">
            <a:extLst>
              <a:ext uri="{FF2B5EF4-FFF2-40B4-BE49-F238E27FC236}">
                <a16:creationId xmlns:a16="http://schemas.microsoft.com/office/drawing/2014/main" xmlns="" id="{8EB32B20-A34F-5050-C008-9093D900F7A2}"/>
              </a:ext>
            </a:extLst>
          </p:cNvPr>
          <p:cNvSpPr>
            <a:spLocks noGrp="1" noChangeArrowheads="1"/>
          </p:cNvSpPr>
          <p:nvPr>
            <p:ph idx="1"/>
          </p:nvPr>
        </p:nvSpPr>
        <p:spPr/>
        <p:txBody>
          <a:bodyPr>
            <a:normAutofit/>
          </a:bodyPr>
          <a:lstStyle/>
          <a:p>
            <a:pPr marL="457200" lvl="8">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Random Forest </a:t>
            </a:r>
            <a:r>
              <a:rPr lang="en-US" sz="2200" dirty="0" smtClean="0">
                <a:latin typeface="Times New Roman" panose="02020603050405020304" pitchFamily="18" charset="0"/>
                <a:cs typeface="Times New Roman" panose="02020603050405020304" pitchFamily="18" charset="0"/>
              </a:rPr>
              <a:t>Classifier: It is </a:t>
            </a:r>
            <a:r>
              <a:rPr lang="en-US" sz="2200" dirty="0">
                <a:latin typeface="Times New Roman" panose="02020603050405020304" pitchFamily="18" charset="0"/>
                <a:cs typeface="Times New Roman" panose="02020603050405020304" pitchFamily="18" charset="0"/>
              </a:rPr>
              <a:t>a machine learning algorithm that uses an ensemble of decision trees to make predictions</a:t>
            </a:r>
            <a:r>
              <a:rPr lang="en-US" sz="2200" dirty="0" smtClean="0">
                <a:latin typeface="Times New Roman" panose="02020603050405020304" pitchFamily="18" charset="0"/>
                <a:cs typeface="Times New Roman" panose="02020603050405020304" pitchFamily="18" charset="0"/>
              </a:rPr>
              <a:t>.</a:t>
            </a:r>
          </a:p>
          <a:p>
            <a:pPr marL="457200" lvl="8">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457200" lvl="8">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Decision Tree: </a:t>
            </a:r>
            <a:r>
              <a:rPr lang="en-US" sz="2200" dirty="0">
                <a:latin typeface="Times New Roman" panose="02020603050405020304" pitchFamily="18" charset="0"/>
                <a:cs typeface="Times New Roman" panose="02020603050405020304" pitchFamily="18" charset="0"/>
              </a:rPr>
              <a:t>Decision Tree is a machine learning algorithm used for both </a:t>
            </a:r>
            <a:r>
              <a:rPr lang="en-US" sz="2200" dirty="0" smtClean="0">
                <a:latin typeface="Times New Roman" panose="02020603050405020304" pitchFamily="18" charset="0"/>
                <a:cs typeface="Times New Roman" panose="02020603050405020304" pitchFamily="18" charset="0"/>
              </a:rPr>
              <a:t>                          classification </a:t>
            </a:r>
            <a:r>
              <a:rPr lang="en-US" sz="2200" dirty="0">
                <a:latin typeface="Times New Roman" panose="02020603050405020304" pitchFamily="18" charset="0"/>
                <a:cs typeface="Times New Roman" panose="02020603050405020304" pitchFamily="18" charset="0"/>
              </a:rPr>
              <a:t>and regression </a:t>
            </a:r>
            <a:r>
              <a:rPr lang="en-US" sz="2200" dirty="0" smtClean="0">
                <a:latin typeface="Times New Roman" panose="02020603050405020304" pitchFamily="18" charset="0"/>
                <a:cs typeface="Times New Roman" panose="02020603050405020304" pitchFamily="18" charset="0"/>
              </a:rPr>
              <a:t>tasks</a:t>
            </a:r>
          </a:p>
          <a:p>
            <a:pPr marL="457200" lvl="8">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457200" lvl="8">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support </a:t>
            </a:r>
            <a:r>
              <a:rPr lang="en-US" sz="2200" dirty="0">
                <a:latin typeface="Times New Roman" panose="02020603050405020304" pitchFamily="18" charset="0"/>
                <a:cs typeface="Times New Roman" panose="02020603050405020304" pitchFamily="18" charset="0"/>
              </a:rPr>
              <a:t>vector </a:t>
            </a:r>
            <a:r>
              <a:rPr lang="en-US" sz="2200" dirty="0" smtClean="0">
                <a:latin typeface="Times New Roman" panose="02020603050405020304" pitchFamily="18" charset="0"/>
                <a:cs typeface="Times New Roman" panose="02020603050405020304" pitchFamily="18" charset="0"/>
              </a:rPr>
              <a:t>classifier :</a:t>
            </a:r>
            <a:r>
              <a:rPr lang="en-US" sz="2200" dirty="0">
                <a:latin typeface="Times New Roman" panose="02020603050405020304" pitchFamily="18" charset="0"/>
                <a:cs typeface="Times New Roman" panose="02020603050405020304" pitchFamily="18" charset="0"/>
              </a:rPr>
              <a:t> (SVC) is a popular machine learning algorithm used for </a:t>
            </a:r>
            <a:r>
              <a:rPr lang="en-US" sz="2200" dirty="0" smtClean="0">
                <a:latin typeface="Times New Roman" panose="02020603050405020304" pitchFamily="18" charset="0"/>
                <a:cs typeface="Times New Roman" panose="02020603050405020304" pitchFamily="18" charset="0"/>
              </a:rPr>
              <a:t>          classification </a:t>
            </a:r>
            <a:r>
              <a:rPr lang="en-US" sz="2200" dirty="0">
                <a:latin typeface="Times New Roman" panose="02020603050405020304" pitchFamily="18" charset="0"/>
                <a:cs typeface="Times New Roman" panose="02020603050405020304" pitchFamily="18" charset="0"/>
              </a:rPr>
              <a:t>tasks</a:t>
            </a:r>
            <a:r>
              <a:rPr lang="en-US" sz="2200" dirty="0" smtClean="0">
                <a:latin typeface="Times New Roman" panose="02020603050405020304" pitchFamily="18" charset="0"/>
                <a:cs typeface="Times New Roman" panose="02020603050405020304" pitchFamily="18" charset="0"/>
              </a:rPr>
              <a:t>.</a:t>
            </a:r>
          </a:p>
          <a:p>
            <a:pPr marL="457200" lvl="8">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457200" lvl="8">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Logistic Regression :</a:t>
            </a:r>
            <a:r>
              <a:rPr lang="en-US" sz="2200" dirty="0">
                <a:latin typeface="Times New Roman" panose="02020603050405020304" pitchFamily="18" charset="0"/>
                <a:cs typeface="Times New Roman" panose="02020603050405020304" pitchFamily="18" charset="0"/>
              </a:rPr>
              <a:t> Logistic Regression is a popular machine learning algorithm used </a:t>
            </a:r>
            <a:r>
              <a:rPr lang="en-US" sz="2200" dirty="0" smtClean="0">
                <a:latin typeface="Times New Roman" panose="02020603050405020304" pitchFamily="18" charset="0"/>
                <a:cs typeface="Times New Roman" panose="02020603050405020304" pitchFamily="18" charset="0"/>
              </a:rPr>
              <a:t> for </a:t>
            </a:r>
            <a:r>
              <a:rPr lang="en-US" sz="2200" dirty="0">
                <a:latin typeface="Times New Roman" panose="02020603050405020304" pitchFamily="18" charset="0"/>
                <a:cs typeface="Times New Roman" panose="02020603050405020304" pitchFamily="18" charset="0"/>
              </a:rPr>
              <a:t>classification tasks.</a:t>
            </a:r>
          </a:p>
        </p:txBody>
      </p:sp>
    </p:spTree>
    <p:extLst>
      <p:ext uri="{BB962C8B-B14F-4D97-AF65-F5344CB8AC3E}">
        <p14:creationId xmlns:p14="http://schemas.microsoft.com/office/powerpoint/2010/main" val="175075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502C513B-7DA4-796E-8BD0-86392A4D6611}"/>
              </a:ext>
            </a:extLst>
          </p:cNvPr>
          <p:cNvSpPr>
            <a:spLocks noGrp="1" noChangeArrowheads="1"/>
          </p:cNvSpPr>
          <p:nvPr>
            <p:ph type="title"/>
          </p:nvPr>
        </p:nvSpPr>
        <p:spPr>
          <a:xfrm>
            <a:off x="838200" y="365126"/>
            <a:ext cx="10515600" cy="1203698"/>
          </a:xfrm>
        </p:spPr>
        <p:txBody>
          <a:bodyPr>
            <a:normAutofit/>
          </a:bodyPr>
          <a:lstStyle/>
          <a:p>
            <a:pPr algn="ctr" eaLnBrk="1" hangingPunct="1"/>
            <a:r>
              <a:rPr lang="en-US" altLang="en-US" sz="3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FLOWCHART</a:t>
            </a:r>
            <a:r>
              <a:rPr lang="en-IN" altLang="en-US" sz="3000" dirty="0">
                <a:latin typeface="Calibri" panose="020F0502020204030204" pitchFamily="34" charset="0"/>
                <a:ea typeface="Calibri" panose="020F0502020204030204" pitchFamily="34" charset="0"/>
                <a:cs typeface="Times New Roman" panose="02020603050405020304" pitchFamily="18" charset="0"/>
              </a:rPr>
              <a:t/>
            </a:r>
            <a:br>
              <a:rPr lang="en-IN" altLang="en-US" sz="3000" dirty="0">
                <a:latin typeface="Calibri" panose="020F0502020204030204" pitchFamily="34" charset="0"/>
                <a:ea typeface="Calibri" panose="020F0502020204030204" pitchFamily="34" charset="0"/>
                <a:cs typeface="Times New Roman" panose="02020603050405020304" pitchFamily="18" charset="0"/>
              </a:rPr>
            </a:br>
            <a:endParaRPr lang="en-IN" altLang="en-US" sz="3000" dirty="0"/>
          </a:p>
        </p:txBody>
      </p:sp>
      <p:sp>
        <p:nvSpPr>
          <p:cNvPr id="11267" name="Content Placeholder 2">
            <a:extLst>
              <a:ext uri="{FF2B5EF4-FFF2-40B4-BE49-F238E27FC236}">
                <a16:creationId xmlns:a16="http://schemas.microsoft.com/office/drawing/2014/main" xmlns="" id="{8EB32B20-A34F-5050-C008-9093D900F7A2}"/>
              </a:ext>
            </a:extLst>
          </p:cNvPr>
          <p:cNvSpPr>
            <a:spLocks noGrp="1" noChangeArrowheads="1"/>
          </p:cNvSpPr>
          <p:nvPr>
            <p:ph idx="1"/>
          </p:nvPr>
        </p:nvSpPr>
        <p:spPr/>
        <p:txBody>
          <a:bodyPr>
            <a:normAutofit/>
          </a:bodyPr>
          <a:lstStyle/>
          <a:p>
            <a:pPr marL="114300" indent="0">
              <a:buNone/>
            </a:pPr>
            <a:endParaRPr lang="en-US" sz="2400" dirty="0"/>
          </a:p>
          <a:p>
            <a:endParaRPr lang="en-US" sz="2400" dirty="0">
              <a:latin typeface="Times New Roman" panose="02020603050405020304" pitchFamily="18" charset="0"/>
              <a:cs typeface="Times New Roman" panose="02020603050405020304" pitchFamily="18" charset="0"/>
            </a:endParaRPr>
          </a:p>
          <a:p>
            <a:pPr marL="114300" indent="0" algn="just" eaLnBrk="1" hangingPunct="1">
              <a:buNone/>
              <a:defRPr/>
            </a:pPr>
            <a:endParaRPr lang="en-IN" altLang="en-US"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E281DD44-2152-D678-B6A3-B42684B16B80}"/>
              </a:ext>
            </a:extLst>
          </p:cNvPr>
          <p:cNvPicPr>
            <a:picLocks noChangeAspect="1"/>
          </p:cNvPicPr>
          <p:nvPr/>
        </p:nvPicPr>
        <p:blipFill>
          <a:blip r:embed="rId2"/>
          <a:stretch>
            <a:fillRect/>
          </a:stretch>
        </p:blipFill>
        <p:spPr>
          <a:xfrm>
            <a:off x="5093011" y="1360978"/>
            <a:ext cx="2005977" cy="5203452"/>
          </a:xfrm>
          <a:prstGeom prst="rect">
            <a:avLst/>
          </a:prstGeom>
        </p:spPr>
      </p:pic>
    </p:spTree>
    <p:extLst>
      <p:ext uri="{BB962C8B-B14F-4D97-AF65-F5344CB8AC3E}">
        <p14:creationId xmlns:p14="http://schemas.microsoft.com/office/powerpoint/2010/main" val="25159430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683</Words>
  <Application>Microsoft Office PowerPoint</Application>
  <PresentationFormat>Widescreen</PresentationFormat>
  <Paragraphs>78</Paragraphs>
  <Slides>11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Noto Sans Symbols</vt:lpstr>
      <vt:lpstr>Times New Roman</vt:lpstr>
      <vt:lpstr>Times-Bold</vt:lpstr>
      <vt:lpstr>Times-Roman</vt:lpstr>
      <vt:lpstr>Wingdings</vt:lpstr>
      <vt:lpstr>Office Theme</vt:lpstr>
      <vt:lpstr>PowerPoint Presentation</vt:lpstr>
      <vt:lpstr>PowerPoint Presentation</vt:lpstr>
      <vt:lpstr>ABSTRACT</vt:lpstr>
      <vt:lpstr>PowerPoint Presentation</vt:lpstr>
      <vt:lpstr>PowerPoint Presentation</vt:lpstr>
      <vt:lpstr>PowerPoint Presentation</vt:lpstr>
      <vt:lpstr>METHODOLOGY </vt:lpstr>
      <vt:lpstr>Algorithm Used </vt:lpstr>
      <vt:lpstr>FLOWCHART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CHAITRA POOJARY</dc:creator>
  <cp:lastModifiedBy>Acer</cp:lastModifiedBy>
  <cp:revision>81</cp:revision>
  <dcterms:created xsi:type="dcterms:W3CDTF">2021-09-01T07:19:25Z</dcterms:created>
  <dcterms:modified xsi:type="dcterms:W3CDTF">2023-03-18T10:31:44Z</dcterms:modified>
</cp:coreProperties>
</file>