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71" r:id="rId4"/>
    <p:sldId id="260" r:id="rId5"/>
    <p:sldId id="258" r:id="rId6"/>
    <p:sldId id="283" r:id="rId7"/>
    <p:sldId id="278" r:id="rId8"/>
    <p:sldId id="282" r:id="rId9"/>
    <p:sldId id="284" r:id="rId10"/>
    <p:sldId id="281" r:id="rId11"/>
    <p:sldId id="285" r:id="rId12"/>
    <p:sldId id="280" r:id="rId13"/>
    <p:sldId id="269"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OaEkUDFdBctTna4PhNYFEcGd1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66" d="100"/>
          <a:sy n="66" d="100"/>
        </p:scale>
        <p:origin x="66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954605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55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770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465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20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068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71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20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1283330" y="1217635"/>
            <a:ext cx="9573559" cy="1828800"/>
          </a:xfrm>
          <a:prstGeom prst="rect">
            <a:avLst/>
          </a:prstGeom>
          <a:noFill/>
          <a:ln>
            <a:noFill/>
          </a:ln>
        </p:spPr>
        <p:txBody>
          <a:bodyPr spcFirstLastPara="1" wrap="square" lIns="91425" tIns="45700" rIns="91425" bIns="45700" anchor="b" anchorCtr="0">
            <a:noAutofit/>
          </a:bodyPr>
          <a:lstStyle/>
          <a:p>
            <a:pPr lvl="0" algn="ctr">
              <a:lnSpc>
                <a:spcPct val="150000"/>
              </a:lnSpc>
              <a:buClr>
                <a:schemeClr val="dk1"/>
              </a:buClr>
              <a:buSzPts val="2300"/>
            </a:pPr>
            <a:br>
              <a:rPr lang="en-US" sz="2300" b="1" i="0" u="none" strike="noStrike" cap="none" dirty="0">
                <a:solidFill>
                  <a:schemeClr val="dk1"/>
                </a:solidFill>
                <a:latin typeface="Times New Roman"/>
                <a:ea typeface="Times New Roman"/>
                <a:cs typeface="Times New Roman"/>
                <a:sym typeface="Times New Roman"/>
              </a:rPr>
            </a:br>
            <a:br>
              <a:rPr lang="en-US" sz="2300" b="1" i="0" u="none" strike="noStrike" cap="none" dirty="0">
                <a:solidFill>
                  <a:schemeClr val="dk1"/>
                </a:solidFill>
                <a:latin typeface="Times New Roman"/>
                <a:ea typeface="Times New Roman"/>
                <a:cs typeface="Times New Roman"/>
                <a:sym typeface="Times New Roman"/>
              </a:rPr>
            </a:br>
            <a:br>
              <a:rPr lang="en-US" sz="2300" b="1" i="0" u="none" strike="noStrike" cap="none" dirty="0">
                <a:solidFill>
                  <a:schemeClr val="dk1"/>
                </a:solidFill>
                <a:latin typeface="Times New Roman"/>
                <a:ea typeface="Times New Roman"/>
                <a:cs typeface="Times New Roman"/>
                <a:sym typeface="Times New Roman"/>
              </a:rPr>
            </a:br>
            <a:br>
              <a:rPr lang="en-US" sz="2300" b="1" i="0" u="none" strike="noStrike" cap="none" dirty="0">
                <a:solidFill>
                  <a:schemeClr val="dk1"/>
                </a:solidFill>
                <a:latin typeface="Times New Roman"/>
                <a:ea typeface="Times New Roman"/>
                <a:cs typeface="Times New Roman"/>
                <a:sym typeface="Times New Roman"/>
              </a:rPr>
            </a:br>
            <a:br>
              <a:rPr lang="en-US" sz="2300" b="1" i="0" u="none" strike="noStrike" cap="none" dirty="0">
                <a:solidFill>
                  <a:schemeClr val="dk1"/>
                </a:solidFill>
                <a:latin typeface="Times New Roman"/>
                <a:ea typeface="Times New Roman"/>
                <a:cs typeface="Times New Roman"/>
                <a:sym typeface="Times New Roman"/>
              </a:rPr>
            </a:br>
            <a:br>
              <a:rPr lang="en-US" sz="2300" b="1" i="0" u="none" strike="noStrike" cap="none" dirty="0">
                <a:solidFill>
                  <a:schemeClr val="dk1"/>
                </a:solidFill>
                <a:latin typeface="Times New Roman"/>
                <a:ea typeface="Times New Roman"/>
                <a:cs typeface="Times New Roman"/>
                <a:sym typeface="Times New Roman"/>
              </a:rPr>
            </a:br>
            <a:br>
              <a:rPr lang="en-US" sz="2300" b="1" i="0" u="none" strike="noStrike" cap="none" dirty="0">
                <a:solidFill>
                  <a:schemeClr val="dk1"/>
                </a:solidFill>
                <a:latin typeface="Times New Roman"/>
                <a:ea typeface="Times New Roman"/>
                <a:cs typeface="Times New Roman"/>
                <a:sym typeface="Times New Roman"/>
              </a:rPr>
            </a:br>
            <a:br>
              <a:rPr lang="en-US" sz="2300" b="1" i="0" u="none" strike="noStrike" cap="none" dirty="0">
                <a:solidFill>
                  <a:schemeClr val="dk1"/>
                </a:solidFill>
                <a:latin typeface="Times New Roman"/>
                <a:ea typeface="Times New Roman"/>
                <a:cs typeface="Times New Roman"/>
                <a:sym typeface="Times New Roman"/>
              </a:rPr>
            </a:br>
            <a:br>
              <a:rPr lang="en-US" sz="2300" b="1" i="0" u="none" strike="noStrike" cap="none" dirty="0">
                <a:solidFill>
                  <a:schemeClr val="dk1"/>
                </a:solidFill>
                <a:latin typeface="Times New Roman"/>
                <a:ea typeface="Times New Roman"/>
                <a:cs typeface="Times New Roman"/>
                <a:sym typeface="Times New Roman"/>
              </a:rPr>
            </a:b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a:t>
            </a:r>
            <a:r>
              <a:rPr lang="en-US" sz="2300" b="1" dirty="0">
                <a:solidFill>
                  <a:schemeClr val="dk1"/>
                </a:solidFill>
                <a:latin typeface="Times New Roman"/>
                <a:ea typeface="Times New Roman"/>
                <a:cs typeface="Times New Roman"/>
                <a:sym typeface="Times New Roman"/>
              </a:rPr>
              <a:t>TE</a:t>
            </a:r>
            <a:br>
              <a:rPr lang="en-US" sz="2300" b="1" i="0" u="none" strike="noStrike" cap="none" dirty="0">
                <a:solidFill>
                  <a:schemeClr val="dk1"/>
                </a:solidFill>
                <a:latin typeface="Times New Roman"/>
                <a:ea typeface="Times New Roman"/>
                <a:cs typeface="Times New Roman"/>
                <a:sym typeface="Times New Roman"/>
              </a:rPr>
            </a:br>
            <a:r>
              <a:rPr lang="en-US" sz="2300" b="1" i="0" u="none" strike="noStrike" cap="none" dirty="0">
                <a:solidFill>
                  <a:schemeClr val="dk1"/>
                </a:solidFill>
                <a:latin typeface="Times New Roman"/>
                <a:ea typeface="Times New Roman"/>
                <a:cs typeface="Times New Roman"/>
                <a:sym typeface="Times New Roman"/>
              </a:rPr>
              <a:t> Mini Project </a:t>
            </a:r>
            <a:br>
              <a:rPr lang="en-US" sz="2300" b="1" i="0" u="none" strike="noStrike" cap="none" dirty="0">
                <a:solidFill>
                  <a:schemeClr val="dk1"/>
                </a:solidFill>
                <a:latin typeface="Times New Roman"/>
                <a:ea typeface="Times New Roman"/>
                <a:cs typeface="Times New Roman"/>
                <a:sym typeface="Times New Roman"/>
              </a:rPr>
            </a:br>
            <a:r>
              <a:rPr lang="en-US" sz="2000" b="0" i="0" u="none" strike="noStrike" cap="none" dirty="0">
                <a:solidFill>
                  <a:schemeClr val="dk1"/>
                </a:solidFill>
                <a:latin typeface="Times New Roman"/>
                <a:ea typeface="Times New Roman"/>
                <a:cs typeface="Times New Roman"/>
                <a:sym typeface="Times New Roman"/>
              </a:rPr>
              <a:t>on</a:t>
            </a:r>
            <a:br>
              <a:rPr lang="en-US" sz="2300" b="1" i="0" u="none" strike="noStrike" cap="none" dirty="0">
                <a:solidFill>
                  <a:schemeClr val="dk1"/>
                </a:solidFill>
                <a:latin typeface="Times New Roman"/>
                <a:ea typeface="Times New Roman"/>
                <a:cs typeface="Times New Roman"/>
                <a:sym typeface="Times New Roman"/>
              </a:rPr>
            </a:br>
            <a:r>
              <a:rPr lang="en-US" sz="2300" b="1" dirty="0">
                <a:solidFill>
                  <a:schemeClr val="dk1"/>
                </a:solidFill>
                <a:latin typeface="Times New Roman"/>
                <a:ea typeface="Times New Roman"/>
                <a:cs typeface="Times New Roman"/>
                <a:sym typeface="Times New Roman"/>
              </a:rPr>
              <a:t> </a:t>
            </a:r>
            <a:r>
              <a:rPr lang="en-IN" sz="2400" b="1" dirty="0">
                <a:latin typeface="Times New Roman" panose="02020603050405020304" pitchFamily="18" charset="0"/>
                <a:ea typeface="Times New Roman"/>
                <a:cs typeface="Times New Roman" panose="02020603050405020304" pitchFamily="18" charset="0"/>
              </a:rPr>
              <a:t>PCOS Detection System</a:t>
            </a:r>
            <a:endParaRPr sz="22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85" name="Google Shape;85;p1"/>
          <p:cNvSpPr txBox="1"/>
          <p:nvPr/>
        </p:nvSpPr>
        <p:spPr>
          <a:xfrm>
            <a:off x="2571620" y="3053456"/>
            <a:ext cx="6980100" cy="3314700"/>
          </a:xfrm>
          <a:prstGeom prst="rect">
            <a:avLst/>
          </a:prstGeom>
          <a:noFill/>
          <a:ln>
            <a:noFill/>
          </a:ln>
        </p:spPr>
        <p:txBody>
          <a:bodyPr spcFirstLastPara="1" wrap="square" lIns="91425" tIns="45700" rIns="91425" bIns="45700" anchor="t" anchorCtr="0">
            <a:normAutofit fontScale="47500" lnSpcReduction="20000"/>
          </a:bodyPr>
          <a:lstStyle/>
          <a:p>
            <a:pPr marL="26988" marR="0" lvl="0" indent="0" algn="ctr" rtl="0">
              <a:lnSpc>
                <a:spcPct val="90000"/>
              </a:lnSpc>
              <a:spcBef>
                <a:spcPts val="0"/>
              </a:spcBef>
              <a:spcAft>
                <a:spcPts val="0"/>
              </a:spcAft>
              <a:buClr>
                <a:schemeClr val="dk1"/>
              </a:buClr>
              <a:buSzPct val="100000"/>
              <a:buFont typeface="Noto Sans Symbols"/>
              <a:buNone/>
            </a:pPr>
            <a:r>
              <a:rPr lang="en-US" sz="4200" b="0" i="0" u="none" strike="noStrike" cap="none" dirty="0">
                <a:solidFill>
                  <a:schemeClr val="dk1"/>
                </a:solidFill>
                <a:latin typeface="Times New Roman"/>
                <a:ea typeface="Times New Roman"/>
                <a:cs typeface="Times New Roman"/>
                <a:sym typeface="Times New Roman"/>
              </a:rPr>
              <a:t>By</a:t>
            </a:r>
            <a:r>
              <a:rPr lang="en-US" sz="3400" b="0" i="0" u="none" strike="noStrike" cap="none" dirty="0">
                <a:solidFill>
                  <a:schemeClr val="dk1"/>
                </a:solidFill>
                <a:latin typeface="Times New Roman"/>
                <a:ea typeface="Times New Roman"/>
                <a:cs typeface="Times New Roman"/>
                <a:sym typeface="Times New Roman"/>
              </a:rPr>
              <a:t> </a:t>
            </a:r>
            <a:endParaRPr lang="en-IN" dirty="0"/>
          </a:p>
          <a:p>
            <a:pPr marL="26988" marR="0" lvl="0" indent="0" algn="ctr" rtl="0">
              <a:lnSpc>
                <a:spcPct val="90000"/>
              </a:lnSpc>
              <a:spcBef>
                <a:spcPts val="750"/>
              </a:spcBef>
              <a:spcAft>
                <a:spcPts val="0"/>
              </a:spcAft>
              <a:buClr>
                <a:schemeClr val="dk1"/>
              </a:buClr>
              <a:buSzPct val="100000"/>
              <a:buFont typeface="Noto Sans Symbols"/>
              <a:buNone/>
            </a:pPr>
            <a:r>
              <a:rPr lang="en-IN" sz="4200" dirty="0" err="1">
                <a:solidFill>
                  <a:schemeClr val="tx1"/>
                </a:solidFill>
                <a:latin typeface="Times New Roman"/>
                <a:ea typeface="Times New Roman"/>
                <a:cs typeface="Times New Roman"/>
                <a:sym typeface="Times New Roman"/>
              </a:rPr>
              <a:t>Tejas</a:t>
            </a:r>
            <a:r>
              <a:rPr lang="en-IN" sz="4200" dirty="0">
                <a:solidFill>
                  <a:schemeClr val="tx1"/>
                </a:solidFill>
                <a:latin typeface="Times New Roman"/>
                <a:ea typeface="Times New Roman"/>
                <a:cs typeface="Times New Roman"/>
                <a:sym typeface="Times New Roman"/>
              </a:rPr>
              <a:t> Desai - 657</a:t>
            </a:r>
            <a:endParaRPr lang="en-IN" sz="4200" b="0" i="0" u="none" strike="noStrike" cap="none" dirty="0">
              <a:solidFill>
                <a:schemeClr val="tx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tx1"/>
                </a:solidFill>
                <a:latin typeface="Times New Roman"/>
                <a:ea typeface="Times New Roman"/>
                <a:cs typeface="Times New Roman"/>
                <a:sym typeface="Times New Roman"/>
              </a:rPr>
              <a:t>Aaditya Shinde - 676</a:t>
            </a:r>
            <a:endParaRPr sz="4200" b="0" i="0" u="none" strike="noStrike" cap="none" dirty="0">
              <a:solidFill>
                <a:schemeClr val="tx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tx1"/>
                </a:solidFill>
                <a:latin typeface="Times New Roman"/>
                <a:ea typeface="Times New Roman"/>
                <a:cs typeface="Times New Roman"/>
                <a:sym typeface="Times New Roman"/>
              </a:rPr>
              <a:t>Vaishnavi Mishra - 667</a:t>
            </a: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tx1"/>
                </a:solidFill>
                <a:latin typeface="Times New Roman"/>
                <a:ea typeface="Times New Roman"/>
                <a:cs typeface="Times New Roman"/>
                <a:sym typeface="Times New Roman"/>
              </a:rPr>
              <a:t>Manas Pimple - 670</a:t>
            </a:r>
            <a:endParaRPr sz="4200" b="0" i="0" u="none" strike="noStrike" cap="none" dirty="0">
              <a:solidFill>
                <a:schemeClr val="tx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1" i="0" u="none" strike="noStrike" cap="none" dirty="0">
                <a:solidFill>
                  <a:schemeClr val="dk1"/>
                </a:solidFill>
                <a:latin typeface="Times New Roman"/>
                <a:ea typeface="Times New Roman"/>
                <a:cs typeface="Times New Roman"/>
                <a:sym typeface="Times New Roman"/>
              </a:rPr>
              <a:t>Project Guide</a:t>
            </a:r>
            <a:endParaRPr sz="28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dk1"/>
                </a:solidFill>
                <a:latin typeface="Times New Roman"/>
                <a:ea typeface="Times New Roman"/>
                <a:cs typeface="Times New Roman"/>
                <a:sym typeface="Times New Roman"/>
              </a:rPr>
              <a:t>Prof. </a:t>
            </a:r>
            <a:r>
              <a:rPr lang="en-IN" sz="4200" dirty="0">
                <a:latin typeface="Times New Roman" panose="02020603050405020304" pitchFamily="18" charset="0"/>
                <a:cs typeface="Times New Roman" panose="02020603050405020304" pitchFamily="18" charset="0"/>
              </a:rPr>
              <a:t>ANUSHREE DESHMUKH</a:t>
            </a:r>
            <a:endParaRPr sz="42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dk1"/>
                </a:solidFill>
                <a:latin typeface="Times New Roman"/>
                <a:ea typeface="Times New Roman"/>
                <a:cs typeface="Times New Roman"/>
                <a:sym typeface="Times New Roman"/>
              </a:rPr>
              <a:t> </a:t>
            </a:r>
            <a:endParaRPr sz="28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r>
              <a:rPr lang="en-US" sz="4200" b="0" i="0" u="none" strike="noStrike" cap="none" dirty="0">
                <a:solidFill>
                  <a:schemeClr val="dk1"/>
                </a:solidFill>
                <a:latin typeface="Times New Roman"/>
                <a:ea typeface="Times New Roman"/>
                <a:cs typeface="Times New Roman"/>
                <a:sym typeface="Times New Roman"/>
              </a:rPr>
              <a:t>Department of Information Technology</a:t>
            </a:r>
            <a:endParaRPr sz="28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26988" marR="0" lvl="0" indent="0" algn="ctr" rtl="0">
              <a:lnSpc>
                <a:spcPct val="90000"/>
              </a:lnSpc>
              <a:spcBef>
                <a:spcPts val="750"/>
              </a:spcBef>
              <a:spcAft>
                <a:spcPts val="0"/>
              </a:spcAft>
              <a:buClr>
                <a:schemeClr val="dk1"/>
              </a:buClr>
              <a:buSzPct val="100000"/>
              <a:buFont typeface="Noto Sans Symbols"/>
              <a:buNone/>
            </a:pPr>
            <a:endParaRPr sz="2800" b="1" i="0" u="none" strike="noStrike" cap="none" dirty="0">
              <a:solidFill>
                <a:schemeClr val="dk1"/>
              </a:solidFill>
              <a:latin typeface="Times New Roman"/>
              <a:ea typeface="Times New Roman"/>
              <a:cs typeface="Times New Roman"/>
              <a:sym typeface="Times New Roman"/>
            </a:endParaRPr>
          </a:p>
        </p:txBody>
      </p:sp>
      <p:pic>
        <p:nvPicPr>
          <p:cNvPr id="86" name="Google Shape;86;p1"/>
          <p:cNvPicPr preferRelativeResize="0"/>
          <p:nvPr/>
        </p:nvPicPr>
        <p:blipFill rotWithShape="1">
          <a:blip r:embed="rId3">
            <a:alphaModFix/>
          </a:blip>
          <a:srcRect/>
          <a:stretch/>
        </p:blipFill>
        <p:spPr>
          <a:xfrm>
            <a:off x="2571620" y="185425"/>
            <a:ext cx="7254875" cy="68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02C513B-7DA4-796E-8BD0-86392A4D6611}"/>
              </a:ext>
            </a:extLst>
          </p:cNvPr>
          <p:cNvSpPr>
            <a:spLocks noGrp="1" noChangeArrowheads="1"/>
          </p:cNvSpPr>
          <p:nvPr>
            <p:ph type="title"/>
          </p:nvPr>
        </p:nvSpPr>
        <p:spPr>
          <a:xfrm>
            <a:off x="838200" y="365126"/>
            <a:ext cx="10515600" cy="1203698"/>
          </a:xfrm>
        </p:spPr>
        <p:txBody>
          <a:bodyPr>
            <a:normAutofit/>
          </a:bodyPr>
          <a:lstStyle/>
          <a:p>
            <a:pPr algn="ctr" eaLnBrk="1" hangingPunct="1"/>
            <a:r>
              <a:rPr lang="en-US" altLang="en-US" sz="3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WORKFLOW</a:t>
            </a:r>
            <a:br>
              <a:rPr lang="en-IN" altLang="en-US" sz="3000" dirty="0">
                <a:latin typeface="Calibri" panose="020F0502020204030204" pitchFamily="34" charset="0"/>
                <a:ea typeface="Calibri" panose="020F0502020204030204" pitchFamily="34" charset="0"/>
                <a:cs typeface="Times New Roman" panose="02020603050405020304" pitchFamily="18" charset="0"/>
              </a:rPr>
            </a:br>
            <a:endParaRPr lang="en-IN" altLang="en-US" sz="3000" dirty="0"/>
          </a:p>
        </p:txBody>
      </p:sp>
      <p:sp>
        <p:nvSpPr>
          <p:cNvPr id="11267" name="Content Placeholder 2">
            <a:extLst>
              <a:ext uri="{FF2B5EF4-FFF2-40B4-BE49-F238E27FC236}">
                <a16:creationId xmlns:a16="http://schemas.microsoft.com/office/drawing/2014/main" id="{8EB32B20-A34F-5050-C008-9093D900F7A2}"/>
              </a:ext>
            </a:extLst>
          </p:cNvPr>
          <p:cNvSpPr>
            <a:spLocks noGrp="1" noChangeArrowheads="1"/>
          </p:cNvSpPr>
          <p:nvPr>
            <p:ph idx="1"/>
          </p:nvPr>
        </p:nvSpPr>
        <p:spPr/>
        <p:txBody>
          <a:bodyPr>
            <a:normAutofit/>
          </a:bodyPr>
          <a:lstStyle/>
          <a:p>
            <a:pPr marL="114300" indent="0">
              <a:buNone/>
            </a:pPr>
            <a:endParaRPr lang="en-US" sz="2400" dirty="0"/>
          </a:p>
          <a:p>
            <a:endParaRPr lang="en-US" sz="2400" dirty="0">
              <a:latin typeface="Times New Roman" panose="02020603050405020304" pitchFamily="18" charset="0"/>
              <a:cs typeface="Times New Roman" panose="02020603050405020304" pitchFamily="18" charset="0"/>
            </a:endParaRPr>
          </a:p>
          <a:p>
            <a:pPr marL="114300" indent="0" algn="just" eaLnBrk="1" hangingPunct="1">
              <a:buNone/>
              <a:defRPr/>
            </a:pPr>
            <a:endParaRPr lang="en-IN" altLang="en-US"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281DD44-2152-D678-B6A3-B42684B16B80}"/>
              </a:ext>
            </a:extLst>
          </p:cNvPr>
          <p:cNvPicPr>
            <a:picLocks noChangeAspect="1"/>
          </p:cNvPicPr>
          <p:nvPr/>
        </p:nvPicPr>
        <p:blipFill>
          <a:blip r:embed="rId2"/>
          <a:srcRect/>
          <a:stretch/>
        </p:blipFill>
        <p:spPr>
          <a:xfrm>
            <a:off x="5307455" y="1147601"/>
            <a:ext cx="1690111" cy="5430076"/>
          </a:xfrm>
          <a:prstGeom prst="rect">
            <a:avLst/>
          </a:prstGeom>
        </p:spPr>
      </p:pic>
    </p:spTree>
    <p:extLst>
      <p:ext uri="{BB962C8B-B14F-4D97-AF65-F5344CB8AC3E}">
        <p14:creationId xmlns:p14="http://schemas.microsoft.com/office/powerpoint/2010/main" val="2515943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02C513B-7DA4-796E-8BD0-86392A4D6611}"/>
              </a:ext>
            </a:extLst>
          </p:cNvPr>
          <p:cNvSpPr>
            <a:spLocks noGrp="1" noChangeArrowheads="1"/>
          </p:cNvSpPr>
          <p:nvPr>
            <p:ph type="title"/>
          </p:nvPr>
        </p:nvSpPr>
        <p:spPr>
          <a:xfrm>
            <a:off x="838200" y="365126"/>
            <a:ext cx="10515600" cy="1203698"/>
          </a:xfrm>
        </p:spPr>
        <p:txBody>
          <a:bodyPr>
            <a:normAutofit/>
          </a:bodyPr>
          <a:lstStyle/>
          <a:p>
            <a:pPr algn="ctr" eaLnBrk="1" hangingPunct="1"/>
            <a:r>
              <a:rPr lang="en-US" altLang="en-US" sz="3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SYSTEMFLOW</a:t>
            </a:r>
            <a:br>
              <a:rPr lang="en-IN" altLang="en-US" sz="3000" dirty="0">
                <a:latin typeface="Calibri" panose="020F0502020204030204" pitchFamily="34" charset="0"/>
                <a:ea typeface="Calibri" panose="020F0502020204030204" pitchFamily="34" charset="0"/>
                <a:cs typeface="Times New Roman" panose="02020603050405020304" pitchFamily="18" charset="0"/>
              </a:rPr>
            </a:br>
            <a:endParaRPr lang="en-IN" altLang="en-US" sz="3000" dirty="0"/>
          </a:p>
        </p:txBody>
      </p:sp>
      <p:sp>
        <p:nvSpPr>
          <p:cNvPr id="11267" name="Content Placeholder 2">
            <a:extLst>
              <a:ext uri="{FF2B5EF4-FFF2-40B4-BE49-F238E27FC236}">
                <a16:creationId xmlns:a16="http://schemas.microsoft.com/office/drawing/2014/main" id="{8EB32B20-A34F-5050-C008-9093D900F7A2}"/>
              </a:ext>
            </a:extLst>
          </p:cNvPr>
          <p:cNvSpPr>
            <a:spLocks noGrp="1" noChangeArrowheads="1"/>
          </p:cNvSpPr>
          <p:nvPr>
            <p:ph idx="1"/>
          </p:nvPr>
        </p:nvSpPr>
        <p:spPr/>
        <p:txBody>
          <a:bodyPr>
            <a:normAutofit/>
          </a:bodyPr>
          <a:lstStyle/>
          <a:p>
            <a:pPr marL="114300" indent="0">
              <a:buNone/>
            </a:pPr>
            <a:endParaRPr lang="en-US" sz="2400" dirty="0"/>
          </a:p>
          <a:p>
            <a:endParaRPr lang="en-US" sz="2400" dirty="0">
              <a:latin typeface="Times New Roman" panose="02020603050405020304" pitchFamily="18" charset="0"/>
              <a:cs typeface="Times New Roman" panose="02020603050405020304" pitchFamily="18" charset="0"/>
            </a:endParaRPr>
          </a:p>
          <a:p>
            <a:pPr marL="114300" indent="0" algn="just" eaLnBrk="1" hangingPunct="1">
              <a:buNone/>
              <a:defRPr/>
            </a:pPr>
            <a:endParaRPr lang="en-IN" altLang="en-US"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281DD44-2152-D678-B6A3-B42684B16B80}"/>
              </a:ext>
            </a:extLst>
          </p:cNvPr>
          <p:cNvPicPr>
            <a:picLocks noChangeAspect="1"/>
          </p:cNvPicPr>
          <p:nvPr/>
        </p:nvPicPr>
        <p:blipFill>
          <a:blip r:embed="rId2"/>
          <a:srcRect/>
          <a:stretch/>
        </p:blipFill>
        <p:spPr>
          <a:xfrm>
            <a:off x="3942368" y="1222409"/>
            <a:ext cx="4307264" cy="5456547"/>
          </a:xfrm>
          <a:prstGeom prst="rect">
            <a:avLst/>
          </a:prstGeom>
        </p:spPr>
      </p:pic>
    </p:spTree>
    <p:extLst>
      <p:ext uri="{BB962C8B-B14F-4D97-AF65-F5344CB8AC3E}">
        <p14:creationId xmlns:p14="http://schemas.microsoft.com/office/powerpoint/2010/main" val="1986776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p:nvPr/>
        </p:nvSpPr>
        <p:spPr>
          <a:xfrm>
            <a:off x="725510" y="254126"/>
            <a:ext cx="10740980" cy="52013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3000" b="1" dirty="0">
                <a:solidFill>
                  <a:schemeClr val="dk1"/>
                </a:solidFill>
                <a:latin typeface="Times New Roman" panose="02020603050405020304" pitchFamily="18" charset="0"/>
                <a:cs typeface="Times New Roman" panose="02020603050405020304" pitchFamily="18" charset="0"/>
                <a:sym typeface="Times New Roman"/>
              </a:rPr>
              <a:t>REFERENCES</a:t>
            </a:r>
            <a:endParaRPr lang="en-US" sz="30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just" rtl="0">
              <a:spcBef>
                <a:spcPts val="0"/>
              </a:spcBef>
              <a:spcAft>
                <a:spcPts val="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rtl="0">
              <a:spcBef>
                <a:spcPts val="0"/>
              </a:spcBef>
              <a:spcAft>
                <a:spcPts val="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b="1" i="0" u="none" strike="noStrike" baseline="0" dirty="0">
                <a:latin typeface="Times-Bold"/>
              </a:rPr>
              <a:t>[1].</a:t>
            </a:r>
            <a:r>
              <a:rPr lang="en-US" sz="2400" dirty="0"/>
              <a:t> </a:t>
            </a:r>
            <a:r>
              <a:rPr lang="en-US" sz="2000" dirty="0"/>
              <a:t>"Polycystic ovary syndrome diagnosis using machine learning techniques: A systematic review and meta-analysis" by F. </a:t>
            </a:r>
            <a:r>
              <a:rPr lang="en-US" sz="2000" dirty="0" err="1"/>
              <a:t>Tasnim</a:t>
            </a:r>
            <a:r>
              <a:rPr lang="en-US" sz="2000" dirty="0"/>
              <a:t> et al. (2021)</a:t>
            </a:r>
            <a:endParaRPr lang="en-IN" sz="2400" b="0" i="0" u="none" strike="noStrike" baseline="0" dirty="0">
              <a:latin typeface="Times-Roman"/>
            </a:endParaRPr>
          </a:p>
          <a:p>
            <a:pPr algn="just"/>
            <a:r>
              <a:rPr lang="en-US" sz="2400" b="1" i="0" u="none" strike="noStrike" baseline="0" dirty="0">
                <a:latin typeface="Times-Bold"/>
              </a:rPr>
              <a:t>[2]. </a:t>
            </a:r>
            <a:r>
              <a:rPr lang="en-US" sz="2000" dirty="0"/>
              <a:t>"Polycystic ovary syndrome detection through machine learning techniques: A review and a proposal" by L. A. Rubio-Sánchez et al. (2021)</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[3]. </a:t>
            </a:r>
            <a:r>
              <a:rPr lang="en-US" sz="2000" dirty="0">
                <a:latin typeface="Times New Roman" panose="02020603050405020304" pitchFamily="18" charset="0"/>
                <a:ea typeface="Calibri" panose="020F0502020204030204" pitchFamily="34" charset="0"/>
                <a:cs typeface="Times New Roman" panose="02020603050405020304" pitchFamily="18" charset="0"/>
              </a:rPr>
              <a:t>A. Denny, A. Raj, A. Ashok, C. M. Ram and R. George,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-HOPE: Detection And Prediction System For Polycystic Ovary Syndrome (PCOS) Using Machine Learning Techniques,” TENCON 2019 - 2019 IEEE Region 10 Conference (TENCON), Kochi, India, 2019, pp. 673-678</a:t>
            </a: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[4].</a:t>
            </a:r>
            <a:r>
              <a:rPr lang="en-US" sz="2000" dirty="0">
                <a:latin typeface="Times New Roman" panose="02020603050405020304" pitchFamily="18" charset="0"/>
                <a:ea typeface="Calibri" panose="020F0502020204030204" pitchFamily="34" charset="0"/>
                <a:cs typeface="Times New Roman" panose="02020603050405020304" pitchFamily="18" charset="0"/>
              </a:rPr>
              <a:t> A. S.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Laganà</a:t>
            </a:r>
            <a:r>
              <a:rPr lang="en-US" sz="2000" dirty="0">
                <a:latin typeface="Times New Roman" panose="02020603050405020304" pitchFamily="18" charset="0"/>
                <a:ea typeface="Calibri" panose="020F0502020204030204" pitchFamily="34" charset="0"/>
                <a:cs typeface="Times New Roman" panose="02020603050405020304" pitchFamily="18" charset="0"/>
              </a:rPr>
              <a:t>, S.G. Vitale, M.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Noventa</a:t>
            </a:r>
            <a:r>
              <a:rPr lang="en-US" sz="2000" dirty="0">
                <a:latin typeface="Times New Roman" panose="02020603050405020304" pitchFamily="18" charset="0"/>
                <a:ea typeface="Calibri" panose="020F0502020204030204" pitchFamily="34" charset="0"/>
                <a:cs typeface="Times New Roman" panose="02020603050405020304" pitchFamily="18" charset="0"/>
              </a:rPr>
              <a:t>, and A.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Vitagliano</a:t>
            </a:r>
            <a:r>
              <a:rPr lang="en-US" sz="2000" dirty="0">
                <a:latin typeface="Times New Roman" panose="02020603050405020304" pitchFamily="18" charset="0"/>
                <a:ea typeface="Calibri" panose="020F0502020204030204" pitchFamily="34" charset="0"/>
                <a:cs typeface="Times New Roman" panose="02020603050405020304" pitchFamily="18" charset="0"/>
              </a:rPr>
              <a:t>, “Current Management of Polycystic Ovary Syndrome: From Bench to Bedside”, International Journal of Endocrinology, 2018.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doi</a:t>
            </a:r>
            <a:r>
              <a:rPr lang="en-US" sz="2000" dirty="0">
                <a:latin typeface="Times New Roman" panose="02020603050405020304" pitchFamily="18" charset="0"/>
                <a:ea typeface="Calibri" panose="020F0502020204030204" pitchFamily="34" charset="0"/>
                <a:cs typeface="Times New Roman" panose="02020603050405020304" pitchFamily="18" charset="0"/>
              </a:rPr>
              <a:t>: 10.1155/2018/7234543</a:t>
            </a:r>
          </a:p>
        </p:txBody>
      </p:sp>
    </p:spTree>
    <p:extLst>
      <p:ext uri="{BB962C8B-B14F-4D97-AF65-F5344CB8AC3E}">
        <p14:creationId xmlns:p14="http://schemas.microsoft.com/office/powerpoint/2010/main" val="287316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2"/>
          <p:cNvSpPr txBox="1"/>
          <p:nvPr/>
        </p:nvSpPr>
        <p:spPr>
          <a:xfrm>
            <a:off x="364901" y="3167390"/>
            <a:ext cx="11462197"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chemeClr val="dk1"/>
                </a:solidFill>
                <a:latin typeface="Times New Roman"/>
                <a:ea typeface="Times New Roman"/>
                <a:cs typeface="Times New Roman"/>
                <a:sym typeface="Times New Roman"/>
              </a:rPr>
              <a:t>THANK YOU!</a:t>
            </a:r>
            <a:endParaRPr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570963" y="56178"/>
            <a:ext cx="11050074" cy="6801822"/>
          </a:xfrm>
          <a:prstGeom prst="rect">
            <a:avLst/>
          </a:prstGeom>
          <a:noFill/>
          <a:ln>
            <a:noFill/>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None/>
            </a:pPr>
            <a:r>
              <a:rPr lang="en-US" sz="2800" b="1" i="0" u="none" strike="noStrike" cap="none" dirty="0">
                <a:solidFill>
                  <a:schemeClr val="dk1"/>
                </a:solidFill>
                <a:latin typeface="Times New Roman"/>
                <a:ea typeface="Times New Roman"/>
                <a:cs typeface="Times New Roman"/>
                <a:sym typeface="Times New Roman"/>
              </a:rPr>
              <a:t>CONTENTS OF THE PRESENTATION</a:t>
            </a:r>
            <a:endParaRPr dirty="0"/>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Abstract</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 Introduction</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Objectives</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Scope</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Literature Survey</a:t>
            </a:r>
          </a:p>
          <a:p>
            <a:pPr marL="342900" indent="-342900">
              <a:buFont typeface="Wingdings" panose="05000000000000000000" pitchFamily="2" charset="2"/>
              <a:buChar char="q"/>
            </a:pPr>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Algorithms Used</a:t>
            </a:r>
            <a:endParaRPr lang="en-IN" altLang="en-US" sz="2000" dirty="0">
              <a:latin typeface="Times New Roman" panose="02020603050405020304" pitchFamily="18" charset="0"/>
              <a:cs typeface="Times New Roman" panose="02020603050405020304" pitchFamily="18" charset="0"/>
            </a:endParaRPr>
          </a:p>
          <a:p>
            <a:endParaRPr lang="en-IN"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M</a:t>
            </a:r>
            <a:r>
              <a:rPr lang="en-IN" altLang="en-US" sz="2000" dirty="0" err="1">
                <a:latin typeface="Times New Roman" panose="02020603050405020304" pitchFamily="18" charset="0"/>
                <a:cs typeface="Times New Roman" panose="02020603050405020304" pitchFamily="18" charset="0"/>
              </a:rPr>
              <a:t>ethodology</a:t>
            </a:r>
            <a:endParaRPr lang="en-IN"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IN"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Flowchart</a:t>
            </a:r>
          </a:p>
          <a:p>
            <a:pPr marL="342900" indent="-342900">
              <a:buFont typeface="Wingdings" panose="05000000000000000000" pitchFamily="2" charset="2"/>
              <a:buChar char="q"/>
            </a:pPr>
            <a:endParaRPr lang="en-IN"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6C1A-2A53-0324-F24D-41845C135287}"/>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ABSTRACT</a:t>
            </a:r>
            <a:endParaRPr lang="en-IN" sz="3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CAEC741-D17E-8115-1958-D2793206ABB3}"/>
              </a:ext>
            </a:extLst>
          </p:cNvPr>
          <p:cNvSpPr>
            <a:spLocks noGrp="1"/>
          </p:cNvSpPr>
          <p:nvPr>
            <p:ph type="body" idx="1"/>
          </p:nvPr>
        </p:nvSpPr>
        <p:spPr>
          <a:xfrm>
            <a:off x="838200" y="1690688"/>
            <a:ext cx="10515600" cy="4351338"/>
          </a:xfrm>
        </p:spPr>
        <p:txBody>
          <a:bodyPr>
            <a:normAutofit/>
          </a:bodyPr>
          <a:lstStyle/>
          <a:p>
            <a:pPr marL="571500" lvl="1" indent="0" algn="just">
              <a:buNone/>
              <a:defRPr/>
            </a:pPr>
            <a:br>
              <a:rPr lang="en-US" dirty="0"/>
            </a:br>
            <a:r>
              <a:rPr lang="en-US" spc="-60" dirty="0">
                <a:latin typeface="Times New Roman" panose="02020603050405020304" pitchFamily="18" charset="0"/>
                <a:cs typeface="Times New Roman" panose="02020603050405020304" pitchFamily="18" charset="0"/>
              </a:rPr>
              <a:t>Polycystic Ovary Syndrome or PCOS is an endocrine disorder that occurs in women of reproductive age. The condition once detected cannot be cured but treatment can help relieve its effects. The exact cause of PCOS is still unknown but there are certain factors that portray the risk of getting PCOS. The factors that result in this syndrome are: obesity, insulin resistance, blood pressure, depression, inflammation. While the symptoms include: acne, heavy bleeding, skin </a:t>
            </a:r>
            <a:r>
              <a:rPr lang="en-US" spc="-60" dirty="0" err="1">
                <a:latin typeface="Times New Roman" panose="02020603050405020304" pitchFamily="18" charset="0"/>
                <a:cs typeface="Times New Roman" panose="02020603050405020304" pitchFamily="18" charset="0"/>
              </a:rPr>
              <a:t>darkening.The</a:t>
            </a:r>
            <a:r>
              <a:rPr lang="en-US" spc="-60" dirty="0">
                <a:latin typeface="Times New Roman" panose="02020603050405020304" pitchFamily="18" charset="0"/>
                <a:cs typeface="Times New Roman" panose="02020603050405020304" pitchFamily="18" charset="0"/>
              </a:rPr>
              <a:t> machine learning models used for supervised classification are Random </a:t>
            </a:r>
            <a:r>
              <a:rPr lang="en-US" spc="-60" dirty="0" err="1">
                <a:latin typeface="Times New Roman" panose="02020603050405020304" pitchFamily="18" charset="0"/>
                <a:cs typeface="Times New Roman" panose="02020603050405020304" pitchFamily="18" charset="0"/>
              </a:rPr>
              <a:t>Forest,Support</a:t>
            </a:r>
            <a:r>
              <a:rPr lang="en-US" spc="-60" dirty="0">
                <a:latin typeface="Times New Roman" panose="02020603050405020304" pitchFamily="18" charset="0"/>
                <a:cs typeface="Times New Roman" panose="02020603050405020304" pitchFamily="18" charset="0"/>
              </a:rPr>
              <a:t> Vector </a:t>
            </a:r>
            <a:r>
              <a:rPr lang="en-US" spc="-60" dirty="0" err="1">
                <a:latin typeface="Times New Roman" panose="02020603050405020304" pitchFamily="18" charset="0"/>
                <a:cs typeface="Times New Roman" panose="02020603050405020304" pitchFamily="18" charset="0"/>
              </a:rPr>
              <a:t>Classifier,Decision</a:t>
            </a:r>
            <a:r>
              <a:rPr lang="en-US" spc="-60" dirty="0">
                <a:latin typeface="Times New Roman" panose="02020603050405020304" pitchFamily="18" charset="0"/>
                <a:cs typeface="Times New Roman" panose="02020603050405020304" pitchFamily="18" charset="0"/>
              </a:rPr>
              <a:t> Tree, and Logistic Regression. The reason behind building multiple models is to find out the best one for the given dataset, in the known scope of knowledge</a:t>
            </a:r>
            <a:endParaRPr lang="en-IN" spc="-6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35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p:nvPr/>
        </p:nvSpPr>
        <p:spPr>
          <a:xfrm>
            <a:off x="725510" y="254126"/>
            <a:ext cx="10740980" cy="43396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3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a:t>
            </a:r>
            <a:endParaRPr lang="en-US" sz="30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just" rtl="0">
              <a:spcBef>
                <a:spcPts val="0"/>
              </a:spcBef>
              <a:spcAft>
                <a:spcPts val="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rtl="0">
              <a:spcBef>
                <a:spcPts val="0"/>
              </a:spcBef>
              <a:spcAft>
                <a:spcPts val="0"/>
              </a:spcAft>
            </a:pP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b="0" i="0" spc="-80" dirty="0">
                <a:solidFill>
                  <a:schemeClr val="tx1"/>
                </a:solidFill>
                <a:effectLst/>
                <a:latin typeface="Times New Roman" panose="02020603050405020304" pitchFamily="18" charset="0"/>
                <a:cs typeface="Times New Roman" panose="02020603050405020304" pitchFamily="18" charset="0"/>
              </a:rPr>
              <a:t>The aim of this project is to develop a PCOS detection system that can accurately identify women at risk of developing the condition. The system should be able to analyze a range of factors, including medical history, physical symptoms, and blood test results, to provide a comprehensive diagnosis. The development of a PCOS detection system has the potential to improve the lives of millions of women around the world by enabling early detection and intervention.</a:t>
            </a:r>
            <a:endParaRPr lang="en-IN" sz="2400" spc="-8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p:nvPr/>
        </p:nvSpPr>
        <p:spPr>
          <a:xfrm>
            <a:off x="158839" y="706077"/>
            <a:ext cx="11874321" cy="3816389"/>
          </a:xfrm>
          <a:prstGeom prst="rect">
            <a:avLst/>
          </a:prstGeom>
          <a:noFill/>
          <a:ln>
            <a:noFill/>
          </a:ln>
        </p:spPr>
        <p:txBody>
          <a:bodyPr spcFirstLastPara="1" wrap="square" lIns="91425" tIns="45700" rIns="91425" bIns="45700" anchor="t" anchorCtr="0">
            <a:spAutoFit/>
          </a:bodyPr>
          <a:lstStyle/>
          <a:p>
            <a:pPr marR="0" lvl="0" algn="ctr" rtl="0">
              <a:lnSpc>
                <a:spcPct val="200000"/>
              </a:lnSpc>
              <a:spcBef>
                <a:spcPts val="0"/>
              </a:spcBef>
              <a:spcAft>
                <a:spcPts val="0"/>
              </a:spcAft>
            </a:pPr>
            <a:r>
              <a:rPr lang="en-US" sz="3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INTRODUCTION</a:t>
            </a:r>
          </a:p>
          <a:p>
            <a:pPr marR="0" lvl="0" algn="ctr" rtl="0">
              <a:spcBef>
                <a:spcPts val="0"/>
              </a:spcBef>
              <a:spcAft>
                <a:spcPts val="0"/>
              </a:spcAft>
            </a:pPr>
            <a:endParaRPr dirty="0">
              <a:latin typeface="Times New Roman" panose="02020603050405020304" pitchFamily="18" charset="0"/>
              <a:cs typeface="Times New Roman" panose="02020603050405020304" pitchFamily="18" charset="0"/>
            </a:endParaRPr>
          </a:p>
          <a:p>
            <a:pPr marL="285750" marR="0" lvl="0" indent="-171450" algn="just" rtl="0">
              <a:spcBef>
                <a:spcPts val="0"/>
              </a:spcBef>
              <a:spcAft>
                <a:spcPts val="0"/>
              </a:spcAft>
              <a:buClr>
                <a:schemeClr val="dk1"/>
              </a:buClr>
              <a:buSzPts val="1800"/>
              <a:buFont typeface="Noto Sans Symbols"/>
              <a:buNone/>
            </a:pPr>
            <a:r>
              <a:rPr lang="en-US" sz="2400" dirty="0">
                <a:latin typeface="Times New Roman" panose="02020603050405020304" pitchFamily="18" charset="0"/>
                <a:cs typeface="Times New Roman" panose="02020603050405020304" pitchFamily="18" charset="0"/>
              </a:rPr>
              <a:t> </a:t>
            </a:r>
          </a:p>
          <a:p>
            <a:pPr marL="285750" lvl="8" indent="-171450" algn="just">
              <a:buClr>
                <a:schemeClr val="dk1"/>
              </a:buClr>
              <a:buSzPts val="1800"/>
            </a:pPr>
            <a:r>
              <a:rPr lang="en-US" sz="2400" dirty="0">
                <a:latin typeface="Times New Roman" panose="02020603050405020304" pitchFamily="18" charset="0"/>
                <a:cs typeface="Times New Roman" panose="02020603050405020304" pitchFamily="18" charset="0"/>
              </a:rPr>
              <a:t>   </a:t>
            </a:r>
            <a:r>
              <a:rPr lang="en-US" sz="2400" spc="-60" dirty="0">
                <a:latin typeface="Times New Roman" panose="02020603050405020304" pitchFamily="18" charset="0"/>
                <a:cs typeface="Times New Roman" panose="02020603050405020304" pitchFamily="18" charset="0"/>
              </a:rPr>
              <a:t>Polycystic ovary syndrome (PCOS) is a common hormonal disorder that can be difficult to diagnose due to the wide range of symptoms and lack of a single definitive test. Automated PCOS detection systems that use machine learning algorithms to analyze medical data can provide clinicians with a reliable and objective tool for making a PCOS diagnosis. This technology has the potential to improve the diagnosis and management of PCOS, leading to earlier detection and more effective treatment for affected women.</a:t>
            </a:r>
            <a:endParaRPr lang="en-US" sz="2400" b="0" i="0" u="none" strike="noStrike" cap="none" spc="-6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p:nvPr/>
        </p:nvSpPr>
        <p:spPr>
          <a:xfrm>
            <a:off x="158839" y="706077"/>
            <a:ext cx="11874321" cy="5324494"/>
          </a:xfrm>
          <a:prstGeom prst="rect">
            <a:avLst/>
          </a:prstGeom>
          <a:noFill/>
          <a:ln>
            <a:noFill/>
          </a:ln>
        </p:spPr>
        <p:txBody>
          <a:bodyPr spcFirstLastPara="1" wrap="square" lIns="91425" tIns="45700" rIns="91425" bIns="45700" anchor="t" anchorCtr="0">
            <a:spAutoFit/>
          </a:bodyPr>
          <a:lstStyle/>
          <a:p>
            <a:pPr marR="0" lvl="0" algn="ctr" rtl="0">
              <a:lnSpc>
                <a:spcPct val="200000"/>
              </a:lnSpc>
              <a:spcBef>
                <a:spcPts val="0"/>
              </a:spcBef>
              <a:spcAft>
                <a:spcPts val="0"/>
              </a:spcAft>
            </a:pPr>
            <a:r>
              <a:rPr lang="en-US" sz="3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OBJECTIVES</a:t>
            </a:r>
          </a:p>
          <a:p>
            <a:pPr marR="0" lvl="0" algn="ctr" rtl="0">
              <a:spcBef>
                <a:spcPts val="0"/>
              </a:spcBef>
              <a:spcAft>
                <a:spcPts val="0"/>
              </a:spcAft>
            </a:pPr>
            <a:endParaRPr dirty="0">
              <a:latin typeface="Times New Roman" panose="02020603050405020304" pitchFamily="18" charset="0"/>
              <a:cs typeface="Times New Roman" panose="02020603050405020304" pitchFamily="18" charset="0"/>
            </a:endParaRPr>
          </a:p>
          <a:p>
            <a:pPr marL="285750" marR="0" lvl="0" indent="-171450" algn="just" rtl="0">
              <a:spcBef>
                <a:spcPts val="0"/>
              </a:spcBef>
              <a:spcAft>
                <a:spcPts val="0"/>
              </a:spcAft>
              <a:buClr>
                <a:schemeClr val="dk1"/>
              </a:buClr>
              <a:buSzPts val="1800"/>
              <a:buFont typeface="Noto Sans Symbols"/>
              <a:buNone/>
            </a:pPr>
            <a:r>
              <a:rPr lang="en-US" sz="2400" dirty="0">
                <a:latin typeface="Times New Roman" panose="02020603050405020304" pitchFamily="18" charset="0"/>
                <a:cs typeface="Times New Roman" panose="02020603050405020304" pitchFamily="18" charset="0"/>
              </a:rPr>
              <a:t> </a:t>
            </a:r>
          </a:p>
          <a:p>
            <a:pPr marL="457200" lvl="8" indent="-342900">
              <a:buClr>
                <a:schemeClr val="dk1"/>
              </a:buClr>
              <a:buSzPts val="18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Early Detection</a:t>
            </a:r>
            <a:r>
              <a:rPr lang="en-US" sz="2200" dirty="0">
                <a:latin typeface="Times New Roman" panose="02020603050405020304" pitchFamily="18" charset="0"/>
                <a:cs typeface="Times New Roman" panose="02020603050405020304" pitchFamily="18" charset="0"/>
              </a:rPr>
              <a:t>: The system should be able to identify PCOS in patients at an early stage, when symptoms may not be severe or visible, to prevent long-term health consequences.</a:t>
            </a:r>
          </a:p>
          <a:p>
            <a:pPr marL="457200" lvl="8" indent="-342900">
              <a:buClr>
                <a:schemeClr val="dk1"/>
              </a:buClr>
              <a:buSzPts val="18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457200" lvl="8" indent="-342900">
              <a:buClr>
                <a:schemeClr val="dk1"/>
              </a:buClr>
              <a:buSzPts val="18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Accurate Diagnosis</a:t>
            </a:r>
            <a:r>
              <a:rPr lang="en-US" sz="2200" dirty="0">
                <a:latin typeface="Times New Roman" panose="02020603050405020304" pitchFamily="18" charset="0"/>
                <a:cs typeface="Times New Roman" panose="02020603050405020304" pitchFamily="18" charset="0"/>
              </a:rPr>
              <a:t>: The system should accurately diagnose PCOS based on patient data, including symptoms, medical history, and lab tests, to prevent misdiagnosis and ensure appropriate treatment.</a:t>
            </a:r>
          </a:p>
          <a:p>
            <a:pPr marL="457200" lvl="8" indent="-342900">
              <a:buClr>
                <a:schemeClr val="dk1"/>
              </a:buClr>
              <a:buSzPts val="18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457200" lvl="8" indent="-342900">
              <a:buClr>
                <a:schemeClr val="dk1"/>
              </a:buClr>
              <a:buSzPts val="18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Time and Cost Efficiency</a:t>
            </a:r>
            <a:r>
              <a:rPr lang="en-US" sz="2200" dirty="0">
                <a:latin typeface="Times New Roman" panose="02020603050405020304" pitchFamily="18" charset="0"/>
                <a:cs typeface="Times New Roman" panose="02020603050405020304" pitchFamily="18" charset="0"/>
              </a:rPr>
              <a:t>: The system should be able to analyze patient data quickly and efficiently, reducing the time and cost of diagnosis and treatment.</a:t>
            </a:r>
          </a:p>
          <a:p>
            <a:pPr marL="457200" lvl="8" indent="-342900">
              <a:buClr>
                <a:schemeClr val="dk1"/>
              </a:buClr>
              <a:buSzPts val="18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457200" lvl="8" indent="-342900">
              <a:buClr>
                <a:schemeClr val="dk1"/>
              </a:buClr>
              <a:buSzPts val="18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Interpretability</a:t>
            </a:r>
            <a:r>
              <a:rPr lang="en-US" sz="2200" dirty="0">
                <a:latin typeface="Times New Roman" panose="02020603050405020304" pitchFamily="18" charset="0"/>
                <a:cs typeface="Times New Roman" panose="02020603050405020304" pitchFamily="18" charset="0"/>
              </a:rPr>
              <a:t>: The system should be able to provide interpretable results, explaining the rationale behind its diagnosis and treatment recommendations to healthcare providers and patients.</a:t>
            </a:r>
            <a:endParaRPr lang="en-US" sz="2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140780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02C513B-7DA4-796E-8BD0-86392A4D6611}"/>
              </a:ext>
            </a:extLst>
          </p:cNvPr>
          <p:cNvSpPr>
            <a:spLocks noGrp="1" noChangeArrowheads="1"/>
          </p:cNvSpPr>
          <p:nvPr>
            <p:ph type="title"/>
          </p:nvPr>
        </p:nvSpPr>
        <p:spPr>
          <a:xfrm>
            <a:off x="838200" y="365126"/>
            <a:ext cx="10515600" cy="1203698"/>
          </a:xfrm>
        </p:spPr>
        <p:txBody>
          <a:bodyPr>
            <a:normAutofit/>
          </a:bodyPr>
          <a:lstStyle/>
          <a:p>
            <a:pPr algn="ctr" eaLnBrk="1" hangingPunct="1"/>
            <a:r>
              <a:rPr lang="en-US" altLang="en-US" sz="3000" b="1" dirty="0">
                <a:solidFill>
                  <a:srgbClr val="000000"/>
                </a:solidFill>
                <a:latin typeface="Times New Roman" panose="02020603050405020304" pitchFamily="18" charset="0"/>
                <a:cs typeface="Times New Roman" panose="02020603050405020304" pitchFamily="18" charset="0"/>
              </a:rPr>
              <a:t>METHODOLOGY</a:t>
            </a:r>
            <a:br>
              <a:rPr lang="en-IN" altLang="en-US" sz="3000" dirty="0">
                <a:latin typeface="Calibri" panose="020F0502020204030204" pitchFamily="34" charset="0"/>
                <a:ea typeface="Calibri" panose="020F0502020204030204" pitchFamily="34" charset="0"/>
                <a:cs typeface="Times New Roman" panose="02020603050405020304" pitchFamily="18" charset="0"/>
              </a:rPr>
            </a:br>
            <a:endParaRPr lang="en-IN" altLang="en-US" sz="3000" dirty="0"/>
          </a:p>
        </p:txBody>
      </p:sp>
      <p:sp>
        <p:nvSpPr>
          <p:cNvPr id="11267" name="Content Placeholder 2">
            <a:extLst>
              <a:ext uri="{FF2B5EF4-FFF2-40B4-BE49-F238E27FC236}">
                <a16:creationId xmlns:a16="http://schemas.microsoft.com/office/drawing/2014/main" id="{8EB32B20-A34F-5050-C008-9093D900F7A2}"/>
              </a:ext>
            </a:extLst>
          </p:cNvPr>
          <p:cNvSpPr>
            <a:spLocks noGrp="1" noChangeArrowheads="1"/>
          </p:cNvSpPr>
          <p:nvPr>
            <p:ph idx="1"/>
          </p:nvPr>
        </p:nvSpPr>
        <p:spPr/>
        <p:txBody>
          <a:bodyPr>
            <a:normAutofit fontScale="92500" lnSpcReduction="20000"/>
          </a:bodyPr>
          <a:lstStyle/>
          <a:p>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 A large dataset of medical data, including blood tests, ultrasound results, and clinical symptoms, is collected from women with and without PCOS.</a:t>
            </a:r>
          </a:p>
          <a:p>
            <a:r>
              <a:rPr lang="en-US" sz="2400" b="1" dirty="0">
                <a:latin typeface="Times New Roman" panose="02020603050405020304" pitchFamily="18" charset="0"/>
                <a:cs typeface="Times New Roman" panose="02020603050405020304" pitchFamily="18" charset="0"/>
              </a:rPr>
              <a:t>Feature Selection</a:t>
            </a:r>
            <a:r>
              <a:rPr lang="en-US" sz="2400" dirty="0">
                <a:latin typeface="Times New Roman" panose="02020603050405020304" pitchFamily="18" charset="0"/>
                <a:cs typeface="Times New Roman" panose="02020603050405020304" pitchFamily="18" charset="0"/>
              </a:rPr>
              <a:t>: Relevant features are selected from the dataset to help differentiate between PCOS and non-PCOS cases. </a:t>
            </a:r>
          </a:p>
          <a:p>
            <a:r>
              <a:rPr lang="en-US" sz="2400" b="1" dirty="0">
                <a:latin typeface="Times New Roman" panose="02020603050405020304" pitchFamily="18" charset="0"/>
                <a:cs typeface="Times New Roman" panose="02020603050405020304" pitchFamily="18" charset="0"/>
              </a:rPr>
              <a:t>Data Preprocessing</a:t>
            </a:r>
            <a:r>
              <a:rPr lang="en-US" sz="2400" dirty="0">
                <a:latin typeface="Times New Roman" panose="02020603050405020304" pitchFamily="18" charset="0"/>
                <a:cs typeface="Times New Roman" panose="02020603050405020304" pitchFamily="18" charset="0"/>
              </a:rPr>
              <a:t>: The data is preprocessed to ensure that it is in a format that can be used by machine learning algorithms. This can involve steps such as normalization and feature scaling.</a:t>
            </a:r>
          </a:p>
          <a:p>
            <a:r>
              <a:rPr lang="en-US" sz="2400" b="1" dirty="0">
                <a:latin typeface="Times New Roman" panose="02020603050405020304" pitchFamily="18" charset="0"/>
                <a:cs typeface="Times New Roman" panose="02020603050405020304" pitchFamily="18" charset="0"/>
              </a:rPr>
              <a:t>Model Selection</a:t>
            </a:r>
            <a:r>
              <a:rPr lang="en-US" sz="2400" dirty="0">
                <a:latin typeface="Times New Roman" panose="02020603050405020304" pitchFamily="18" charset="0"/>
                <a:cs typeface="Times New Roman" panose="02020603050405020304" pitchFamily="18" charset="0"/>
              </a:rPr>
              <a:t>: Commonly used algorithms include logistic regression, decision trees, and support vector machines.</a:t>
            </a:r>
          </a:p>
          <a:p>
            <a:r>
              <a:rPr lang="en-US" sz="2400" b="1" dirty="0">
                <a:latin typeface="Times New Roman" panose="02020603050405020304" pitchFamily="18" charset="0"/>
                <a:cs typeface="Times New Roman" panose="02020603050405020304" pitchFamily="18" charset="0"/>
              </a:rPr>
              <a:t>Training and Validation</a:t>
            </a:r>
            <a:r>
              <a:rPr lang="en-US" sz="2400" dirty="0">
                <a:latin typeface="Times New Roman" panose="02020603050405020304" pitchFamily="18" charset="0"/>
                <a:cs typeface="Times New Roman" panose="02020603050405020304" pitchFamily="18" charset="0"/>
              </a:rPr>
              <a:t>: The selected machine learning algorithm is trained on a portion of the dataset and then validated on a separate portion to ensure that it can accurately identify PCOS cases.</a:t>
            </a:r>
          </a:p>
          <a:p>
            <a:r>
              <a:rPr lang="en-US" sz="24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 Once the model is validated, it can be deployed as a PCOS detection system that takes in new medical data and provides an objective diagnosis of PCOS.</a:t>
            </a:r>
          </a:p>
          <a:p>
            <a:pPr marL="114300" indent="0" algn="just" eaLnBrk="1" hangingPunct="1">
              <a:buNone/>
              <a:defRPr/>
            </a:pP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02C513B-7DA4-796E-8BD0-86392A4D6611}"/>
              </a:ext>
            </a:extLst>
          </p:cNvPr>
          <p:cNvSpPr>
            <a:spLocks noGrp="1" noChangeArrowheads="1"/>
          </p:cNvSpPr>
          <p:nvPr>
            <p:ph type="title"/>
          </p:nvPr>
        </p:nvSpPr>
        <p:spPr>
          <a:xfrm>
            <a:off x="838200" y="365126"/>
            <a:ext cx="10515600" cy="1203698"/>
          </a:xfrm>
        </p:spPr>
        <p:txBody>
          <a:bodyPr>
            <a:normAutofit/>
          </a:bodyPr>
          <a:lstStyle/>
          <a:p>
            <a:pPr algn="ctr" eaLnBrk="1" hangingPunct="1"/>
            <a:r>
              <a:rPr lang="en-US" altLang="en-US" sz="3000" b="1" dirty="0">
                <a:latin typeface="Times New Roman" panose="02020603050405020304" pitchFamily="18" charset="0"/>
                <a:ea typeface="Calibri" panose="020F0502020204030204" pitchFamily="34" charset="0"/>
                <a:cs typeface="Times New Roman" panose="02020603050405020304" pitchFamily="18" charset="0"/>
              </a:rPr>
              <a:t>ALGORITHM USED</a:t>
            </a:r>
            <a:br>
              <a:rPr lang="en-IN" altLang="en-US" sz="3000" b="1" dirty="0">
                <a:latin typeface="Times New Roman" panose="02020603050405020304" pitchFamily="18" charset="0"/>
                <a:ea typeface="Calibri" panose="020F0502020204030204" pitchFamily="34" charset="0"/>
                <a:cs typeface="Times New Roman" panose="02020603050405020304" pitchFamily="18" charset="0"/>
              </a:rPr>
            </a:br>
            <a:endParaRPr lang="en-IN" altLang="en-US" sz="3000" b="1" dirty="0">
              <a:latin typeface="Times New Roman" panose="02020603050405020304" pitchFamily="18" charset="0"/>
              <a:cs typeface="Times New Roman" panose="02020603050405020304" pitchFamily="18" charset="0"/>
            </a:endParaRPr>
          </a:p>
        </p:txBody>
      </p:sp>
      <p:sp>
        <p:nvSpPr>
          <p:cNvPr id="11267" name="Content Placeholder 2">
            <a:extLst>
              <a:ext uri="{FF2B5EF4-FFF2-40B4-BE49-F238E27FC236}">
                <a16:creationId xmlns:a16="http://schemas.microsoft.com/office/drawing/2014/main" id="{8EB32B20-A34F-5050-C008-9093D900F7A2}"/>
              </a:ext>
            </a:extLst>
          </p:cNvPr>
          <p:cNvSpPr>
            <a:spLocks noGrp="1" noChangeArrowheads="1"/>
          </p:cNvSpPr>
          <p:nvPr>
            <p:ph idx="1"/>
          </p:nvPr>
        </p:nvSpPr>
        <p:spPr/>
        <p:txBody>
          <a:bodyPr>
            <a:normAutofit/>
          </a:bodyPr>
          <a:lstStyle/>
          <a:p>
            <a:pPr marL="457200" lvl="8">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Random Forest Classifier</a:t>
            </a:r>
            <a:r>
              <a:rPr lang="en-US" sz="2200" dirty="0">
                <a:latin typeface="Times New Roman" panose="02020603050405020304" pitchFamily="18" charset="0"/>
                <a:cs typeface="Times New Roman" panose="02020603050405020304" pitchFamily="18" charset="0"/>
              </a:rPr>
              <a:t>: It is a machine learning algorithm that uses an ensemble of decision trees to make predictions.</a:t>
            </a:r>
          </a:p>
          <a:p>
            <a:pPr marL="457200" lvl="8">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457200" lvl="8">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Decision Tree</a:t>
            </a:r>
            <a:r>
              <a:rPr lang="en-US" sz="2200" dirty="0">
                <a:latin typeface="Times New Roman" panose="02020603050405020304" pitchFamily="18" charset="0"/>
                <a:cs typeface="Times New Roman" panose="02020603050405020304" pitchFamily="18" charset="0"/>
              </a:rPr>
              <a:t>: Decision Tree is a machine learning algorithm used for both                           classification and regression tasks</a:t>
            </a:r>
          </a:p>
          <a:p>
            <a:pPr marL="457200" lvl="8">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457200" lvl="8">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Support vector classifier </a:t>
            </a:r>
            <a:r>
              <a:rPr lang="en-US" sz="2200" dirty="0">
                <a:latin typeface="Times New Roman" panose="02020603050405020304" pitchFamily="18" charset="0"/>
                <a:cs typeface="Times New Roman" panose="02020603050405020304" pitchFamily="18" charset="0"/>
              </a:rPr>
              <a:t>: (SVC) is a popular machine learning algorithm used for           classification tasks.</a:t>
            </a:r>
          </a:p>
          <a:p>
            <a:pPr marL="457200" lvl="8">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457200" lvl="8">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Logistic Regression </a:t>
            </a:r>
            <a:r>
              <a:rPr lang="en-US" sz="2200" dirty="0">
                <a:latin typeface="Times New Roman" panose="02020603050405020304" pitchFamily="18" charset="0"/>
                <a:cs typeface="Times New Roman" panose="02020603050405020304" pitchFamily="18" charset="0"/>
              </a:rPr>
              <a:t>: Logistic Regression is a popular machine learning algorithm used  for classification tasks.</a:t>
            </a:r>
          </a:p>
        </p:txBody>
      </p:sp>
    </p:spTree>
    <p:extLst>
      <p:ext uri="{BB962C8B-B14F-4D97-AF65-F5344CB8AC3E}">
        <p14:creationId xmlns:p14="http://schemas.microsoft.com/office/powerpoint/2010/main" val="175075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ACCURACY TABLE</a:t>
            </a:r>
          </a:p>
        </p:txBody>
      </p:sp>
      <p:graphicFrame>
        <p:nvGraphicFramePr>
          <p:cNvPr id="4" name="Table 3"/>
          <p:cNvGraphicFramePr>
            <a:graphicFrameLocks noGrp="1"/>
          </p:cNvGraphicFramePr>
          <p:nvPr>
            <p:extLst>
              <p:ext uri="{D42A27DB-BD31-4B8C-83A1-F6EECF244321}">
                <p14:modId xmlns:p14="http://schemas.microsoft.com/office/powerpoint/2010/main" val="2208785041"/>
              </p:ext>
            </p:extLst>
          </p:nvPr>
        </p:nvGraphicFramePr>
        <p:xfrm>
          <a:off x="1414914" y="2088682"/>
          <a:ext cx="8778640" cy="3804476"/>
        </p:xfrm>
        <a:graphic>
          <a:graphicData uri="http://schemas.openxmlformats.org/drawingml/2006/table">
            <a:tbl>
              <a:tblPr firstRow="1" bandRow="1">
                <a:tableStyleId>{073A0DAA-6AF3-43AB-8588-CEC1D06C72B9}</a:tableStyleId>
              </a:tblPr>
              <a:tblGrid>
                <a:gridCol w="1755728">
                  <a:extLst>
                    <a:ext uri="{9D8B030D-6E8A-4147-A177-3AD203B41FA5}">
                      <a16:colId xmlns:a16="http://schemas.microsoft.com/office/drawing/2014/main" val="20000"/>
                    </a:ext>
                  </a:extLst>
                </a:gridCol>
                <a:gridCol w="1755728">
                  <a:extLst>
                    <a:ext uri="{9D8B030D-6E8A-4147-A177-3AD203B41FA5}">
                      <a16:colId xmlns:a16="http://schemas.microsoft.com/office/drawing/2014/main" val="20001"/>
                    </a:ext>
                  </a:extLst>
                </a:gridCol>
                <a:gridCol w="1755728">
                  <a:extLst>
                    <a:ext uri="{9D8B030D-6E8A-4147-A177-3AD203B41FA5}">
                      <a16:colId xmlns:a16="http://schemas.microsoft.com/office/drawing/2014/main" val="20002"/>
                    </a:ext>
                  </a:extLst>
                </a:gridCol>
                <a:gridCol w="1755728">
                  <a:extLst>
                    <a:ext uri="{9D8B030D-6E8A-4147-A177-3AD203B41FA5}">
                      <a16:colId xmlns:a16="http://schemas.microsoft.com/office/drawing/2014/main" val="20003"/>
                    </a:ext>
                  </a:extLst>
                </a:gridCol>
                <a:gridCol w="1755728">
                  <a:extLst>
                    <a:ext uri="{9D8B030D-6E8A-4147-A177-3AD203B41FA5}">
                      <a16:colId xmlns:a16="http://schemas.microsoft.com/office/drawing/2014/main" val="20004"/>
                    </a:ext>
                  </a:extLst>
                </a:gridCol>
              </a:tblGrid>
              <a:tr h="653294">
                <a:tc>
                  <a:txBody>
                    <a:bodyPr/>
                    <a:lstStyle/>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Random</a:t>
                      </a:r>
                      <a:r>
                        <a:rPr lang="en-US" baseline="0" dirty="0">
                          <a:latin typeface="Times New Roman" panose="02020603050405020304" pitchFamily="18" charset="0"/>
                          <a:cs typeface="Times New Roman" panose="02020603050405020304" pitchFamily="18" charset="0"/>
                        </a:rPr>
                        <a:t> Forest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Decision</a:t>
                      </a:r>
                      <a:r>
                        <a:rPr lang="en-US" baseline="0" dirty="0">
                          <a:latin typeface="Times New Roman" panose="02020603050405020304" pitchFamily="18" charset="0"/>
                          <a:cs typeface="Times New Roman" panose="02020603050405020304" pitchFamily="18" charset="0"/>
                        </a:rPr>
                        <a:t> Tree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System</a:t>
                      </a:r>
                      <a:r>
                        <a:rPr lang="en-US" baseline="0" dirty="0">
                          <a:latin typeface="Times New Roman" panose="02020603050405020304" pitchFamily="18" charset="0"/>
                          <a:cs typeface="Times New Roman" panose="02020603050405020304" pitchFamily="18" charset="0"/>
                        </a:rPr>
                        <a:t> support Vector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Logistic</a:t>
                      </a:r>
                      <a:r>
                        <a:rPr lang="en-US" baseline="0" dirty="0">
                          <a:latin typeface="Times New Roman" panose="02020603050405020304" pitchFamily="18" charset="0"/>
                          <a:cs typeface="Times New Roman" panose="02020603050405020304" pitchFamily="18" charset="0"/>
                        </a:rPr>
                        <a:t> Regression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22297">
                <a:tc>
                  <a:txBody>
                    <a:bodyPr/>
                    <a:lstStyle/>
                    <a:p>
                      <a:pPr algn="ctr"/>
                      <a:r>
                        <a:rPr lang="en-US" b="1" dirty="0">
                          <a:latin typeface="Times New Roman" panose="02020603050405020304" pitchFamily="18" charset="0"/>
                          <a:cs typeface="Times New Roman" panose="02020603050405020304" pitchFamily="18" charset="0"/>
                        </a:rPr>
                        <a:t>How Different Attributes</a:t>
                      </a:r>
                      <a:r>
                        <a:rPr lang="en-US" b="1" baseline="0" dirty="0">
                          <a:latin typeface="Times New Roman" panose="02020603050405020304" pitchFamily="18" charset="0"/>
                          <a:cs typeface="Times New Roman" panose="02020603050405020304" pitchFamily="18" charset="0"/>
                        </a:rPr>
                        <a:t> affect PCOS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22297">
                <a:tc>
                  <a:txBody>
                    <a:bodyPr/>
                    <a:lstStyle/>
                    <a:p>
                      <a:pPr algn="ctr"/>
                      <a:r>
                        <a:rPr lang="en-US" b="1" dirty="0">
                          <a:latin typeface="Times New Roman" panose="02020603050405020304" pitchFamily="18" charset="0"/>
                          <a:cs typeface="Times New Roman" panose="02020603050405020304" pitchFamily="18" charset="0"/>
                        </a:rPr>
                        <a:t>Physical Symptoms</a:t>
                      </a:r>
                      <a:r>
                        <a:rPr lang="en-US" b="1" baseline="0" dirty="0">
                          <a:latin typeface="Times New Roman" panose="02020603050405020304" pitchFamily="18" charset="0"/>
                          <a:cs typeface="Times New Roman" panose="02020603050405020304" pitchFamily="18" charset="0"/>
                        </a:rPr>
                        <a:t> affect PCOS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53294">
                <a:tc>
                  <a:txBody>
                    <a:bodyPr/>
                    <a:lstStyle/>
                    <a:p>
                      <a:pPr algn="ctr"/>
                      <a:r>
                        <a:rPr lang="en-US" b="1" dirty="0">
                          <a:latin typeface="Times New Roman" panose="02020603050405020304" pitchFamily="18" charset="0"/>
                          <a:cs typeface="Times New Roman" panose="02020603050405020304" pitchFamily="18" charset="0"/>
                        </a:rPr>
                        <a:t>Hormones Affect PCOS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653294">
                <a:tc>
                  <a:txBody>
                    <a:bodyPr/>
                    <a:lstStyle/>
                    <a:p>
                      <a:pPr algn="ctr"/>
                      <a:r>
                        <a:rPr lang="en-US" b="1" dirty="0">
                          <a:latin typeface="Times New Roman" panose="02020603050405020304" pitchFamily="18" charset="0"/>
                          <a:cs typeface="Times New Roman" panose="02020603050405020304" pitchFamily="18" charset="0"/>
                        </a:rPr>
                        <a:t>Breathing</a:t>
                      </a:r>
                      <a:r>
                        <a:rPr lang="en-US" b="1" baseline="0" dirty="0">
                          <a:latin typeface="Times New Roman" panose="02020603050405020304" pitchFamily="18" charset="0"/>
                          <a:cs typeface="Times New Roman" panose="02020603050405020304" pitchFamily="18" charset="0"/>
                        </a:rPr>
                        <a:t> Affect PCOS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64%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57%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08928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2680</TotalTime>
  <Words>983</Words>
  <Application>Microsoft Office PowerPoint</Application>
  <PresentationFormat>Widescreen</PresentationFormat>
  <Paragraphs>107</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Noto Sans Symbols</vt:lpstr>
      <vt:lpstr>Times New Roman</vt:lpstr>
      <vt:lpstr>Times-Bold</vt:lpstr>
      <vt:lpstr>Times-Roman</vt:lpstr>
      <vt:lpstr>Wingdings</vt:lpstr>
      <vt:lpstr>Office Theme</vt:lpstr>
      <vt:lpstr>PowerPoint Presentation</vt:lpstr>
      <vt:lpstr>PowerPoint Presentation</vt:lpstr>
      <vt:lpstr>ABSTRACT</vt:lpstr>
      <vt:lpstr>PowerPoint Presentation</vt:lpstr>
      <vt:lpstr>PowerPoint Presentation</vt:lpstr>
      <vt:lpstr>PowerPoint Presentation</vt:lpstr>
      <vt:lpstr>METHODOLOGY </vt:lpstr>
      <vt:lpstr>ALGORITHM USED </vt:lpstr>
      <vt:lpstr>ACCURACY TABLE</vt:lpstr>
      <vt:lpstr>WORKFLOW </vt:lpstr>
      <vt:lpstr>SYSTEMFLOW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CHAITRA POOJARY</dc:creator>
  <cp:lastModifiedBy>Vaishnavi Mishra</cp:lastModifiedBy>
  <cp:revision>90</cp:revision>
  <dcterms:created xsi:type="dcterms:W3CDTF">2021-09-01T07:19:25Z</dcterms:created>
  <dcterms:modified xsi:type="dcterms:W3CDTF">2023-04-21T04:04:09Z</dcterms:modified>
</cp:coreProperties>
</file>