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8288000" cy="10287000"/>
  <p:notesSz cx="6858000" cy="9144000"/>
  <p:embeddedFontLst>
    <p:embeddedFont>
      <p:font typeface="Calibri" pitchFamily="34" charset="0"/>
      <p:regular r:id="rId12"/>
      <p:bold r:id="rId13"/>
      <p:italic r:id="rId14"/>
      <p:boldItalic r:id="rId15"/>
    </p:embeddedFont>
    <p:embeddedFont>
      <p:font typeface="Poppins Bold" charset="0"/>
      <p:bold r:id="rId16"/>
    </p:embeddedFont>
    <p:embeddedFont>
      <p:font typeface="Poppins Semi-Bold" charset="0"/>
      <p:bold r:id="rId17"/>
    </p:embeddedFont>
    <p:embeddedFont>
      <p:font typeface="Poppins"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51" d="100"/>
          <a:sy n="51" d="100"/>
        </p:scale>
        <p:origin x="-456" y="42"/>
      </p:cViewPr>
      <p:guideLst>
        <p:guide orient="horz" pos="215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grpSp>
        <p:nvGrpSpPr>
          <p:cNvPr id="3" name="Group 3"/>
          <p:cNvGrpSpPr/>
          <p:nvPr/>
        </p:nvGrpSpPr>
        <p:grpSpPr>
          <a:xfrm>
            <a:off x="-939671" y="-430288"/>
            <a:ext cx="3936743" cy="393674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endParaRPr/>
            </a:p>
          </p:txBody>
        </p:sp>
      </p:grpSp>
      <p:grpSp>
        <p:nvGrpSpPr>
          <p:cNvPr id="6" name="Group 6"/>
          <p:cNvGrpSpPr/>
          <p:nvPr/>
        </p:nvGrpSpPr>
        <p:grpSpPr>
          <a:xfrm>
            <a:off x="2588176" y="2921969"/>
            <a:ext cx="992153" cy="99215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endParaRPr/>
            </a:p>
          </p:txBody>
        </p:sp>
      </p:grpSp>
      <p:grpSp>
        <p:nvGrpSpPr>
          <p:cNvPr id="9" name="Group 9"/>
          <p:cNvGrpSpPr/>
          <p:nvPr/>
        </p:nvGrpSpPr>
        <p:grpSpPr>
          <a:xfrm>
            <a:off x="14054225" y="4074526"/>
            <a:ext cx="5188636" cy="2092696"/>
            <a:chOff x="0" y="0"/>
            <a:chExt cx="1007629" cy="406400"/>
          </a:xfrm>
        </p:grpSpPr>
        <p:sp>
          <p:nvSpPr>
            <p:cNvPr id="10" name="Freeform 10"/>
            <p:cNvSpPr/>
            <p:nvPr/>
          </p:nvSpPr>
          <p:spPr>
            <a:xfrm>
              <a:off x="0" y="0"/>
              <a:ext cx="1007629" cy="406400"/>
            </a:xfrm>
            <a:custGeom>
              <a:avLst/>
              <a:gdLst/>
              <a:ahLst/>
              <a:cxnLst/>
              <a:rect l="l" t="t" r="r" b="b"/>
              <a:pathLst>
                <a:path w="1007629" h="406400">
                  <a:moveTo>
                    <a:pt x="804429" y="0"/>
                  </a:moveTo>
                  <a:cubicBezTo>
                    <a:pt x="916654" y="0"/>
                    <a:pt x="1007629" y="90976"/>
                    <a:pt x="1007629" y="203200"/>
                  </a:cubicBezTo>
                  <a:cubicBezTo>
                    <a:pt x="1007629" y="315424"/>
                    <a:pt x="916654" y="406400"/>
                    <a:pt x="804429" y="406400"/>
                  </a:cubicBezTo>
                  <a:lnTo>
                    <a:pt x="203200" y="406400"/>
                  </a:lnTo>
                  <a:cubicBezTo>
                    <a:pt x="90976" y="406400"/>
                    <a:pt x="0" y="315424"/>
                    <a:pt x="0" y="203200"/>
                  </a:cubicBezTo>
                  <a:cubicBezTo>
                    <a:pt x="0" y="90976"/>
                    <a:pt x="90976" y="0"/>
                    <a:pt x="203200" y="0"/>
                  </a:cubicBezTo>
                  <a:close/>
                </a:path>
              </a:pathLst>
            </a:custGeom>
            <a:solidFill>
              <a:srgbClr val="FF5B00"/>
            </a:solidFill>
          </p:spPr>
        </p:sp>
        <p:sp>
          <p:nvSpPr>
            <p:cNvPr id="11" name="TextBox 11"/>
            <p:cNvSpPr txBox="1"/>
            <p:nvPr/>
          </p:nvSpPr>
          <p:spPr>
            <a:xfrm>
              <a:off x="0" y="-38100"/>
              <a:ext cx="1007629" cy="444500"/>
            </a:xfrm>
            <a:prstGeom prst="rect">
              <a:avLst/>
            </a:prstGeom>
          </p:spPr>
          <p:txBody>
            <a:bodyPr lIns="50800" tIns="50800" rIns="50800" bIns="50800" rtlCol="0" anchor="ctr"/>
            <a:lstStyle/>
            <a:p>
              <a:pPr algn="ctr">
                <a:lnSpc>
                  <a:spcPts val="2660"/>
                </a:lnSpc>
              </a:pPr>
              <a:endParaRPr/>
            </a:p>
          </p:txBody>
        </p:sp>
      </p:grpSp>
      <p:sp>
        <p:nvSpPr>
          <p:cNvPr id="13" name="Freeform 13"/>
          <p:cNvSpPr/>
          <p:nvPr/>
        </p:nvSpPr>
        <p:spPr>
          <a:xfrm>
            <a:off x="8402533" y="6876778"/>
            <a:ext cx="1482934" cy="370733"/>
          </a:xfrm>
          <a:custGeom>
            <a:avLst/>
            <a:gdLst/>
            <a:ahLst/>
            <a:cxnLst/>
            <a:rect l="l" t="t" r="r" b="b"/>
            <a:pathLst>
              <a:path w="1482934" h="370733">
                <a:moveTo>
                  <a:pt x="0" y="0"/>
                </a:moveTo>
                <a:lnTo>
                  <a:pt x="1482934" y="0"/>
                </a:lnTo>
                <a:lnTo>
                  <a:pt x="1482934" y="370733"/>
                </a:lnTo>
                <a:lnTo>
                  <a:pt x="0" y="37073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665201" y="3208495"/>
            <a:ext cx="8957599" cy="1360324"/>
          </a:xfrm>
          <a:prstGeom prst="rect">
            <a:avLst/>
          </a:prstGeom>
        </p:spPr>
        <p:txBody>
          <a:bodyPr lIns="0" tIns="0" rIns="0" bIns="0" rtlCol="0" anchor="t">
            <a:spAutoFit/>
          </a:bodyPr>
          <a:lstStyle/>
          <a:p>
            <a:pPr algn="ctr">
              <a:lnSpc>
                <a:spcPts val="10595"/>
              </a:lnSpc>
            </a:pPr>
            <a:r>
              <a:rPr lang="en-US" sz="7570">
                <a:solidFill>
                  <a:srgbClr val="FFFFFF"/>
                </a:solidFill>
                <a:latin typeface="Poppins Semi-Bold" panose="00000700000000000000"/>
              </a:rPr>
              <a:t>ANALITIK BIG DATA</a:t>
            </a:r>
          </a:p>
        </p:txBody>
      </p:sp>
      <p:sp>
        <p:nvSpPr>
          <p:cNvPr id="16" name="TextBox 16"/>
          <p:cNvSpPr txBox="1"/>
          <p:nvPr/>
        </p:nvSpPr>
        <p:spPr>
          <a:xfrm>
            <a:off x="1038225" y="7618986"/>
            <a:ext cx="16221075" cy="509905"/>
          </a:xfrm>
          <a:prstGeom prst="rect">
            <a:avLst/>
          </a:prstGeom>
        </p:spPr>
        <p:txBody>
          <a:bodyPr lIns="0" tIns="0" rIns="0" bIns="0" rtlCol="0" anchor="t">
            <a:spAutoFit/>
          </a:bodyPr>
          <a:lstStyle/>
          <a:p>
            <a:pPr algn="ctr">
              <a:lnSpc>
                <a:spcPts val="3920"/>
              </a:lnSpc>
              <a:spcBef>
                <a:spcPct val="0"/>
              </a:spcBef>
            </a:pPr>
            <a:r>
              <a:rPr lang="en-US" sz="2800">
                <a:solidFill>
                  <a:srgbClr val="FFFFFF"/>
                </a:solidFill>
                <a:latin typeface="Poppins" panose="00000500000000000000"/>
              </a:rPr>
              <a:t>Penerapan Algoritma Logistic Regression Pada Data Set Most Streamed Spotify Songs 2023</a:t>
            </a:r>
          </a:p>
        </p:txBody>
      </p:sp>
      <p:sp>
        <p:nvSpPr>
          <p:cNvPr id="17" name="TextBox 17"/>
          <p:cNvSpPr txBox="1"/>
          <p:nvPr/>
        </p:nvSpPr>
        <p:spPr>
          <a:xfrm>
            <a:off x="4665201" y="4492619"/>
            <a:ext cx="8957599" cy="1360324"/>
          </a:xfrm>
          <a:prstGeom prst="rect">
            <a:avLst/>
          </a:prstGeom>
        </p:spPr>
        <p:txBody>
          <a:bodyPr lIns="0" tIns="0" rIns="0" bIns="0" rtlCol="0" anchor="t">
            <a:spAutoFit/>
          </a:bodyPr>
          <a:lstStyle/>
          <a:p>
            <a:pPr algn="ctr">
              <a:lnSpc>
                <a:spcPts val="10595"/>
              </a:lnSpc>
            </a:pPr>
            <a:r>
              <a:rPr lang="en-US" sz="7570">
                <a:solidFill>
                  <a:srgbClr val="FFFFFF"/>
                </a:solidFill>
                <a:latin typeface="Poppins Semi-Bold" panose="00000700000000000000"/>
              </a:rPr>
              <a:t>DENGAN PYSPARK</a:t>
            </a:r>
          </a:p>
        </p:txBody>
      </p:sp>
      <p:sp>
        <p:nvSpPr>
          <p:cNvPr id="18" name="TextBox 18"/>
          <p:cNvSpPr txBox="1"/>
          <p:nvPr/>
        </p:nvSpPr>
        <p:spPr>
          <a:xfrm>
            <a:off x="15288723" y="455131"/>
            <a:ext cx="2601130" cy="586105"/>
          </a:xfrm>
          <a:prstGeom prst="rect">
            <a:avLst/>
          </a:prstGeom>
        </p:spPr>
        <p:txBody>
          <a:bodyPr lIns="0" tIns="0" rIns="0" bIns="0" rtlCol="0" anchor="t">
            <a:spAutoFit/>
          </a:bodyPr>
          <a:lstStyle/>
          <a:p>
            <a:pPr algn="ctr">
              <a:lnSpc>
                <a:spcPts val="4575"/>
              </a:lnSpc>
            </a:pPr>
            <a:r>
              <a:rPr lang="en-US" sz="3270">
                <a:solidFill>
                  <a:srgbClr val="FFFFFF"/>
                </a:solidFill>
                <a:latin typeface="Poppins Bold" panose="00000800000000000000"/>
              </a:rPr>
              <a:t>TI.22.A.2</a:t>
            </a:r>
          </a:p>
        </p:txBody>
      </p:sp>
      <p:sp>
        <p:nvSpPr>
          <p:cNvPr id="19" name="TextBox 19"/>
          <p:cNvSpPr txBox="1"/>
          <p:nvPr/>
        </p:nvSpPr>
        <p:spPr>
          <a:xfrm>
            <a:off x="6029778" y="8671817"/>
            <a:ext cx="6228444" cy="509905"/>
          </a:xfrm>
          <a:prstGeom prst="rect">
            <a:avLst/>
          </a:prstGeom>
        </p:spPr>
        <p:txBody>
          <a:bodyPr lIns="0" tIns="0" rIns="0" bIns="0" rtlCol="0" anchor="t">
            <a:spAutoFit/>
          </a:bodyPr>
          <a:lstStyle/>
          <a:p>
            <a:pPr algn="ctr">
              <a:lnSpc>
                <a:spcPts val="3920"/>
              </a:lnSpc>
              <a:spcBef>
                <a:spcPct val="0"/>
              </a:spcBef>
            </a:pPr>
            <a:r>
              <a:rPr lang="en-US" sz="2800">
                <a:solidFill>
                  <a:srgbClr val="FFFFFF"/>
                </a:solidFill>
                <a:latin typeface="Poppins Bold" panose="00000800000000000000"/>
              </a:rPr>
              <a:t>Dr. Ir. Ananto Tri Sasongko, M.Sc.,</a:t>
            </a:r>
          </a:p>
        </p:txBody>
      </p:sp>
      <p:sp>
        <p:nvSpPr>
          <p:cNvPr id="20" name="TextBox 19"/>
          <p:cNvSpPr txBox="1"/>
          <p:nvPr/>
        </p:nvSpPr>
        <p:spPr>
          <a:xfrm>
            <a:off x="6095818" y="994032"/>
            <a:ext cx="6228444" cy="1928495"/>
          </a:xfrm>
          <a:prstGeom prst="rect">
            <a:avLst/>
          </a:prstGeom>
        </p:spPr>
        <p:txBody>
          <a:bodyPr lIns="0" tIns="0" rIns="0" bIns="0" rtlCol="0" anchor="t">
            <a:spAutoFit/>
          </a:bodyPr>
          <a:lstStyle/>
          <a:p>
            <a:pPr algn="ctr">
              <a:lnSpc>
                <a:spcPts val="3920"/>
              </a:lnSpc>
              <a:spcBef>
                <a:spcPct val="0"/>
              </a:spcBef>
            </a:pPr>
            <a:r>
              <a:rPr lang="en-US" sz="4000">
                <a:solidFill>
                  <a:srgbClr val="FFFFFF"/>
                </a:solidFill>
                <a:latin typeface="Poppins Bold" panose="00000800000000000000"/>
              </a:rPr>
              <a:t>Mohammad Verdy Hasan Alhafiz</a:t>
            </a:r>
          </a:p>
          <a:p>
            <a:pPr algn="ctr">
              <a:lnSpc>
                <a:spcPct val="150000"/>
              </a:lnSpc>
              <a:spcBef>
                <a:spcPct val="0"/>
              </a:spcBef>
            </a:pPr>
            <a:r>
              <a:rPr lang="en-US" sz="4000">
                <a:solidFill>
                  <a:srgbClr val="FFFFFF"/>
                </a:solidFill>
                <a:latin typeface="Poppins Bold" panose="00000800000000000000"/>
              </a:rPr>
              <a:t>312210214</a:t>
            </a:r>
          </a:p>
        </p:txBody>
      </p:sp>
    </p:spTree>
  </p:cSld>
  <p:clrMapOvr>
    <a:masterClrMapping/>
  </p:clrMapOvr>
  <p:transition spd="slow">
    <p:wheel spokes="1"/>
    <p:sndAc>
      <p:stSnd>
        <p:snd r:embed="rId2" name="whoosh.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283D"/>
        </a:solidFill>
        <a:effectLst/>
      </p:bgPr>
    </p:bg>
    <p:spTree>
      <p:nvGrpSpPr>
        <p:cNvPr id="1" name=""/>
        <p:cNvGrpSpPr/>
        <p:nvPr/>
      </p:nvGrpSpPr>
      <p:grpSpPr>
        <a:xfrm>
          <a:off x="0" y="0"/>
          <a:ext cx="0" cy="0"/>
          <a:chOff x="0" y="0"/>
          <a:chExt cx="0" cy="0"/>
        </a:xfrm>
      </p:grpSpPr>
      <p:grpSp>
        <p:nvGrpSpPr>
          <p:cNvPr id="2" name="Group 2"/>
          <p:cNvGrpSpPr/>
          <p:nvPr/>
        </p:nvGrpSpPr>
        <p:grpSpPr>
          <a:xfrm>
            <a:off x="13458217" y="1039680"/>
            <a:ext cx="1420400" cy="14204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2909715" y="7199619"/>
            <a:ext cx="1420400" cy="14204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8" name="Group 8"/>
          <p:cNvGrpSpPr/>
          <p:nvPr/>
        </p:nvGrpSpPr>
        <p:grpSpPr>
          <a:xfrm>
            <a:off x="14878617" y="3289478"/>
            <a:ext cx="569042" cy="56904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843059" y="6402730"/>
            <a:ext cx="569042" cy="56904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15447659" y="-514350"/>
            <a:ext cx="3746391" cy="374639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968735" y="7235888"/>
            <a:ext cx="3746391" cy="374639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20" name="TextBox 20"/>
          <p:cNvSpPr txBox="1"/>
          <p:nvPr/>
        </p:nvSpPr>
        <p:spPr>
          <a:xfrm>
            <a:off x="3790020" y="2548039"/>
            <a:ext cx="10518059" cy="3122034"/>
          </a:xfrm>
          <a:prstGeom prst="rect">
            <a:avLst/>
          </a:prstGeom>
        </p:spPr>
        <p:txBody>
          <a:bodyPr lIns="0" tIns="0" rIns="0" bIns="0" rtlCol="0" anchor="t">
            <a:spAutoFit/>
          </a:bodyPr>
          <a:lstStyle/>
          <a:p>
            <a:pPr algn="ctr">
              <a:lnSpc>
                <a:spcPts val="24130"/>
              </a:lnSpc>
              <a:spcBef>
                <a:spcPct val="0"/>
              </a:spcBef>
            </a:pPr>
            <a:r>
              <a:rPr lang="en-US" sz="17235">
                <a:solidFill>
                  <a:srgbClr val="FFFFFF"/>
                </a:solidFill>
                <a:latin typeface="Poppins Semi-Bold" panose="00000700000000000000"/>
              </a:rPr>
              <a:t>THANKS</a:t>
            </a:r>
          </a:p>
        </p:txBody>
      </p:sp>
      <p:sp>
        <p:nvSpPr>
          <p:cNvPr id="21" name="TextBox 21"/>
          <p:cNvSpPr txBox="1"/>
          <p:nvPr/>
        </p:nvSpPr>
        <p:spPr>
          <a:xfrm>
            <a:off x="2658365" y="5612923"/>
            <a:ext cx="12971270" cy="1172845"/>
          </a:xfrm>
          <a:prstGeom prst="rect">
            <a:avLst/>
          </a:prstGeom>
        </p:spPr>
        <p:txBody>
          <a:bodyPr lIns="0" tIns="0" rIns="0" bIns="0" rtlCol="0" anchor="t">
            <a:spAutoFit/>
          </a:bodyPr>
          <a:lstStyle/>
          <a:p>
            <a:pPr algn="ctr">
              <a:lnSpc>
                <a:spcPts val="3080"/>
              </a:lnSpc>
              <a:spcBef>
                <a:spcPct val="0"/>
              </a:spcBef>
            </a:pPr>
            <a:r>
              <a:rPr lang="en-US" sz="2200">
                <a:solidFill>
                  <a:srgbClr val="FFFFFF"/>
                </a:solidFill>
                <a:latin typeface="Poppins" panose="00000500000000000000"/>
              </a:rPr>
              <a:t>“Saat kita menutup presentasi ini, mari kita membawa pulang pesan bahwa makna hidup terletak dalam perjalanan, bukan hanya tujuan akhir. Selama kita terus belajar, tumbuh, dan berkontribusi, kita hidup dengan makna sejati. Terima kasih atas perhatian Anda hari ini.”</a:t>
            </a:r>
          </a:p>
        </p:txBody>
      </p:sp>
      <p:sp>
        <p:nvSpPr>
          <p:cNvPr id="22" name="Freeform 22"/>
          <p:cNvSpPr/>
          <p:nvPr/>
        </p:nvSpPr>
        <p:spPr>
          <a:xfrm>
            <a:off x="8580927" y="1028700"/>
            <a:ext cx="1126145" cy="1120515"/>
          </a:xfrm>
          <a:custGeom>
            <a:avLst/>
            <a:gdLst/>
            <a:ahLst/>
            <a:cxnLst/>
            <a:rect l="l" t="t" r="r" b="b"/>
            <a:pathLst>
              <a:path w="1126145" h="1120515">
                <a:moveTo>
                  <a:pt x="0" y="0"/>
                </a:moveTo>
                <a:lnTo>
                  <a:pt x="1126146" y="0"/>
                </a:lnTo>
                <a:lnTo>
                  <a:pt x="1126146" y="1120515"/>
                </a:lnTo>
                <a:lnTo>
                  <a:pt x="0" y="112051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transition spd="slow">
    <p:wheel spokes="1"/>
    <p:sndAc>
      <p:stSnd>
        <p:snd r:embed="rId2" name="suction.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99550" y="5339217"/>
            <a:ext cx="5848318" cy="58483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a:grpSpLocks noChangeAspect="1"/>
          </p:cNvGrpSpPr>
          <p:nvPr/>
        </p:nvGrpSpPr>
        <p:grpSpPr>
          <a:xfrm>
            <a:off x="10159330" y="1827011"/>
            <a:ext cx="7243035" cy="7243006"/>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2699" r="-22699"/>
              </a:stretch>
            </a:blipFill>
          </p:spPr>
        </p:sp>
      </p:grpSp>
      <p:grpSp>
        <p:nvGrpSpPr>
          <p:cNvPr id="7" name="Group 7"/>
          <p:cNvGrpSpPr/>
          <p:nvPr/>
        </p:nvGrpSpPr>
        <p:grpSpPr>
          <a:xfrm>
            <a:off x="9661741" y="1916846"/>
            <a:ext cx="995178" cy="99517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344553" y="-370886"/>
            <a:ext cx="18977106" cy="1523411"/>
            <a:chOff x="0" y="0"/>
            <a:chExt cx="4998085" cy="401228"/>
          </a:xfrm>
        </p:grpSpPr>
        <p:sp>
          <p:nvSpPr>
            <p:cNvPr id="11" name="Freeform 11"/>
            <p:cNvSpPr/>
            <p:nvPr/>
          </p:nvSpPr>
          <p:spPr>
            <a:xfrm>
              <a:off x="0" y="0"/>
              <a:ext cx="4998086" cy="401228"/>
            </a:xfrm>
            <a:custGeom>
              <a:avLst/>
              <a:gdLst/>
              <a:ahLst/>
              <a:cxnLst/>
              <a:rect l="l" t="t" r="r" b="b"/>
              <a:pathLst>
                <a:path w="4998086" h="401228">
                  <a:moveTo>
                    <a:pt x="0" y="0"/>
                  </a:moveTo>
                  <a:lnTo>
                    <a:pt x="4998086" y="0"/>
                  </a:lnTo>
                  <a:lnTo>
                    <a:pt x="4998086" y="401228"/>
                  </a:lnTo>
                  <a:lnTo>
                    <a:pt x="0" y="401228"/>
                  </a:lnTo>
                  <a:close/>
                </a:path>
              </a:pathLst>
            </a:custGeom>
            <a:solidFill>
              <a:srgbClr val="FF5B00">
                <a:alpha val="80784"/>
              </a:srgbClr>
            </a:solidFill>
          </p:spPr>
        </p:sp>
        <p:sp>
          <p:nvSpPr>
            <p:cNvPr id="12" name="TextBox 12"/>
            <p:cNvSpPr txBox="1"/>
            <p:nvPr/>
          </p:nvSpPr>
          <p:spPr>
            <a:xfrm>
              <a:off x="0" y="-38100"/>
              <a:ext cx="4998085" cy="439328"/>
            </a:xfrm>
            <a:prstGeom prst="rect">
              <a:avLst/>
            </a:prstGeom>
          </p:spPr>
          <p:txBody>
            <a:bodyPr lIns="50800" tIns="50800" rIns="50800" bIns="50800" rtlCol="0" anchor="ctr"/>
            <a:lstStyle/>
            <a:p>
              <a:pPr algn="ctr">
                <a:lnSpc>
                  <a:spcPts val="2660"/>
                </a:lnSpc>
              </a:pPr>
              <a:endParaRPr/>
            </a:p>
          </p:txBody>
        </p:sp>
      </p:grpSp>
      <p:sp>
        <p:nvSpPr>
          <p:cNvPr id="13" name="TextBox 13"/>
          <p:cNvSpPr txBox="1"/>
          <p:nvPr/>
        </p:nvSpPr>
        <p:spPr>
          <a:xfrm>
            <a:off x="1028700" y="1907321"/>
            <a:ext cx="5948998" cy="916305"/>
          </a:xfrm>
          <a:prstGeom prst="rect">
            <a:avLst/>
          </a:prstGeom>
        </p:spPr>
        <p:txBody>
          <a:bodyPr lIns="0" tIns="0" rIns="0" bIns="0" rtlCol="0" anchor="t">
            <a:spAutoFit/>
          </a:bodyPr>
          <a:lstStyle/>
          <a:p>
            <a:pPr>
              <a:lnSpc>
                <a:spcPts val="6660"/>
              </a:lnSpc>
            </a:pPr>
            <a:r>
              <a:rPr lang="en-US" sz="6000">
                <a:solidFill>
                  <a:srgbClr val="000000"/>
                </a:solidFill>
                <a:latin typeface="Poppins Semi-Bold" panose="00000700000000000000"/>
              </a:rPr>
              <a:t>PENDAHULUAN</a:t>
            </a:r>
          </a:p>
        </p:txBody>
      </p:sp>
      <p:sp>
        <p:nvSpPr>
          <p:cNvPr id="14" name="TextBox 14"/>
          <p:cNvSpPr txBox="1"/>
          <p:nvPr/>
        </p:nvSpPr>
        <p:spPr>
          <a:xfrm>
            <a:off x="1028700" y="3043461"/>
            <a:ext cx="8633041" cy="1745615"/>
          </a:xfrm>
          <a:prstGeom prst="rect">
            <a:avLst/>
          </a:prstGeom>
        </p:spPr>
        <p:txBody>
          <a:bodyPr lIns="0" tIns="0" rIns="0" bIns="0" rtlCol="0" anchor="t">
            <a:spAutoFit/>
          </a:bodyPr>
          <a:lstStyle/>
          <a:p>
            <a:pPr>
              <a:lnSpc>
                <a:spcPts val="3520"/>
              </a:lnSpc>
            </a:pPr>
            <a:r>
              <a:rPr lang="en-US" sz="2200">
                <a:solidFill>
                  <a:srgbClr val="000000"/>
                </a:solidFill>
                <a:latin typeface="Poppins" panose="00000500000000000000"/>
              </a:rPr>
              <a:t>Big data analytics mencakup seluruh proses pengumpulan, penataan, dan analisis data-data dari berbagai sumber data perusahaan. PySpark adalah bahasa yang sesuai untuk mempelajari pengolahan dan analisis data dengan Spark. </a:t>
            </a:r>
          </a:p>
        </p:txBody>
      </p:sp>
      <p:sp>
        <p:nvSpPr>
          <p:cNvPr id="15" name="TextBox 15"/>
          <p:cNvSpPr txBox="1"/>
          <p:nvPr/>
        </p:nvSpPr>
        <p:spPr>
          <a:xfrm>
            <a:off x="1028700" y="4965289"/>
            <a:ext cx="8633041" cy="2183765"/>
          </a:xfrm>
          <a:prstGeom prst="rect">
            <a:avLst/>
          </a:prstGeom>
        </p:spPr>
        <p:txBody>
          <a:bodyPr lIns="0" tIns="0" rIns="0" bIns="0" rtlCol="0" anchor="t">
            <a:spAutoFit/>
          </a:bodyPr>
          <a:lstStyle/>
          <a:p>
            <a:pPr>
              <a:lnSpc>
                <a:spcPts val="3520"/>
              </a:lnSpc>
            </a:pPr>
            <a:r>
              <a:rPr lang="en-US" sz="2200">
                <a:solidFill>
                  <a:srgbClr val="000000"/>
                </a:solidFill>
                <a:latin typeface="Poppins" panose="00000500000000000000"/>
              </a:rPr>
              <a:t>Alasan memilih data set most streamed spotify songs 2023 karena relevansi tren musik terbaru. Data ini mencakup banyak fitur, termasuk statistik streaming, kehadiran di platform lain, dan atribut audio, memberikan konteks yang kaya untuk analisis. </a:t>
            </a:r>
          </a:p>
        </p:txBody>
      </p:sp>
      <p:sp>
        <p:nvSpPr>
          <p:cNvPr id="16" name="TextBox 16"/>
          <p:cNvSpPr txBox="1"/>
          <p:nvPr/>
        </p:nvSpPr>
        <p:spPr>
          <a:xfrm>
            <a:off x="1028700" y="7325267"/>
            <a:ext cx="8633041" cy="869315"/>
          </a:xfrm>
          <a:prstGeom prst="rect">
            <a:avLst/>
          </a:prstGeom>
        </p:spPr>
        <p:txBody>
          <a:bodyPr lIns="0" tIns="0" rIns="0" bIns="0" rtlCol="0" anchor="t">
            <a:spAutoFit/>
          </a:bodyPr>
          <a:lstStyle/>
          <a:p>
            <a:pPr>
              <a:lnSpc>
                <a:spcPts val="3520"/>
              </a:lnSpc>
            </a:pPr>
            <a:r>
              <a:rPr lang="en-US" sz="2200" dirty="0" err="1">
                <a:solidFill>
                  <a:srgbClr val="000000"/>
                </a:solidFill>
                <a:latin typeface="Poppins" panose="00000500000000000000"/>
              </a:rPr>
              <a:t>Tujuan</a:t>
            </a:r>
            <a:r>
              <a:rPr lang="en-US" sz="2200" dirty="0">
                <a:solidFill>
                  <a:srgbClr val="000000"/>
                </a:solidFill>
                <a:latin typeface="Poppins" panose="00000500000000000000"/>
              </a:rPr>
              <a:t> </a:t>
            </a:r>
            <a:r>
              <a:rPr lang="en-US" sz="2200" dirty="0" err="1">
                <a:solidFill>
                  <a:srgbClr val="000000"/>
                </a:solidFill>
                <a:latin typeface="Poppins" panose="00000500000000000000"/>
              </a:rPr>
              <a:t>dari</a:t>
            </a:r>
            <a:r>
              <a:rPr lang="en-US" sz="2200" dirty="0">
                <a:solidFill>
                  <a:srgbClr val="000000"/>
                </a:solidFill>
                <a:latin typeface="Poppins" panose="00000500000000000000"/>
              </a:rPr>
              <a:t> </a:t>
            </a:r>
            <a:r>
              <a:rPr lang="id-ID" sz="2200" dirty="0" smtClean="0">
                <a:solidFill>
                  <a:srgbClr val="000000"/>
                </a:solidFill>
                <a:latin typeface="Poppins" panose="00000500000000000000"/>
              </a:rPr>
              <a:t>saya</a:t>
            </a:r>
            <a:r>
              <a:rPr lang="en-US" sz="2200" dirty="0" smtClean="0">
                <a:solidFill>
                  <a:srgbClr val="000000"/>
                </a:solidFill>
                <a:latin typeface="Poppins" panose="00000500000000000000"/>
              </a:rPr>
              <a:t> </a:t>
            </a:r>
            <a:r>
              <a:rPr lang="en-US" sz="2200" dirty="0" err="1">
                <a:solidFill>
                  <a:srgbClr val="000000"/>
                </a:solidFill>
                <a:latin typeface="Poppins" panose="00000500000000000000"/>
              </a:rPr>
              <a:t>presentasi</a:t>
            </a:r>
            <a:r>
              <a:rPr lang="en-US" sz="2200" dirty="0">
                <a:solidFill>
                  <a:srgbClr val="000000"/>
                </a:solidFill>
                <a:latin typeface="Poppins" panose="00000500000000000000"/>
              </a:rPr>
              <a:t> </a:t>
            </a:r>
            <a:r>
              <a:rPr lang="en-US" sz="2200" dirty="0" err="1">
                <a:solidFill>
                  <a:srgbClr val="000000"/>
                </a:solidFill>
                <a:latin typeface="Poppins" panose="00000500000000000000"/>
              </a:rPr>
              <a:t>untuk</a:t>
            </a:r>
            <a:r>
              <a:rPr lang="en-US" sz="2200" dirty="0">
                <a:solidFill>
                  <a:srgbClr val="000000"/>
                </a:solidFill>
                <a:latin typeface="Poppins" panose="00000500000000000000"/>
              </a:rPr>
              <a:t> </a:t>
            </a:r>
            <a:r>
              <a:rPr lang="en-US" sz="2200" dirty="0" err="1">
                <a:solidFill>
                  <a:srgbClr val="000000"/>
                </a:solidFill>
                <a:latin typeface="Poppins" panose="00000500000000000000"/>
              </a:rPr>
              <a:t>memenuhi</a:t>
            </a:r>
            <a:r>
              <a:rPr lang="en-US" sz="2200" dirty="0">
                <a:solidFill>
                  <a:srgbClr val="000000"/>
                </a:solidFill>
                <a:latin typeface="Poppins" panose="00000500000000000000"/>
              </a:rPr>
              <a:t> </a:t>
            </a:r>
            <a:r>
              <a:rPr lang="en-US" sz="2200" dirty="0" err="1">
                <a:solidFill>
                  <a:srgbClr val="000000"/>
                </a:solidFill>
                <a:latin typeface="Poppins" panose="00000500000000000000"/>
              </a:rPr>
              <a:t>tugas</a:t>
            </a:r>
            <a:r>
              <a:rPr lang="en-US" sz="2200" dirty="0">
                <a:solidFill>
                  <a:srgbClr val="000000"/>
                </a:solidFill>
                <a:latin typeface="Poppins" panose="00000500000000000000"/>
              </a:rPr>
              <a:t> </a:t>
            </a:r>
            <a:r>
              <a:rPr lang="en-US" sz="2200" dirty="0" err="1">
                <a:solidFill>
                  <a:srgbClr val="000000"/>
                </a:solidFill>
                <a:latin typeface="Poppins" panose="00000500000000000000"/>
              </a:rPr>
              <a:t>ujian</a:t>
            </a:r>
            <a:r>
              <a:rPr lang="en-US" sz="2200" dirty="0">
                <a:solidFill>
                  <a:srgbClr val="000000"/>
                </a:solidFill>
                <a:latin typeface="Poppins" panose="00000500000000000000"/>
              </a:rPr>
              <a:t> </a:t>
            </a:r>
            <a:r>
              <a:rPr lang="en-US" sz="2200" dirty="0" err="1">
                <a:solidFill>
                  <a:srgbClr val="000000"/>
                </a:solidFill>
                <a:latin typeface="Poppins" panose="00000500000000000000"/>
              </a:rPr>
              <a:t>tengah</a:t>
            </a:r>
            <a:r>
              <a:rPr lang="en-US" sz="2200" dirty="0">
                <a:solidFill>
                  <a:srgbClr val="000000"/>
                </a:solidFill>
                <a:latin typeface="Poppins" panose="00000500000000000000"/>
              </a:rPr>
              <a:t> semester </a:t>
            </a:r>
            <a:r>
              <a:rPr lang="en-US" sz="2200" dirty="0" err="1">
                <a:solidFill>
                  <a:srgbClr val="000000"/>
                </a:solidFill>
                <a:latin typeface="Poppins" panose="00000500000000000000"/>
              </a:rPr>
              <a:t>mata</a:t>
            </a:r>
            <a:r>
              <a:rPr lang="en-US" sz="2200" dirty="0">
                <a:solidFill>
                  <a:srgbClr val="000000"/>
                </a:solidFill>
                <a:latin typeface="Poppins" panose="00000500000000000000"/>
              </a:rPr>
              <a:t> </a:t>
            </a:r>
            <a:r>
              <a:rPr lang="en-US" sz="2200" dirty="0" err="1">
                <a:solidFill>
                  <a:srgbClr val="000000"/>
                </a:solidFill>
                <a:latin typeface="Poppins" panose="00000500000000000000"/>
              </a:rPr>
              <a:t>kuliah</a:t>
            </a:r>
            <a:r>
              <a:rPr lang="en-US" sz="2200" dirty="0">
                <a:solidFill>
                  <a:srgbClr val="000000"/>
                </a:solidFill>
                <a:latin typeface="Poppins" panose="00000500000000000000"/>
              </a:rPr>
              <a:t> big data.</a:t>
            </a:r>
          </a:p>
        </p:txBody>
      </p:sp>
    </p:spTree>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9471" y="-615822"/>
            <a:ext cx="3636343" cy="36363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16014937" y="7798602"/>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8" name="Group 8"/>
          <p:cNvGrpSpPr>
            <a:grpSpLocks noChangeAspect="1"/>
          </p:cNvGrpSpPr>
          <p:nvPr/>
        </p:nvGrpSpPr>
        <p:grpSpPr>
          <a:xfrm>
            <a:off x="1483470" y="1514514"/>
            <a:ext cx="5400890" cy="7257973"/>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87011" r="-87011"/>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6283D"/>
            </a:solidFill>
          </p:spPr>
        </p:sp>
      </p:grpSp>
      <p:sp>
        <p:nvSpPr>
          <p:cNvPr id="11" name="TextBox 11"/>
          <p:cNvSpPr txBox="1"/>
          <p:nvPr/>
        </p:nvSpPr>
        <p:spPr>
          <a:xfrm>
            <a:off x="7869306" y="1495464"/>
            <a:ext cx="7789507" cy="1498595"/>
          </a:xfrm>
          <a:prstGeom prst="rect">
            <a:avLst/>
          </a:prstGeom>
        </p:spPr>
        <p:txBody>
          <a:bodyPr lIns="0" tIns="0" rIns="0" bIns="0" rtlCol="0" anchor="t">
            <a:spAutoFit/>
          </a:bodyPr>
          <a:lstStyle/>
          <a:p>
            <a:pPr>
              <a:lnSpc>
                <a:spcPts val="5750"/>
              </a:lnSpc>
            </a:pPr>
            <a:r>
              <a:rPr lang="en-US" sz="5000">
                <a:solidFill>
                  <a:srgbClr val="000000"/>
                </a:solidFill>
                <a:latin typeface="Poppins Semi-Bold" panose="00000700000000000000"/>
              </a:rPr>
              <a:t>PENERAPAN ALGORITMA</a:t>
            </a:r>
          </a:p>
          <a:p>
            <a:pPr>
              <a:lnSpc>
                <a:spcPts val="5750"/>
              </a:lnSpc>
            </a:pPr>
            <a:r>
              <a:rPr lang="en-US" sz="5000">
                <a:solidFill>
                  <a:srgbClr val="000000"/>
                </a:solidFill>
                <a:latin typeface="Poppins Semi-Bold" panose="00000700000000000000"/>
              </a:rPr>
              <a:t>LOGISTIC REGRESSION</a:t>
            </a:r>
          </a:p>
        </p:txBody>
      </p:sp>
      <p:sp>
        <p:nvSpPr>
          <p:cNvPr id="12" name="TextBox 12"/>
          <p:cNvSpPr txBox="1"/>
          <p:nvPr/>
        </p:nvSpPr>
        <p:spPr>
          <a:xfrm>
            <a:off x="7869306" y="3175356"/>
            <a:ext cx="9389994" cy="3060065"/>
          </a:xfrm>
          <a:prstGeom prst="rect">
            <a:avLst/>
          </a:prstGeom>
        </p:spPr>
        <p:txBody>
          <a:bodyPr lIns="0" tIns="0" rIns="0" bIns="0" rtlCol="0" anchor="t">
            <a:spAutoFit/>
          </a:bodyPr>
          <a:lstStyle/>
          <a:p>
            <a:pPr algn="just">
              <a:lnSpc>
                <a:spcPts val="3520"/>
              </a:lnSpc>
            </a:pPr>
            <a:r>
              <a:rPr lang="en-US" sz="2200">
                <a:solidFill>
                  <a:srgbClr val="000000"/>
                </a:solidFill>
                <a:latin typeface="Poppins" panose="00000500000000000000"/>
              </a:rPr>
              <a:t>Algoritma logistic regression merupakan algoritma klasifikasi yang digunakan untuk memprediksi kelas dari instance data biner berdasarkan bobot variabel input. Algoritma ini bekerja dengan menghitung nilai probabilitas untuk setiap instance data dan meminimalkan error prediksi dengan mengoptimalkan bobot variabel input.</a:t>
            </a:r>
          </a:p>
          <a:p>
            <a:pPr algn="just">
              <a:lnSpc>
                <a:spcPts val="3520"/>
              </a:lnSpc>
            </a:pPr>
            <a:endParaRPr lang="en-US" sz="2200">
              <a:solidFill>
                <a:srgbClr val="000000"/>
              </a:solidFill>
              <a:latin typeface="Poppins" panose="00000500000000000000"/>
            </a:endParaRPr>
          </a:p>
        </p:txBody>
      </p:sp>
      <p:sp>
        <p:nvSpPr>
          <p:cNvPr id="13" name="TextBox 13"/>
          <p:cNvSpPr txBox="1"/>
          <p:nvPr/>
        </p:nvSpPr>
        <p:spPr>
          <a:xfrm>
            <a:off x="7869306" y="5967262"/>
            <a:ext cx="9389994" cy="1745615"/>
          </a:xfrm>
          <a:prstGeom prst="rect">
            <a:avLst/>
          </a:prstGeom>
        </p:spPr>
        <p:txBody>
          <a:bodyPr lIns="0" tIns="0" rIns="0" bIns="0" rtlCol="0" anchor="t">
            <a:spAutoFit/>
          </a:bodyPr>
          <a:lstStyle/>
          <a:p>
            <a:pPr algn="just">
              <a:lnSpc>
                <a:spcPts val="3520"/>
              </a:lnSpc>
            </a:pPr>
            <a:r>
              <a:rPr lang="en-US" sz="2200">
                <a:solidFill>
                  <a:srgbClr val="000000"/>
                </a:solidFill>
                <a:latin typeface="Poppins" panose="00000500000000000000"/>
              </a:rPr>
              <a:t>Cara logistic regression yang digunakan dalam data set most streamed spotify songs 2023 untuk memprediksi 10 data streams teratas berdasarkan track_name dan modenya.</a:t>
            </a:r>
          </a:p>
          <a:p>
            <a:pPr algn="just">
              <a:lnSpc>
                <a:spcPts val="3520"/>
              </a:lnSpc>
            </a:pPr>
            <a:endParaRPr lang="en-US" sz="2200">
              <a:solidFill>
                <a:srgbClr val="000000"/>
              </a:solidFill>
              <a:latin typeface="Poppins" panose="00000500000000000000"/>
            </a:endParaRPr>
          </a:p>
        </p:txBody>
      </p:sp>
    </p:spTree>
  </p:cSld>
  <p:clrMapOvr>
    <a:masterClrMapping/>
  </p:clrMapOvr>
  <p:transition spd="slow">
    <p:push dir="u"/>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41078" y="-1211573"/>
            <a:ext cx="3900442" cy="3419240"/>
            <a:chOff x="0" y="0"/>
            <a:chExt cx="812800" cy="712524"/>
          </a:xfrm>
        </p:grpSpPr>
        <p:sp>
          <p:nvSpPr>
            <p:cNvPr id="3" name="Freeform 3"/>
            <p:cNvSpPr/>
            <p:nvPr/>
          </p:nvSpPr>
          <p:spPr>
            <a:xfrm>
              <a:off x="0" y="0"/>
              <a:ext cx="812800" cy="712524"/>
            </a:xfrm>
            <a:custGeom>
              <a:avLst/>
              <a:gdLst/>
              <a:ahLst/>
              <a:cxnLst/>
              <a:rect l="l" t="t" r="r" b="b"/>
              <a:pathLst>
                <a:path w="812800" h="712524">
                  <a:moveTo>
                    <a:pt x="406400" y="0"/>
                  </a:moveTo>
                  <a:cubicBezTo>
                    <a:pt x="181951" y="0"/>
                    <a:pt x="0" y="159504"/>
                    <a:pt x="0" y="356262"/>
                  </a:cubicBezTo>
                  <a:cubicBezTo>
                    <a:pt x="0" y="553020"/>
                    <a:pt x="181951" y="712524"/>
                    <a:pt x="406400" y="712524"/>
                  </a:cubicBezTo>
                  <a:cubicBezTo>
                    <a:pt x="630849" y="712524"/>
                    <a:pt x="812800" y="553020"/>
                    <a:pt x="812800" y="356262"/>
                  </a:cubicBezTo>
                  <a:cubicBezTo>
                    <a:pt x="812800" y="159504"/>
                    <a:pt x="630849" y="0"/>
                    <a:pt x="406400" y="0"/>
                  </a:cubicBezTo>
                  <a:close/>
                </a:path>
              </a:pathLst>
            </a:custGeom>
            <a:solidFill>
              <a:srgbClr val="FF5B00"/>
            </a:solidFill>
          </p:spPr>
        </p:sp>
        <p:sp>
          <p:nvSpPr>
            <p:cNvPr id="4" name="TextBox 4"/>
            <p:cNvSpPr txBox="1"/>
            <p:nvPr/>
          </p:nvSpPr>
          <p:spPr>
            <a:xfrm>
              <a:off x="76200" y="28699"/>
              <a:ext cx="660400" cy="61702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334658" y="254009"/>
            <a:ext cx="1388084" cy="138808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8" name="Group 8"/>
          <p:cNvGrpSpPr/>
          <p:nvPr/>
        </p:nvGrpSpPr>
        <p:grpSpPr>
          <a:xfrm>
            <a:off x="1520973" y="1360442"/>
            <a:ext cx="595976" cy="59597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11" name="TextBox 11"/>
          <p:cNvSpPr txBox="1"/>
          <p:nvPr/>
        </p:nvSpPr>
        <p:spPr>
          <a:xfrm>
            <a:off x="3948121" y="854060"/>
            <a:ext cx="10391758" cy="1102358"/>
          </a:xfrm>
          <a:prstGeom prst="rect">
            <a:avLst/>
          </a:prstGeom>
        </p:spPr>
        <p:txBody>
          <a:bodyPr lIns="0" tIns="0" rIns="0" bIns="0" rtlCol="0" anchor="t">
            <a:spAutoFit/>
          </a:bodyPr>
          <a:lstStyle/>
          <a:p>
            <a:pPr algn="ctr">
              <a:lnSpc>
                <a:spcPts val="4340"/>
              </a:lnSpc>
            </a:pPr>
            <a:r>
              <a:rPr lang="en-US" sz="3100">
                <a:solidFill>
                  <a:srgbClr val="000000"/>
                </a:solidFill>
                <a:latin typeface="Poppins Semi-Bold" panose="00000700000000000000"/>
              </a:rPr>
              <a:t>LANGKAH - LANGKAH IMPLEMENTASI LOGISTIC REGRESSION DENGAN PYSPARK</a:t>
            </a:r>
          </a:p>
        </p:txBody>
      </p:sp>
      <p:grpSp>
        <p:nvGrpSpPr>
          <p:cNvPr id="12" name="Group 12"/>
          <p:cNvGrpSpPr/>
          <p:nvPr/>
        </p:nvGrpSpPr>
        <p:grpSpPr>
          <a:xfrm>
            <a:off x="1664103" y="2887758"/>
            <a:ext cx="6736322" cy="1117780"/>
            <a:chOff x="0" y="0"/>
            <a:chExt cx="8981763" cy="1490373"/>
          </a:xfrm>
        </p:grpSpPr>
        <p:grpSp>
          <p:nvGrpSpPr>
            <p:cNvPr id="13" name="Group 13"/>
            <p:cNvGrpSpPr/>
            <p:nvPr/>
          </p:nvGrpSpPr>
          <p:grpSpPr>
            <a:xfrm>
              <a:off x="0" y="0"/>
              <a:ext cx="8981763" cy="1490373"/>
              <a:chOff x="0" y="0"/>
              <a:chExt cx="2103635" cy="349063"/>
            </a:xfrm>
          </p:grpSpPr>
          <p:sp>
            <p:nvSpPr>
              <p:cNvPr id="14" name="Freeform 14"/>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15" name="TextBox 15"/>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16" name="TextBox 16"/>
            <p:cNvSpPr txBox="1"/>
            <p:nvPr/>
          </p:nvSpPr>
          <p:spPr>
            <a:xfrm>
              <a:off x="1235242" y="488123"/>
              <a:ext cx="7521894"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Instal depedensi yang diperlukan</a:t>
              </a:r>
            </a:p>
          </p:txBody>
        </p:sp>
        <p:grpSp>
          <p:nvGrpSpPr>
            <p:cNvPr id="17" name="Group 17"/>
            <p:cNvGrpSpPr/>
            <p:nvPr/>
          </p:nvGrpSpPr>
          <p:grpSpPr>
            <a:xfrm>
              <a:off x="259047" y="347869"/>
              <a:ext cx="794635" cy="79463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20" name="TextBox 20"/>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1</a:t>
              </a:r>
            </a:p>
          </p:txBody>
        </p:sp>
      </p:grpSp>
      <p:grpSp>
        <p:nvGrpSpPr>
          <p:cNvPr id="21" name="Group 21"/>
          <p:cNvGrpSpPr/>
          <p:nvPr/>
        </p:nvGrpSpPr>
        <p:grpSpPr>
          <a:xfrm>
            <a:off x="1664103" y="4670335"/>
            <a:ext cx="6736322" cy="1117780"/>
            <a:chOff x="0" y="0"/>
            <a:chExt cx="8981763" cy="1490373"/>
          </a:xfrm>
        </p:grpSpPr>
        <p:grpSp>
          <p:nvGrpSpPr>
            <p:cNvPr id="22" name="Group 22"/>
            <p:cNvGrpSpPr/>
            <p:nvPr/>
          </p:nvGrpSpPr>
          <p:grpSpPr>
            <a:xfrm>
              <a:off x="0" y="0"/>
              <a:ext cx="8981763" cy="1490373"/>
              <a:chOff x="0" y="0"/>
              <a:chExt cx="2103635" cy="349063"/>
            </a:xfrm>
          </p:grpSpPr>
          <p:sp>
            <p:nvSpPr>
              <p:cNvPr id="23" name="Freeform 23"/>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24" name="TextBox 24"/>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25" name="TextBox 25"/>
            <p:cNvSpPr txBox="1"/>
            <p:nvPr/>
          </p:nvSpPr>
          <p:spPr>
            <a:xfrm>
              <a:off x="1235242" y="488123"/>
              <a:ext cx="6720967"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Impor paket yang diperlukan</a:t>
              </a:r>
            </a:p>
          </p:txBody>
        </p:sp>
        <p:grpSp>
          <p:nvGrpSpPr>
            <p:cNvPr id="26" name="Group 26"/>
            <p:cNvGrpSpPr/>
            <p:nvPr/>
          </p:nvGrpSpPr>
          <p:grpSpPr>
            <a:xfrm>
              <a:off x="259047" y="347869"/>
              <a:ext cx="794635" cy="79463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29" name="TextBox 29"/>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2</a:t>
              </a:r>
            </a:p>
          </p:txBody>
        </p:sp>
      </p:grpSp>
      <p:grpSp>
        <p:nvGrpSpPr>
          <p:cNvPr id="30" name="Group 30"/>
          <p:cNvGrpSpPr/>
          <p:nvPr/>
        </p:nvGrpSpPr>
        <p:grpSpPr>
          <a:xfrm>
            <a:off x="1664103" y="6454865"/>
            <a:ext cx="6736322" cy="1117780"/>
            <a:chOff x="0" y="0"/>
            <a:chExt cx="8981763" cy="1490373"/>
          </a:xfrm>
        </p:grpSpPr>
        <p:grpSp>
          <p:nvGrpSpPr>
            <p:cNvPr id="31" name="Group 31"/>
            <p:cNvGrpSpPr/>
            <p:nvPr/>
          </p:nvGrpSpPr>
          <p:grpSpPr>
            <a:xfrm>
              <a:off x="0" y="0"/>
              <a:ext cx="8981763" cy="1490373"/>
              <a:chOff x="0" y="0"/>
              <a:chExt cx="2103635" cy="349063"/>
            </a:xfrm>
          </p:grpSpPr>
          <p:sp>
            <p:nvSpPr>
              <p:cNvPr id="32" name="Freeform 32"/>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33" name="TextBox 33"/>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34" name="TextBox 34"/>
            <p:cNvSpPr txBox="1"/>
            <p:nvPr/>
          </p:nvSpPr>
          <p:spPr>
            <a:xfrm>
              <a:off x="1235242" y="152801"/>
              <a:ext cx="7178018" cy="1127622"/>
            </a:xfrm>
            <a:prstGeom prst="rect">
              <a:avLst/>
            </a:prstGeom>
          </p:spPr>
          <p:txBody>
            <a:bodyPr lIns="0" tIns="0" rIns="0" bIns="0" rtlCol="0" anchor="t">
              <a:spAutoFit/>
            </a:bodyPr>
            <a:lstStyle/>
            <a:p>
              <a:pPr>
                <a:lnSpc>
                  <a:spcPts val="3315"/>
                </a:lnSpc>
              </a:pPr>
              <a:r>
                <a:rPr lang="en-US" sz="2530">
                  <a:solidFill>
                    <a:srgbClr val="FFFFFF"/>
                  </a:solidFill>
                  <a:latin typeface="Poppins Bold" panose="00000800000000000000"/>
                </a:rPr>
                <a:t>Membuat sparksession dengan nama aplikasi</a:t>
              </a:r>
            </a:p>
          </p:txBody>
        </p:sp>
        <p:grpSp>
          <p:nvGrpSpPr>
            <p:cNvPr id="35" name="Group 35"/>
            <p:cNvGrpSpPr/>
            <p:nvPr/>
          </p:nvGrpSpPr>
          <p:grpSpPr>
            <a:xfrm>
              <a:off x="259047" y="347869"/>
              <a:ext cx="794635" cy="794635"/>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38" name="TextBox 38"/>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3</a:t>
              </a:r>
            </a:p>
          </p:txBody>
        </p:sp>
      </p:grpSp>
      <p:grpSp>
        <p:nvGrpSpPr>
          <p:cNvPr id="39" name="Group 39"/>
          <p:cNvGrpSpPr/>
          <p:nvPr/>
        </p:nvGrpSpPr>
        <p:grpSpPr>
          <a:xfrm>
            <a:off x="1664103" y="8226245"/>
            <a:ext cx="6736322" cy="1117780"/>
            <a:chOff x="0" y="0"/>
            <a:chExt cx="8981763" cy="1490373"/>
          </a:xfrm>
        </p:grpSpPr>
        <p:grpSp>
          <p:nvGrpSpPr>
            <p:cNvPr id="40" name="Group 40"/>
            <p:cNvGrpSpPr/>
            <p:nvPr/>
          </p:nvGrpSpPr>
          <p:grpSpPr>
            <a:xfrm>
              <a:off x="0" y="0"/>
              <a:ext cx="8981763" cy="1490373"/>
              <a:chOff x="0" y="0"/>
              <a:chExt cx="2103635" cy="349063"/>
            </a:xfrm>
          </p:grpSpPr>
          <p:sp>
            <p:nvSpPr>
              <p:cNvPr id="41" name="Freeform 41"/>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42" name="TextBox 42"/>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43" name="TextBox 43"/>
            <p:cNvSpPr txBox="1"/>
            <p:nvPr/>
          </p:nvSpPr>
          <p:spPr>
            <a:xfrm>
              <a:off x="1235242" y="152801"/>
              <a:ext cx="7178018" cy="1127622"/>
            </a:xfrm>
            <a:prstGeom prst="rect">
              <a:avLst/>
            </a:prstGeom>
          </p:spPr>
          <p:txBody>
            <a:bodyPr lIns="0" tIns="0" rIns="0" bIns="0" rtlCol="0" anchor="t">
              <a:spAutoFit/>
            </a:bodyPr>
            <a:lstStyle/>
            <a:p>
              <a:pPr>
                <a:lnSpc>
                  <a:spcPts val="3315"/>
                </a:lnSpc>
              </a:pPr>
              <a:r>
                <a:rPr lang="en-US" sz="2530">
                  <a:solidFill>
                    <a:srgbClr val="FFFFFF"/>
                  </a:solidFill>
                  <a:latin typeface="Poppins Bold" panose="00000800000000000000"/>
                </a:rPr>
                <a:t>Baca kumpulan Data dan cetak Skema</a:t>
              </a:r>
            </a:p>
          </p:txBody>
        </p:sp>
        <p:grpSp>
          <p:nvGrpSpPr>
            <p:cNvPr id="44" name="Group 44"/>
            <p:cNvGrpSpPr/>
            <p:nvPr/>
          </p:nvGrpSpPr>
          <p:grpSpPr>
            <a:xfrm>
              <a:off x="259047" y="347869"/>
              <a:ext cx="794635" cy="794635"/>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47" name="TextBox 47"/>
            <p:cNvSpPr txBox="1"/>
            <p:nvPr/>
          </p:nvSpPr>
          <p:spPr>
            <a:xfrm>
              <a:off x="4839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4</a:t>
              </a:r>
            </a:p>
          </p:txBody>
        </p:sp>
      </p:grpSp>
      <p:grpSp>
        <p:nvGrpSpPr>
          <p:cNvPr id="48" name="Group 48"/>
          <p:cNvGrpSpPr/>
          <p:nvPr/>
        </p:nvGrpSpPr>
        <p:grpSpPr>
          <a:xfrm>
            <a:off x="9887574" y="2887758"/>
            <a:ext cx="6736322" cy="1117780"/>
            <a:chOff x="0" y="0"/>
            <a:chExt cx="8981763" cy="1490373"/>
          </a:xfrm>
        </p:grpSpPr>
        <p:grpSp>
          <p:nvGrpSpPr>
            <p:cNvPr id="49" name="Group 49"/>
            <p:cNvGrpSpPr/>
            <p:nvPr/>
          </p:nvGrpSpPr>
          <p:grpSpPr>
            <a:xfrm>
              <a:off x="0" y="0"/>
              <a:ext cx="8981763" cy="1490373"/>
              <a:chOff x="0" y="0"/>
              <a:chExt cx="2103635" cy="349063"/>
            </a:xfrm>
          </p:grpSpPr>
          <p:sp>
            <p:nvSpPr>
              <p:cNvPr id="50" name="Freeform 50"/>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51" name="TextBox 51"/>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52" name="TextBox 52"/>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Menggunakan VectorAssembler</a:t>
              </a:r>
            </a:p>
          </p:txBody>
        </p:sp>
        <p:grpSp>
          <p:nvGrpSpPr>
            <p:cNvPr id="53" name="Group 53"/>
            <p:cNvGrpSpPr/>
            <p:nvPr/>
          </p:nvGrpSpPr>
          <p:grpSpPr>
            <a:xfrm>
              <a:off x="259047" y="347869"/>
              <a:ext cx="794635" cy="794635"/>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56" name="TextBox 56"/>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5</a:t>
              </a:r>
            </a:p>
          </p:txBody>
        </p:sp>
      </p:grpSp>
      <p:grpSp>
        <p:nvGrpSpPr>
          <p:cNvPr id="57" name="Group 57"/>
          <p:cNvGrpSpPr/>
          <p:nvPr/>
        </p:nvGrpSpPr>
        <p:grpSpPr>
          <a:xfrm>
            <a:off x="9887574" y="4670335"/>
            <a:ext cx="6736322" cy="1117780"/>
            <a:chOff x="0" y="0"/>
            <a:chExt cx="8981763" cy="1490373"/>
          </a:xfrm>
        </p:grpSpPr>
        <p:grpSp>
          <p:nvGrpSpPr>
            <p:cNvPr id="58" name="Group 58"/>
            <p:cNvGrpSpPr/>
            <p:nvPr/>
          </p:nvGrpSpPr>
          <p:grpSpPr>
            <a:xfrm>
              <a:off x="0" y="0"/>
              <a:ext cx="8981763" cy="1490373"/>
              <a:chOff x="0" y="0"/>
              <a:chExt cx="2103635" cy="349063"/>
            </a:xfrm>
          </p:grpSpPr>
          <p:sp>
            <p:nvSpPr>
              <p:cNvPr id="59" name="Freeform 59"/>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60" name="TextBox 60"/>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61" name="TextBox 61"/>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Memilih kolom input dan output</a:t>
              </a:r>
            </a:p>
          </p:txBody>
        </p:sp>
        <p:grpSp>
          <p:nvGrpSpPr>
            <p:cNvPr id="62" name="Group 62"/>
            <p:cNvGrpSpPr/>
            <p:nvPr/>
          </p:nvGrpSpPr>
          <p:grpSpPr>
            <a:xfrm>
              <a:off x="259047" y="347869"/>
              <a:ext cx="794635" cy="794635"/>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4" name="TextBox 6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65" name="TextBox 65"/>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6</a:t>
              </a:r>
            </a:p>
          </p:txBody>
        </p:sp>
      </p:grpSp>
      <p:grpSp>
        <p:nvGrpSpPr>
          <p:cNvPr id="66" name="Group 66"/>
          <p:cNvGrpSpPr/>
          <p:nvPr/>
        </p:nvGrpSpPr>
        <p:grpSpPr>
          <a:xfrm>
            <a:off x="9887574" y="6454865"/>
            <a:ext cx="6736322" cy="1117780"/>
            <a:chOff x="0" y="0"/>
            <a:chExt cx="8981763" cy="1490373"/>
          </a:xfrm>
        </p:grpSpPr>
        <p:grpSp>
          <p:nvGrpSpPr>
            <p:cNvPr id="67" name="Group 67"/>
            <p:cNvGrpSpPr/>
            <p:nvPr/>
          </p:nvGrpSpPr>
          <p:grpSpPr>
            <a:xfrm>
              <a:off x="0" y="0"/>
              <a:ext cx="8981763" cy="1490373"/>
              <a:chOff x="0" y="0"/>
              <a:chExt cx="2103635" cy="349063"/>
            </a:xfrm>
          </p:grpSpPr>
          <p:sp>
            <p:nvSpPr>
              <p:cNvPr id="68" name="Freeform 68"/>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69" name="TextBox 69"/>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70" name="TextBox 70"/>
            <p:cNvSpPr txBox="1"/>
            <p:nvPr/>
          </p:nvSpPr>
          <p:spPr>
            <a:xfrm>
              <a:off x="1235242" y="488123"/>
              <a:ext cx="6720967"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Memisahkan data</a:t>
              </a:r>
            </a:p>
          </p:txBody>
        </p:sp>
        <p:grpSp>
          <p:nvGrpSpPr>
            <p:cNvPr id="71" name="Group 71"/>
            <p:cNvGrpSpPr/>
            <p:nvPr/>
          </p:nvGrpSpPr>
          <p:grpSpPr>
            <a:xfrm>
              <a:off x="259047" y="347869"/>
              <a:ext cx="794635" cy="794635"/>
              <a:chOff x="0" y="0"/>
              <a:chExt cx="812800" cy="812800"/>
            </a:xfrm>
          </p:grpSpPr>
          <p:sp>
            <p:nvSpPr>
              <p:cNvPr id="72" name="Freeform 7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3" name="TextBox 73"/>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74" name="TextBox 74"/>
            <p:cNvSpPr txBox="1"/>
            <p:nvPr/>
          </p:nvSpPr>
          <p:spPr>
            <a:xfrm>
              <a:off x="5093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7</a:t>
              </a:r>
            </a:p>
          </p:txBody>
        </p:sp>
      </p:grpSp>
      <p:grpSp>
        <p:nvGrpSpPr>
          <p:cNvPr id="75" name="Group 75"/>
          <p:cNvGrpSpPr/>
          <p:nvPr/>
        </p:nvGrpSpPr>
        <p:grpSpPr>
          <a:xfrm>
            <a:off x="9887574" y="8226245"/>
            <a:ext cx="6736322" cy="1117780"/>
            <a:chOff x="0" y="0"/>
            <a:chExt cx="8981763" cy="1490373"/>
          </a:xfrm>
        </p:grpSpPr>
        <p:grpSp>
          <p:nvGrpSpPr>
            <p:cNvPr id="76" name="Group 76"/>
            <p:cNvGrpSpPr/>
            <p:nvPr/>
          </p:nvGrpSpPr>
          <p:grpSpPr>
            <a:xfrm>
              <a:off x="0" y="0"/>
              <a:ext cx="8981763" cy="1490373"/>
              <a:chOff x="0" y="0"/>
              <a:chExt cx="2103635" cy="349063"/>
            </a:xfrm>
          </p:grpSpPr>
          <p:sp>
            <p:nvSpPr>
              <p:cNvPr id="77" name="Freeform 77"/>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78" name="TextBox 78"/>
              <p:cNvSpPr txBox="1"/>
              <p:nvPr/>
            </p:nvSpPr>
            <p:spPr>
              <a:xfrm>
                <a:off x="0" y="-38100"/>
                <a:ext cx="2103635" cy="387163"/>
              </a:xfrm>
              <a:prstGeom prst="rect">
                <a:avLst/>
              </a:prstGeom>
            </p:spPr>
            <p:txBody>
              <a:bodyPr lIns="50800" tIns="50800" rIns="50800" bIns="50800" rtlCol="0" anchor="ctr"/>
              <a:lstStyle/>
              <a:p>
                <a:pPr algn="ctr">
                  <a:lnSpc>
                    <a:spcPts val="2660"/>
                  </a:lnSpc>
                </a:pPr>
                <a:endParaRPr/>
              </a:p>
            </p:txBody>
          </p:sp>
        </p:grpSp>
        <p:sp>
          <p:nvSpPr>
            <p:cNvPr id="79" name="TextBox 79"/>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Hasil Prediksi</a:t>
              </a:r>
            </a:p>
          </p:txBody>
        </p:sp>
        <p:grpSp>
          <p:nvGrpSpPr>
            <p:cNvPr id="80" name="Group 80"/>
            <p:cNvGrpSpPr/>
            <p:nvPr/>
          </p:nvGrpSpPr>
          <p:grpSpPr>
            <a:xfrm>
              <a:off x="259047" y="347869"/>
              <a:ext cx="794635" cy="794635"/>
              <a:chOff x="0" y="0"/>
              <a:chExt cx="812800" cy="812800"/>
            </a:xfrm>
          </p:grpSpPr>
          <p:sp>
            <p:nvSpPr>
              <p:cNvPr id="81" name="Freeform 8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2" name="TextBox 82"/>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83" name="TextBox 83"/>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8</a:t>
              </a:r>
            </a:p>
          </p:txBody>
        </p:sp>
      </p:grpSp>
    </p:spTree>
  </p:cSld>
  <p:clrMapOvr>
    <a:masterClrMapping/>
  </p:clrMapOvr>
  <p:transition spd="slow">
    <p:push dir="u"/>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83036" y="1028700"/>
            <a:ext cx="13121929" cy="7015898"/>
            <a:chOff x="0" y="0"/>
            <a:chExt cx="1520191" cy="812800"/>
          </a:xfrm>
        </p:grpSpPr>
        <p:sp>
          <p:nvSpPr>
            <p:cNvPr id="3" name="Freeform 3"/>
            <p:cNvSpPr/>
            <p:nvPr/>
          </p:nvSpPr>
          <p:spPr>
            <a:xfrm>
              <a:off x="0" y="0"/>
              <a:ext cx="1520191" cy="812800"/>
            </a:xfrm>
            <a:custGeom>
              <a:avLst/>
              <a:gdLst/>
              <a:ahLst/>
              <a:cxnLst/>
              <a:rect l="l" t="t" r="r" b="b"/>
              <a:pathLst>
                <a:path w="1520191" h="812800">
                  <a:moveTo>
                    <a:pt x="760095" y="0"/>
                  </a:moveTo>
                  <a:cubicBezTo>
                    <a:pt x="340306" y="0"/>
                    <a:pt x="0" y="181951"/>
                    <a:pt x="0" y="406400"/>
                  </a:cubicBezTo>
                  <a:cubicBezTo>
                    <a:pt x="0" y="630849"/>
                    <a:pt x="340306" y="812800"/>
                    <a:pt x="760095" y="812800"/>
                  </a:cubicBezTo>
                  <a:cubicBezTo>
                    <a:pt x="1179885" y="812800"/>
                    <a:pt x="1520191" y="630849"/>
                    <a:pt x="1520191" y="406400"/>
                  </a:cubicBezTo>
                  <a:cubicBezTo>
                    <a:pt x="1520191" y="181951"/>
                    <a:pt x="1179885" y="0"/>
                    <a:pt x="760095" y="0"/>
                  </a:cubicBezTo>
                  <a:close/>
                </a:path>
              </a:pathLst>
            </a:custGeom>
            <a:solidFill>
              <a:srgbClr val="06283D">
                <a:alpha val="80784"/>
              </a:srgbClr>
            </a:solidFill>
          </p:spPr>
        </p:sp>
        <p:sp>
          <p:nvSpPr>
            <p:cNvPr id="4" name="TextBox 4"/>
            <p:cNvSpPr txBox="1"/>
            <p:nvPr/>
          </p:nvSpPr>
          <p:spPr>
            <a:xfrm>
              <a:off x="142518" y="38100"/>
              <a:ext cx="1235155"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a:grpSpLocks noChangeAspect="1"/>
          </p:cNvGrpSpPr>
          <p:nvPr/>
        </p:nvGrpSpPr>
        <p:grpSpPr>
          <a:xfrm>
            <a:off x="4605027" y="4659350"/>
            <a:ext cx="9077947" cy="6335556"/>
            <a:chOff x="0" y="0"/>
            <a:chExt cx="8916670" cy="6223000"/>
          </a:xfrm>
        </p:grpSpPr>
        <p:sp>
          <p:nvSpPr>
            <p:cNvPr id="6" name="Freeform 6"/>
            <p:cNvSpPr/>
            <p:nvPr/>
          </p:nvSpPr>
          <p:spPr>
            <a:xfrm>
              <a:off x="13970" y="155575"/>
              <a:ext cx="8888730" cy="5911850"/>
            </a:xfrm>
            <a:custGeom>
              <a:avLst/>
              <a:gdLst/>
              <a:ahLst/>
              <a:cxnLst/>
              <a:rect l="l" t="t" r="r" b="b"/>
              <a:pathLst>
                <a:path w="8888730" h="5911850">
                  <a:moveTo>
                    <a:pt x="4444365" y="5911850"/>
                  </a:moveTo>
                  <a:cubicBezTo>
                    <a:pt x="3055112" y="5911850"/>
                    <a:pt x="1302893" y="5350129"/>
                    <a:pt x="527304" y="4199509"/>
                  </a:cubicBezTo>
                  <a:cubicBezTo>
                    <a:pt x="25146" y="3454527"/>
                    <a:pt x="0" y="2497455"/>
                    <a:pt x="525526" y="1715516"/>
                  </a:cubicBezTo>
                  <a:cubicBezTo>
                    <a:pt x="1302131" y="559943"/>
                    <a:pt x="3056763" y="0"/>
                    <a:pt x="4444365" y="0"/>
                  </a:cubicBezTo>
                  <a:cubicBezTo>
                    <a:pt x="5831967" y="0"/>
                    <a:pt x="7586599" y="559943"/>
                    <a:pt x="8363204" y="1715516"/>
                  </a:cubicBezTo>
                  <a:cubicBezTo>
                    <a:pt x="8888730" y="2497455"/>
                    <a:pt x="8863584" y="3454527"/>
                    <a:pt x="8361426" y="4199509"/>
                  </a:cubicBezTo>
                  <a:cubicBezTo>
                    <a:pt x="7585710" y="5350129"/>
                    <a:pt x="5833618" y="5911850"/>
                    <a:pt x="4444365" y="5911850"/>
                  </a:cubicBezTo>
                  <a:close/>
                </a:path>
              </a:pathLst>
            </a:custGeom>
            <a:blipFill>
              <a:blip r:embed="rId3"/>
              <a:stretch>
                <a:fillRect l="-1548" r="-1548"/>
              </a:stretch>
            </a:blipFill>
          </p:spPr>
        </p:sp>
        <p:sp>
          <p:nvSpPr>
            <p:cNvPr id="7" name="Freeform 7"/>
            <p:cNvSpPr/>
            <p:nvPr/>
          </p:nvSpPr>
          <p:spPr>
            <a:xfrm>
              <a:off x="2159" y="6350"/>
              <a:ext cx="8912352" cy="6210300"/>
            </a:xfrm>
            <a:custGeom>
              <a:avLst/>
              <a:gdLst/>
              <a:ahLst/>
              <a:cxnLst/>
              <a:rect l="l" t="t" r="r" b="b"/>
              <a:pathLst>
                <a:path w="8912352" h="6210300">
                  <a:moveTo>
                    <a:pt x="4456176" y="6210300"/>
                  </a:moveTo>
                  <a:cubicBezTo>
                    <a:pt x="3709035" y="6210300"/>
                    <a:pt x="2911983" y="6055614"/>
                    <a:pt x="2211959" y="5774944"/>
                  </a:cubicBezTo>
                  <a:cubicBezTo>
                    <a:pt x="1412621" y="5454269"/>
                    <a:pt x="791337" y="4990084"/>
                    <a:pt x="415290" y="4432300"/>
                  </a:cubicBezTo>
                  <a:cubicBezTo>
                    <a:pt x="149606" y="4037838"/>
                    <a:pt x="7239" y="3584829"/>
                    <a:pt x="3683" y="3121787"/>
                  </a:cubicBezTo>
                  <a:cubicBezTo>
                    <a:pt x="0" y="2649474"/>
                    <a:pt x="141732" y="2185924"/>
                    <a:pt x="413512" y="1781556"/>
                  </a:cubicBezTo>
                  <a:cubicBezTo>
                    <a:pt x="789686" y="1221740"/>
                    <a:pt x="1411605" y="756158"/>
                    <a:pt x="2212086" y="435102"/>
                  </a:cubicBezTo>
                  <a:cubicBezTo>
                    <a:pt x="2911729" y="154559"/>
                    <a:pt x="3708654" y="0"/>
                    <a:pt x="4456176" y="0"/>
                  </a:cubicBezTo>
                  <a:cubicBezTo>
                    <a:pt x="5203698" y="0"/>
                    <a:pt x="6000623" y="154559"/>
                    <a:pt x="6700266" y="435102"/>
                  </a:cubicBezTo>
                  <a:cubicBezTo>
                    <a:pt x="7500747" y="756158"/>
                    <a:pt x="8122666" y="1221740"/>
                    <a:pt x="8498840" y="1781429"/>
                  </a:cubicBezTo>
                  <a:cubicBezTo>
                    <a:pt x="8770620" y="2185924"/>
                    <a:pt x="8912352" y="2649347"/>
                    <a:pt x="8908669" y="3121660"/>
                  </a:cubicBezTo>
                  <a:cubicBezTo>
                    <a:pt x="8904986" y="3584702"/>
                    <a:pt x="8762619" y="4037711"/>
                    <a:pt x="8496935" y="4432046"/>
                  </a:cubicBezTo>
                  <a:cubicBezTo>
                    <a:pt x="8120889" y="4989830"/>
                    <a:pt x="7499731" y="5454142"/>
                    <a:pt x="6700393" y="5774690"/>
                  </a:cubicBezTo>
                  <a:cubicBezTo>
                    <a:pt x="6000369" y="6055614"/>
                    <a:pt x="5203317" y="6210300"/>
                    <a:pt x="4456176" y="6210300"/>
                  </a:cubicBezTo>
                  <a:close/>
                  <a:moveTo>
                    <a:pt x="4456176" y="19050"/>
                  </a:moveTo>
                  <a:cubicBezTo>
                    <a:pt x="3711067" y="19050"/>
                    <a:pt x="2916555" y="173101"/>
                    <a:pt x="2219198" y="452755"/>
                  </a:cubicBezTo>
                  <a:cubicBezTo>
                    <a:pt x="1422273" y="772414"/>
                    <a:pt x="803275" y="1235583"/>
                    <a:pt x="429260" y="1792097"/>
                  </a:cubicBezTo>
                  <a:cubicBezTo>
                    <a:pt x="159639" y="2193417"/>
                    <a:pt x="18923" y="2653157"/>
                    <a:pt x="22606" y="3121660"/>
                  </a:cubicBezTo>
                  <a:cubicBezTo>
                    <a:pt x="26162" y="3580892"/>
                    <a:pt x="167513" y="4030345"/>
                    <a:pt x="431165" y="4421505"/>
                  </a:cubicBezTo>
                  <a:cubicBezTo>
                    <a:pt x="805053" y="4976114"/>
                    <a:pt x="1423289" y="5438013"/>
                    <a:pt x="2219071" y="5757164"/>
                  </a:cubicBezTo>
                  <a:cubicBezTo>
                    <a:pt x="2916936" y="6037072"/>
                    <a:pt x="3711321" y="6191250"/>
                    <a:pt x="4456176" y="6191250"/>
                  </a:cubicBezTo>
                  <a:cubicBezTo>
                    <a:pt x="5201031" y="6191250"/>
                    <a:pt x="5995416" y="6037072"/>
                    <a:pt x="6693280" y="5757164"/>
                  </a:cubicBezTo>
                  <a:cubicBezTo>
                    <a:pt x="7489062" y="5438013"/>
                    <a:pt x="8107298" y="4976114"/>
                    <a:pt x="8481187" y="4421505"/>
                  </a:cubicBezTo>
                  <a:cubicBezTo>
                    <a:pt x="8744839" y="4030345"/>
                    <a:pt x="8886063" y="3580892"/>
                    <a:pt x="8889746" y="3121660"/>
                  </a:cubicBezTo>
                  <a:cubicBezTo>
                    <a:pt x="8893428" y="2653157"/>
                    <a:pt x="8752839" y="2193417"/>
                    <a:pt x="8483091" y="1792097"/>
                  </a:cubicBezTo>
                  <a:cubicBezTo>
                    <a:pt x="8109076" y="1235583"/>
                    <a:pt x="7490078" y="772414"/>
                    <a:pt x="6693153" y="452755"/>
                  </a:cubicBezTo>
                  <a:cubicBezTo>
                    <a:pt x="5995797" y="173101"/>
                    <a:pt x="5201285" y="19050"/>
                    <a:pt x="4456176" y="19050"/>
                  </a:cubicBezTo>
                  <a:close/>
                  <a:moveTo>
                    <a:pt x="4456176" y="6070600"/>
                  </a:moveTo>
                  <a:cubicBezTo>
                    <a:pt x="3726434" y="6070600"/>
                    <a:pt x="2947797" y="5919597"/>
                    <a:pt x="2264029" y="5645277"/>
                  </a:cubicBezTo>
                  <a:cubicBezTo>
                    <a:pt x="1490726" y="5335016"/>
                    <a:pt x="891540" y="4888611"/>
                    <a:pt x="531241" y="4354068"/>
                  </a:cubicBezTo>
                  <a:cubicBezTo>
                    <a:pt x="280924" y="3982593"/>
                    <a:pt x="146685" y="3556127"/>
                    <a:pt x="143383" y="3120644"/>
                  </a:cubicBezTo>
                  <a:cubicBezTo>
                    <a:pt x="139954" y="2676525"/>
                    <a:pt x="273431" y="2240407"/>
                    <a:pt x="529463" y="1859407"/>
                  </a:cubicBezTo>
                  <a:cubicBezTo>
                    <a:pt x="889889" y="1322959"/>
                    <a:pt x="1489710" y="875284"/>
                    <a:pt x="2264156" y="564769"/>
                  </a:cubicBezTo>
                  <a:cubicBezTo>
                    <a:pt x="2947543" y="290703"/>
                    <a:pt x="3726053" y="139700"/>
                    <a:pt x="4456176" y="139700"/>
                  </a:cubicBezTo>
                  <a:cubicBezTo>
                    <a:pt x="5186299" y="139700"/>
                    <a:pt x="5964809" y="290703"/>
                    <a:pt x="6648196" y="564769"/>
                  </a:cubicBezTo>
                  <a:cubicBezTo>
                    <a:pt x="7422515" y="875284"/>
                    <a:pt x="8022336" y="1322959"/>
                    <a:pt x="8382889" y="1859407"/>
                  </a:cubicBezTo>
                  <a:cubicBezTo>
                    <a:pt x="8638921" y="2240407"/>
                    <a:pt x="8772525" y="2676525"/>
                    <a:pt x="8768969" y="3120644"/>
                  </a:cubicBezTo>
                  <a:cubicBezTo>
                    <a:pt x="8765540" y="3556127"/>
                    <a:pt x="8631428" y="3982593"/>
                    <a:pt x="8381111" y="4354068"/>
                  </a:cubicBezTo>
                  <a:cubicBezTo>
                    <a:pt x="8020813" y="4888611"/>
                    <a:pt x="7421627" y="5335016"/>
                    <a:pt x="6648323" y="5645150"/>
                  </a:cubicBezTo>
                  <a:cubicBezTo>
                    <a:pt x="5964428" y="5919470"/>
                    <a:pt x="5185918" y="6070600"/>
                    <a:pt x="4456176" y="6070600"/>
                  </a:cubicBezTo>
                  <a:close/>
                  <a:moveTo>
                    <a:pt x="4456176" y="158750"/>
                  </a:moveTo>
                  <a:cubicBezTo>
                    <a:pt x="3728466" y="158750"/>
                    <a:pt x="2952496" y="309245"/>
                    <a:pt x="2271141" y="582422"/>
                  </a:cubicBezTo>
                  <a:cubicBezTo>
                    <a:pt x="1500378" y="891540"/>
                    <a:pt x="903478" y="1336802"/>
                    <a:pt x="545211" y="1869948"/>
                  </a:cubicBezTo>
                  <a:cubicBezTo>
                    <a:pt x="32385" y="2633218"/>
                    <a:pt x="33020" y="3581019"/>
                    <a:pt x="546989" y="4343400"/>
                  </a:cubicBezTo>
                  <a:cubicBezTo>
                    <a:pt x="905129" y="4874768"/>
                    <a:pt x="1501394" y="5318760"/>
                    <a:pt x="2271014" y="5627497"/>
                  </a:cubicBezTo>
                  <a:cubicBezTo>
                    <a:pt x="2952750" y="5900928"/>
                    <a:pt x="3728720" y="6051550"/>
                    <a:pt x="4456176" y="6051550"/>
                  </a:cubicBezTo>
                  <a:cubicBezTo>
                    <a:pt x="5183632" y="6051550"/>
                    <a:pt x="5959602" y="5900928"/>
                    <a:pt x="6641211" y="5627624"/>
                  </a:cubicBezTo>
                  <a:cubicBezTo>
                    <a:pt x="7410958" y="5318887"/>
                    <a:pt x="8007096" y="4874895"/>
                    <a:pt x="8365236" y="4343527"/>
                  </a:cubicBezTo>
                  <a:cubicBezTo>
                    <a:pt x="8879204" y="3581019"/>
                    <a:pt x="8879967" y="2633345"/>
                    <a:pt x="8367014" y="1870202"/>
                  </a:cubicBezTo>
                  <a:cubicBezTo>
                    <a:pt x="8008620" y="1337056"/>
                    <a:pt x="7411847" y="891794"/>
                    <a:pt x="6641084" y="582676"/>
                  </a:cubicBezTo>
                  <a:cubicBezTo>
                    <a:pt x="5959856" y="309245"/>
                    <a:pt x="5183886" y="158750"/>
                    <a:pt x="4456176" y="158750"/>
                  </a:cubicBezTo>
                  <a:close/>
                </a:path>
              </a:pathLst>
            </a:custGeom>
            <a:solidFill>
              <a:srgbClr val="FF5B00"/>
            </a:solidFill>
          </p:spPr>
        </p:sp>
      </p:grpSp>
      <p:grpSp>
        <p:nvGrpSpPr>
          <p:cNvPr id="8" name="Group 8"/>
          <p:cNvGrpSpPr/>
          <p:nvPr/>
        </p:nvGrpSpPr>
        <p:grpSpPr>
          <a:xfrm>
            <a:off x="1028700" y="8347696"/>
            <a:ext cx="1466669" cy="146666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5792631" y="8347696"/>
            <a:ext cx="1466669" cy="146666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14" name="TextBox 14"/>
          <p:cNvSpPr txBox="1"/>
          <p:nvPr/>
        </p:nvSpPr>
        <p:spPr>
          <a:xfrm>
            <a:off x="5710819" y="1697885"/>
            <a:ext cx="6866361" cy="993775"/>
          </a:xfrm>
          <a:prstGeom prst="rect">
            <a:avLst/>
          </a:prstGeom>
        </p:spPr>
        <p:txBody>
          <a:bodyPr lIns="0" tIns="0" rIns="0" bIns="0" rtlCol="0" anchor="t">
            <a:spAutoFit/>
          </a:bodyPr>
          <a:lstStyle/>
          <a:p>
            <a:pPr algn="ctr">
              <a:lnSpc>
                <a:spcPts val="7700"/>
              </a:lnSpc>
            </a:pPr>
            <a:r>
              <a:rPr lang="en-US" sz="5500">
                <a:solidFill>
                  <a:srgbClr val="FFFFFF"/>
                </a:solidFill>
                <a:latin typeface="Poppins Semi-Bold" panose="00000700000000000000"/>
              </a:rPr>
              <a:t>HASIL ANALISIS</a:t>
            </a:r>
          </a:p>
        </p:txBody>
      </p:sp>
      <p:sp>
        <p:nvSpPr>
          <p:cNvPr id="15" name="TextBox 15"/>
          <p:cNvSpPr txBox="1"/>
          <p:nvPr/>
        </p:nvSpPr>
        <p:spPr>
          <a:xfrm>
            <a:off x="3649358" y="3058655"/>
            <a:ext cx="11057242" cy="869315"/>
          </a:xfrm>
          <a:prstGeom prst="rect">
            <a:avLst/>
          </a:prstGeom>
        </p:spPr>
        <p:txBody>
          <a:bodyPr wrap="square" lIns="0" tIns="0" rIns="0" bIns="0" rtlCol="0" anchor="t">
            <a:spAutoFit/>
          </a:bodyPr>
          <a:lstStyle/>
          <a:p>
            <a:pPr algn="ctr">
              <a:lnSpc>
                <a:spcPts val="3520"/>
              </a:lnSpc>
            </a:pPr>
            <a:r>
              <a:rPr lang="en-US" sz="2200" dirty="0" err="1">
                <a:solidFill>
                  <a:srgbClr val="FFFFFF"/>
                </a:solidFill>
                <a:latin typeface="Poppins" panose="00000500000000000000"/>
              </a:rPr>
              <a:t>Berdasarkan</a:t>
            </a:r>
            <a:r>
              <a:rPr lang="en-US" sz="2200" dirty="0">
                <a:solidFill>
                  <a:srgbClr val="FFFFFF"/>
                </a:solidFill>
                <a:latin typeface="Poppins" panose="00000500000000000000"/>
              </a:rPr>
              <a:t> </a:t>
            </a:r>
            <a:r>
              <a:rPr lang="en-US" sz="2200" dirty="0" err="1">
                <a:solidFill>
                  <a:srgbClr val="FFFFFF"/>
                </a:solidFill>
                <a:latin typeface="Poppins" panose="00000500000000000000"/>
              </a:rPr>
              <a:t>hasil</a:t>
            </a:r>
            <a:r>
              <a:rPr lang="en-US" sz="2200" dirty="0">
                <a:solidFill>
                  <a:srgbClr val="FFFFFF"/>
                </a:solidFill>
                <a:latin typeface="Poppins" panose="00000500000000000000"/>
              </a:rPr>
              <a:t> </a:t>
            </a:r>
            <a:r>
              <a:rPr lang="en-US" sz="2200" dirty="0" err="1">
                <a:solidFill>
                  <a:srgbClr val="FFFFFF"/>
                </a:solidFill>
                <a:latin typeface="Poppins" panose="00000500000000000000"/>
              </a:rPr>
              <a:t>analisis</a:t>
            </a:r>
            <a:r>
              <a:rPr lang="en-US" sz="2200" dirty="0">
                <a:solidFill>
                  <a:srgbClr val="FFFFFF"/>
                </a:solidFill>
                <a:latin typeface="Poppins" panose="00000500000000000000"/>
              </a:rPr>
              <a:t> yang </a:t>
            </a:r>
            <a:r>
              <a:rPr lang="en-US" sz="2200" dirty="0" err="1">
                <a:solidFill>
                  <a:srgbClr val="FFFFFF"/>
                </a:solidFill>
                <a:latin typeface="Poppins" panose="00000500000000000000"/>
              </a:rPr>
              <a:t>sudah</a:t>
            </a:r>
            <a:r>
              <a:rPr lang="en-US" sz="2200" dirty="0">
                <a:solidFill>
                  <a:srgbClr val="FFFFFF"/>
                </a:solidFill>
                <a:latin typeface="Poppins" panose="00000500000000000000"/>
              </a:rPr>
              <a:t> di </a:t>
            </a:r>
            <a:r>
              <a:rPr lang="en-US" sz="2200" dirty="0" err="1">
                <a:solidFill>
                  <a:srgbClr val="FFFFFF"/>
                </a:solidFill>
                <a:latin typeface="Poppins" panose="00000500000000000000"/>
              </a:rPr>
              <a:t>dapatkan</a:t>
            </a:r>
            <a:r>
              <a:rPr lang="en-US" sz="2200" dirty="0">
                <a:solidFill>
                  <a:srgbClr val="FFFFFF"/>
                </a:solidFill>
                <a:latin typeface="Poppins" panose="00000500000000000000"/>
              </a:rPr>
              <a:t>, </a:t>
            </a:r>
            <a:r>
              <a:rPr lang="en-US" sz="2200" dirty="0" err="1">
                <a:solidFill>
                  <a:srgbClr val="FFFFFF"/>
                </a:solidFill>
                <a:latin typeface="Poppins" panose="00000500000000000000"/>
              </a:rPr>
              <a:t>mendapatkan</a:t>
            </a:r>
            <a:r>
              <a:rPr lang="en-US" sz="2200" dirty="0">
                <a:solidFill>
                  <a:srgbClr val="FFFFFF"/>
                </a:solidFill>
                <a:latin typeface="Poppins" panose="00000500000000000000"/>
              </a:rPr>
              <a:t> </a:t>
            </a:r>
            <a:r>
              <a:rPr lang="en-US" sz="2200" dirty="0" err="1">
                <a:solidFill>
                  <a:srgbClr val="FFFFFF"/>
                </a:solidFill>
                <a:latin typeface="Poppins" panose="00000500000000000000"/>
              </a:rPr>
              <a:t>prediksi</a:t>
            </a:r>
            <a:r>
              <a:rPr lang="en-US" sz="2200" dirty="0">
                <a:solidFill>
                  <a:srgbClr val="FFFFFF"/>
                </a:solidFill>
                <a:latin typeface="Poppins" panose="00000500000000000000"/>
              </a:rPr>
              <a:t> top </a:t>
            </a:r>
            <a:r>
              <a:rPr lang="en-US" sz="2200" dirty="0" err="1">
                <a:solidFill>
                  <a:srgbClr val="FFFFFF"/>
                </a:solidFill>
                <a:latin typeface="Poppins" panose="00000500000000000000"/>
              </a:rPr>
              <a:t>spotify</a:t>
            </a:r>
            <a:r>
              <a:rPr lang="en-US" sz="2200" dirty="0">
                <a:solidFill>
                  <a:srgbClr val="FFFFFF"/>
                </a:solidFill>
                <a:latin typeface="Poppins" panose="00000500000000000000"/>
              </a:rPr>
              <a:t> </a:t>
            </a:r>
            <a:r>
              <a:rPr lang="en-US" sz="2200" dirty="0" err="1">
                <a:solidFill>
                  <a:srgbClr val="FFFFFF"/>
                </a:solidFill>
                <a:latin typeface="Poppins" panose="00000500000000000000"/>
              </a:rPr>
              <a:t>berdasarkan</a:t>
            </a:r>
            <a:r>
              <a:rPr lang="en-US" sz="2200" dirty="0">
                <a:solidFill>
                  <a:srgbClr val="FFFFFF"/>
                </a:solidFill>
                <a:latin typeface="Poppins" panose="00000500000000000000"/>
              </a:rPr>
              <a:t> streams dan </a:t>
            </a:r>
            <a:r>
              <a:rPr lang="en-US" sz="2200" dirty="0" err="1">
                <a:solidFill>
                  <a:srgbClr val="FFFFFF"/>
                </a:solidFill>
                <a:latin typeface="Poppins" panose="00000500000000000000"/>
              </a:rPr>
              <a:t>fitur</a:t>
            </a:r>
            <a:r>
              <a:rPr lang="en-US" sz="2200" dirty="0">
                <a:solidFill>
                  <a:srgbClr val="FFFFFF"/>
                </a:solidFill>
                <a:latin typeface="Poppins" panose="00000500000000000000"/>
              </a:rPr>
              <a:t> - </a:t>
            </a:r>
            <a:r>
              <a:rPr lang="en-US" sz="2200" dirty="0" err="1">
                <a:solidFill>
                  <a:srgbClr val="FFFFFF"/>
                </a:solidFill>
                <a:latin typeface="Poppins" panose="00000500000000000000"/>
              </a:rPr>
              <a:t>fitur</a:t>
            </a:r>
            <a:r>
              <a:rPr lang="en-US" sz="2200" dirty="0">
                <a:solidFill>
                  <a:srgbClr val="FFFFFF"/>
                </a:solidFill>
                <a:latin typeface="Poppins" panose="00000500000000000000"/>
              </a:rPr>
              <a:t> yang </a:t>
            </a:r>
            <a:r>
              <a:rPr lang="en-US" sz="2200" dirty="0" err="1">
                <a:solidFill>
                  <a:srgbClr val="FFFFFF"/>
                </a:solidFill>
                <a:latin typeface="Poppins" panose="00000500000000000000"/>
              </a:rPr>
              <a:t>ada</a:t>
            </a:r>
            <a:r>
              <a:rPr lang="en-US" sz="2200" dirty="0">
                <a:solidFill>
                  <a:srgbClr val="FFFFFF"/>
                </a:solidFill>
                <a:latin typeface="Poppins" panose="00000500000000000000"/>
              </a:rPr>
              <a:t> pada dataset </a:t>
            </a:r>
            <a:r>
              <a:rPr lang="en-US" sz="2200" dirty="0" err="1">
                <a:solidFill>
                  <a:srgbClr val="FFFFFF"/>
                </a:solidFill>
                <a:latin typeface="Poppins" panose="00000500000000000000"/>
              </a:rPr>
              <a:t>tersebut</a:t>
            </a:r>
            <a:r>
              <a:rPr lang="en-US" sz="2200" dirty="0">
                <a:solidFill>
                  <a:srgbClr val="FFFFFF"/>
                </a:solidFill>
                <a:latin typeface="Poppins" panose="00000500000000000000"/>
              </a:rPr>
              <a:t>.</a:t>
            </a:r>
          </a:p>
        </p:txBody>
      </p:sp>
    </p:spTree>
  </p:cSld>
  <p:clrMapOvr>
    <a:masterClrMapping/>
  </p:clrMapOvr>
  <p:transition spd="slow">
    <p:push dir="u"/>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09614" y="-1862309"/>
            <a:ext cx="3724618" cy="37246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264495" y="8497204"/>
            <a:ext cx="2586390" cy="25863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8" name="Group 8"/>
          <p:cNvGrpSpPr/>
          <p:nvPr/>
        </p:nvGrpSpPr>
        <p:grpSpPr>
          <a:xfrm>
            <a:off x="1028700" y="1028700"/>
            <a:ext cx="2724287" cy="595566"/>
            <a:chOff x="0" y="0"/>
            <a:chExt cx="860731" cy="188168"/>
          </a:xfrm>
        </p:grpSpPr>
        <p:sp>
          <p:nvSpPr>
            <p:cNvPr id="9" name="Freeform 9"/>
            <p:cNvSpPr/>
            <p:nvPr/>
          </p:nvSpPr>
          <p:spPr>
            <a:xfrm>
              <a:off x="0" y="0"/>
              <a:ext cx="860731" cy="188168"/>
            </a:xfrm>
            <a:custGeom>
              <a:avLst/>
              <a:gdLst/>
              <a:ahLst/>
              <a:cxnLst/>
              <a:rect l="l" t="t" r="r" b="b"/>
              <a:pathLst>
                <a:path w="860731" h="188168">
                  <a:moveTo>
                    <a:pt x="42627" y="0"/>
                  </a:moveTo>
                  <a:lnTo>
                    <a:pt x="818104" y="0"/>
                  </a:lnTo>
                  <a:cubicBezTo>
                    <a:pt x="841646" y="0"/>
                    <a:pt x="860731" y="19085"/>
                    <a:pt x="860731" y="42627"/>
                  </a:cubicBezTo>
                  <a:lnTo>
                    <a:pt x="860731" y="145540"/>
                  </a:lnTo>
                  <a:cubicBezTo>
                    <a:pt x="860731" y="169083"/>
                    <a:pt x="841646" y="188168"/>
                    <a:pt x="818104" y="188168"/>
                  </a:cubicBezTo>
                  <a:lnTo>
                    <a:pt x="42627" y="188168"/>
                  </a:lnTo>
                  <a:cubicBezTo>
                    <a:pt x="19085" y="188168"/>
                    <a:pt x="0" y="169083"/>
                    <a:pt x="0" y="145540"/>
                  </a:cubicBezTo>
                  <a:lnTo>
                    <a:pt x="0" y="42627"/>
                  </a:lnTo>
                  <a:cubicBezTo>
                    <a:pt x="0" y="19085"/>
                    <a:pt x="19085" y="0"/>
                    <a:pt x="42627" y="0"/>
                  </a:cubicBezTo>
                  <a:close/>
                </a:path>
              </a:pathLst>
            </a:custGeom>
            <a:solidFill>
              <a:srgbClr val="06283D"/>
            </a:solidFill>
          </p:spPr>
        </p:sp>
        <p:sp>
          <p:nvSpPr>
            <p:cNvPr id="10" name="TextBox 10"/>
            <p:cNvSpPr txBox="1"/>
            <p:nvPr/>
          </p:nvSpPr>
          <p:spPr>
            <a:xfrm>
              <a:off x="0" y="-38100"/>
              <a:ext cx="860731" cy="226268"/>
            </a:xfrm>
            <a:prstGeom prst="rect">
              <a:avLst/>
            </a:prstGeom>
          </p:spPr>
          <p:txBody>
            <a:bodyPr lIns="50800" tIns="50800" rIns="50800" bIns="50800" rtlCol="0" anchor="ctr"/>
            <a:lstStyle/>
            <a:p>
              <a:pPr algn="ctr">
                <a:lnSpc>
                  <a:spcPts val="2660"/>
                </a:lnSpc>
              </a:pPr>
              <a:endParaRPr/>
            </a:p>
          </p:txBody>
        </p:sp>
      </p:grpSp>
      <p:sp>
        <p:nvSpPr>
          <p:cNvPr id="11" name="Freeform 11"/>
          <p:cNvSpPr/>
          <p:nvPr/>
        </p:nvSpPr>
        <p:spPr>
          <a:xfrm>
            <a:off x="1028700" y="2130366"/>
            <a:ext cx="7433394" cy="5175148"/>
          </a:xfrm>
          <a:custGeom>
            <a:avLst/>
            <a:gdLst/>
            <a:ahLst/>
            <a:cxnLst/>
            <a:rect l="l" t="t" r="r" b="b"/>
            <a:pathLst>
              <a:path w="7433394" h="5175148">
                <a:moveTo>
                  <a:pt x="0" y="0"/>
                </a:moveTo>
                <a:lnTo>
                  <a:pt x="7433394" y="0"/>
                </a:lnTo>
                <a:lnTo>
                  <a:pt x="7433394" y="5175148"/>
                </a:lnTo>
                <a:lnTo>
                  <a:pt x="0" y="5175148"/>
                </a:lnTo>
                <a:lnTo>
                  <a:pt x="0" y="0"/>
                </a:lnTo>
                <a:close/>
              </a:path>
            </a:pathLst>
          </a:custGeom>
          <a:blipFill>
            <a:blip r:embed="rId3"/>
            <a:stretch>
              <a:fillRect/>
            </a:stretch>
          </a:blipFill>
        </p:spPr>
      </p:sp>
      <p:sp>
        <p:nvSpPr>
          <p:cNvPr id="12" name="Freeform 12"/>
          <p:cNvSpPr/>
          <p:nvPr/>
        </p:nvSpPr>
        <p:spPr>
          <a:xfrm>
            <a:off x="9398613" y="2130366"/>
            <a:ext cx="7860687" cy="5514828"/>
          </a:xfrm>
          <a:custGeom>
            <a:avLst/>
            <a:gdLst/>
            <a:ahLst/>
            <a:cxnLst/>
            <a:rect l="l" t="t" r="r" b="b"/>
            <a:pathLst>
              <a:path w="7860687" h="5514828">
                <a:moveTo>
                  <a:pt x="0" y="0"/>
                </a:moveTo>
                <a:lnTo>
                  <a:pt x="7860687" y="0"/>
                </a:lnTo>
                <a:lnTo>
                  <a:pt x="7860687" y="5514828"/>
                </a:lnTo>
                <a:lnTo>
                  <a:pt x="0" y="5514828"/>
                </a:lnTo>
                <a:lnTo>
                  <a:pt x="0" y="0"/>
                </a:lnTo>
                <a:close/>
              </a:path>
            </a:pathLst>
          </a:custGeom>
          <a:blipFill>
            <a:blip r:embed="rId4"/>
            <a:stretch>
              <a:fillRect/>
            </a:stretch>
          </a:blipFill>
        </p:spPr>
      </p:sp>
      <p:sp>
        <p:nvSpPr>
          <p:cNvPr id="13" name="Freeform 13"/>
          <p:cNvSpPr/>
          <p:nvPr/>
        </p:nvSpPr>
        <p:spPr>
          <a:xfrm>
            <a:off x="4087612" y="8287851"/>
            <a:ext cx="10622003" cy="970449"/>
          </a:xfrm>
          <a:custGeom>
            <a:avLst/>
            <a:gdLst/>
            <a:ahLst/>
            <a:cxnLst/>
            <a:rect l="l" t="t" r="r" b="b"/>
            <a:pathLst>
              <a:path w="10622003" h="970449">
                <a:moveTo>
                  <a:pt x="0" y="0"/>
                </a:moveTo>
                <a:lnTo>
                  <a:pt x="10622002" y="0"/>
                </a:lnTo>
                <a:lnTo>
                  <a:pt x="10622002" y="970449"/>
                </a:lnTo>
                <a:lnTo>
                  <a:pt x="0" y="970449"/>
                </a:lnTo>
                <a:lnTo>
                  <a:pt x="0" y="0"/>
                </a:lnTo>
                <a:close/>
              </a:path>
            </a:pathLst>
          </a:custGeom>
          <a:blipFill>
            <a:blip r:embed="rId5"/>
            <a:stretch>
              <a:fillRect/>
            </a:stretch>
          </a:blipFill>
        </p:spPr>
      </p:sp>
      <p:sp>
        <p:nvSpPr>
          <p:cNvPr id="14" name="TextBox 14"/>
          <p:cNvSpPr txBox="1"/>
          <p:nvPr/>
        </p:nvSpPr>
        <p:spPr>
          <a:xfrm>
            <a:off x="1222740" y="1092534"/>
            <a:ext cx="2336207" cy="410748"/>
          </a:xfrm>
          <a:prstGeom prst="rect">
            <a:avLst/>
          </a:prstGeom>
        </p:spPr>
        <p:txBody>
          <a:bodyPr lIns="0" tIns="0" rIns="0" bIns="0" rtlCol="0" anchor="t">
            <a:spAutoFit/>
          </a:bodyPr>
          <a:lstStyle/>
          <a:p>
            <a:pPr algn="ctr">
              <a:lnSpc>
                <a:spcPts val="3265"/>
              </a:lnSpc>
            </a:pPr>
            <a:r>
              <a:rPr lang="en-US" sz="2335">
                <a:solidFill>
                  <a:srgbClr val="FFFFFF"/>
                </a:solidFill>
                <a:latin typeface="Poppins" panose="00000500000000000000"/>
              </a:rPr>
              <a:t>Visualisasi Hasil</a:t>
            </a:r>
          </a:p>
        </p:txBody>
      </p:sp>
      <p:grpSp>
        <p:nvGrpSpPr>
          <p:cNvPr id="15" name="Group 15"/>
          <p:cNvGrpSpPr/>
          <p:nvPr/>
        </p:nvGrpSpPr>
        <p:grpSpPr>
          <a:xfrm>
            <a:off x="17259300" y="9258300"/>
            <a:ext cx="1466669" cy="146666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Tree>
  </p:cSld>
  <p:clrMapOvr>
    <a:masterClrMapping/>
  </p:clrMapOvr>
  <p:transition spd="slow">
    <p:push dir="u"/>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5489" y="1537796"/>
            <a:ext cx="2724287" cy="595566"/>
            <a:chOff x="0" y="0"/>
            <a:chExt cx="3632383" cy="794089"/>
          </a:xfrm>
        </p:grpSpPr>
        <p:grpSp>
          <p:nvGrpSpPr>
            <p:cNvPr id="3" name="Group 3"/>
            <p:cNvGrpSpPr/>
            <p:nvPr/>
          </p:nvGrpSpPr>
          <p:grpSpPr>
            <a:xfrm>
              <a:off x="0" y="0"/>
              <a:ext cx="3632383" cy="794089"/>
              <a:chOff x="0" y="0"/>
              <a:chExt cx="860731" cy="188168"/>
            </a:xfrm>
          </p:grpSpPr>
          <p:sp>
            <p:nvSpPr>
              <p:cNvPr id="4" name="Freeform 4"/>
              <p:cNvSpPr/>
              <p:nvPr/>
            </p:nvSpPr>
            <p:spPr>
              <a:xfrm>
                <a:off x="0" y="0"/>
                <a:ext cx="860731" cy="188168"/>
              </a:xfrm>
              <a:custGeom>
                <a:avLst/>
                <a:gdLst/>
                <a:ahLst/>
                <a:cxnLst/>
                <a:rect l="l" t="t" r="r" b="b"/>
                <a:pathLst>
                  <a:path w="860731" h="188168">
                    <a:moveTo>
                      <a:pt x="42627" y="0"/>
                    </a:moveTo>
                    <a:lnTo>
                      <a:pt x="818104" y="0"/>
                    </a:lnTo>
                    <a:cubicBezTo>
                      <a:pt x="841646" y="0"/>
                      <a:pt x="860731" y="19085"/>
                      <a:pt x="860731" y="42627"/>
                    </a:cubicBezTo>
                    <a:lnTo>
                      <a:pt x="860731" y="145540"/>
                    </a:lnTo>
                    <a:cubicBezTo>
                      <a:pt x="860731" y="169083"/>
                      <a:pt x="841646" y="188168"/>
                      <a:pt x="818104" y="188168"/>
                    </a:cubicBezTo>
                    <a:lnTo>
                      <a:pt x="42627" y="188168"/>
                    </a:lnTo>
                    <a:cubicBezTo>
                      <a:pt x="19085" y="188168"/>
                      <a:pt x="0" y="169083"/>
                      <a:pt x="0" y="145540"/>
                    </a:cubicBezTo>
                    <a:lnTo>
                      <a:pt x="0" y="42627"/>
                    </a:lnTo>
                    <a:cubicBezTo>
                      <a:pt x="0" y="19085"/>
                      <a:pt x="19085" y="0"/>
                      <a:pt x="42627" y="0"/>
                    </a:cubicBezTo>
                    <a:close/>
                  </a:path>
                </a:pathLst>
              </a:custGeom>
              <a:solidFill>
                <a:srgbClr val="FF5B00"/>
              </a:solidFill>
            </p:spPr>
          </p:sp>
          <p:sp>
            <p:nvSpPr>
              <p:cNvPr id="5" name="TextBox 5"/>
              <p:cNvSpPr txBox="1"/>
              <p:nvPr/>
            </p:nvSpPr>
            <p:spPr>
              <a:xfrm>
                <a:off x="0" y="-38100"/>
                <a:ext cx="860731" cy="226268"/>
              </a:xfrm>
              <a:prstGeom prst="rect">
                <a:avLst/>
              </a:prstGeom>
            </p:spPr>
            <p:txBody>
              <a:bodyPr lIns="50800" tIns="50800" rIns="50800" bIns="50800" rtlCol="0" anchor="ctr"/>
              <a:lstStyle/>
              <a:p>
                <a:pPr algn="ctr">
                  <a:lnSpc>
                    <a:spcPts val="2660"/>
                  </a:lnSpc>
                </a:pPr>
                <a:endParaRPr/>
              </a:p>
            </p:txBody>
          </p:sp>
        </p:grpSp>
        <p:sp>
          <p:nvSpPr>
            <p:cNvPr id="6" name="TextBox 6"/>
            <p:cNvSpPr txBox="1"/>
            <p:nvPr/>
          </p:nvSpPr>
          <p:spPr>
            <a:xfrm>
              <a:off x="258720" y="104163"/>
              <a:ext cx="3114943" cy="528614"/>
            </a:xfrm>
            <a:prstGeom prst="rect">
              <a:avLst/>
            </a:prstGeom>
          </p:spPr>
          <p:txBody>
            <a:bodyPr lIns="0" tIns="0" rIns="0" bIns="0" rtlCol="0" anchor="t">
              <a:spAutoFit/>
            </a:bodyPr>
            <a:lstStyle/>
            <a:p>
              <a:pPr algn="ctr">
                <a:lnSpc>
                  <a:spcPts val="3265"/>
                </a:lnSpc>
              </a:pPr>
              <a:r>
                <a:rPr lang="en-US" sz="2335">
                  <a:solidFill>
                    <a:srgbClr val="FFFFFF"/>
                  </a:solidFill>
                  <a:latin typeface="Poppins" panose="00000500000000000000"/>
                </a:rPr>
                <a:t>Visualisasi Hasil</a:t>
              </a:r>
            </a:p>
          </p:txBody>
        </p:sp>
      </p:grpSp>
      <p:grpSp>
        <p:nvGrpSpPr>
          <p:cNvPr id="7" name="Group 7"/>
          <p:cNvGrpSpPr/>
          <p:nvPr/>
        </p:nvGrpSpPr>
        <p:grpSpPr>
          <a:xfrm>
            <a:off x="-431426" y="8421727"/>
            <a:ext cx="2355043" cy="235504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10" name="Freeform 10"/>
          <p:cNvSpPr/>
          <p:nvPr/>
        </p:nvSpPr>
        <p:spPr>
          <a:xfrm>
            <a:off x="1595489" y="2562817"/>
            <a:ext cx="7276294" cy="5420097"/>
          </a:xfrm>
          <a:custGeom>
            <a:avLst/>
            <a:gdLst/>
            <a:ahLst/>
            <a:cxnLst/>
            <a:rect l="l" t="t" r="r" b="b"/>
            <a:pathLst>
              <a:path w="7276294" h="5420097">
                <a:moveTo>
                  <a:pt x="0" y="0"/>
                </a:moveTo>
                <a:lnTo>
                  <a:pt x="7276294" y="0"/>
                </a:lnTo>
                <a:lnTo>
                  <a:pt x="7276294" y="5420097"/>
                </a:lnTo>
                <a:lnTo>
                  <a:pt x="0" y="5420097"/>
                </a:lnTo>
                <a:lnTo>
                  <a:pt x="0" y="0"/>
                </a:lnTo>
                <a:close/>
              </a:path>
            </a:pathLst>
          </a:custGeom>
          <a:blipFill>
            <a:blip r:embed="rId3"/>
            <a:stretch>
              <a:fillRect/>
            </a:stretch>
          </a:blipFill>
        </p:spPr>
      </p:sp>
      <p:sp>
        <p:nvSpPr>
          <p:cNvPr id="11" name="Freeform 11"/>
          <p:cNvSpPr/>
          <p:nvPr/>
        </p:nvSpPr>
        <p:spPr>
          <a:xfrm>
            <a:off x="9914342" y="2973715"/>
            <a:ext cx="6778169" cy="5123499"/>
          </a:xfrm>
          <a:custGeom>
            <a:avLst/>
            <a:gdLst/>
            <a:ahLst/>
            <a:cxnLst/>
            <a:rect l="l" t="t" r="r" b="b"/>
            <a:pathLst>
              <a:path w="6778169" h="5123499">
                <a:moveTo>
                  <a:pt x="0" y="0"/>
                </a:moveTo>
                <a:lnTo>
                  <a:pt x="6778169" y="0"/>
                </a:lnTo>
                <a:lnTo>
                  <a:pt x="6778169" y="5123499"/>
                </a:lnTo>
                <a:lnTo>
                  <a:pt x="0" y="5123499"/>
                </a:lnTo>
                <a:lnTo>
                  <a:pt x="0" y="0"/>
                </a:lnTo>
                <a:close/>
              </a:path>
            </a:pathLst>
          </a:custGeom>
          <a:blipFill>
            <a:blip r:embed="rId4"/>
            <a:stretch>
              <a:fillRect/>
            </a:stretch>
          </a:blipFill>
        </p:spPr>
      </p:sp>
      <p:grpSp>
        <p:nvGrpSpPr>
          <p:cNvPr id="12" name="Group 12"/>
          <p:cNvGrpSpPr/>
          <p:nvPr/>
        </p:nvGrpSpPr>
        <p:grpSpPr>
          <a:xfrm>
            <a:off x="14709614" y="-1862309"/>
            <a:ext cx="3724618" cy="37246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5" name="Group 15"/>
          <p:cNvGrpSpPr/>
          <p:nvPr/>
        </p:nvGrpSpPr>
        <p:grpSpPr>
          <a:xfrm>
            <a:off x="17259300" y="9258300"/>
            <a:ext cx="1466669" cy="146666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8" name="Group 18"/>
          <p:cNvGrpSpPr/>
          <p:nvPr/>
        </p:nvGrpSpPr>
        <p:grpSpPr>
          <a:xfrm>
            <a:off x="-431426" y="-437969"/>
            <a:ext cx="1466669" cy="146666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Tree>
  </p:cSld>
  <p:clrMapOvr>
    <a:masterClrMapping/>
  </p:clrMapOvr>
  <p:transition spd="slow">
    <p:push dir="u"/>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20634" y="-2344724"/>
            <a:ext cx="5441138" cy="54411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16272222" y="3132186"/>
            <a:ext cx="1693322" cy="169332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8" name="Group 8"/>
          <p:cNvGrpSpPr>
            <a:grpSpLocks noChangeAspect="1"/>
          </p:cNvGrpSpPr>
          <p:nvPr/>
        </p:nvGrpSpPr>
        <p:grpSpPr>
          <a:xfrm>
            <a:off x="8388770" y="1285446"/>
            <a:ext cx="3318572" cy="3427421"/>
            <a:chOff x="0" y="0"/>
            <a:chExt cx="6350000" cy="6558280"/>
          </a:xfrm>
        </p:grpSpPr>
        <p:sp>
          <p:nvSpPr>
            <p:cNvPr id="9" name="Freeform 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30749" r="-30749"/>
              </a:stretch>
            </a:blipFill>
          </p:spPr>
        </p:sp>
        <p:sp>
          <p:nvSpPr>
            <p:cNvPr id="10" name="Freeform 1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6283D"/>
            </a:solidFill>
          </p:spPr>
        </p:sp>
      </p:grpSp>
      <p:grpSp>
        <p:nvGrpSpPr>
          <p:cNvPr id="11" name="Group 11"/>
          <p:cNvGrpSpPr>
            <a:grpSpLocks noChangeAspect="1"/>
          </p:cNvGrpSpPr>
          <p:nvPr/>
        </p:nvGrpSpPr>
        <p:grpSpPr>
          <a:xfrm>
            <a:off x="12715288" y="1305835"/>
            <a:ext cx="3318572" cy="3427421"/>
            <a:chOff x="0" y="0"/>
            <a:chExt cx="6350000" cy="6558280"/>
          </a:xfrm>
        </p:grpSpPr>
        <p:sp>
          <p:nvSpPr>
            <p:cNvPr id="12" name="Freeform 12"/>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t="-3033" b="-17903"/>
              </a:stretch>
            </a:blipFill>
          </p:spPr>
        </p:sp>
        <p:sp>
          <p:nvSpPr>
            <p:cNvPr id="13" name="Freeform 13"/>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6283D"/>
            </a:solidFill>
          </p:spPr>
        </p:sp>
      </p:grpSp>
      <p:sp>
        <p:nvSpPr>
          <p:cNvPr id="14" name="TextBox 14"/>
          <p:cNvSpPr txBox="1"/>
          <p:nvPr/>
        </p:nvSpPr>
        <p:spPr>
          <a:xfrm>
            <a:off x="1511769" y="2181591"/>
            <a:ext cx="6638876" cy="1853565"/>
          </a:xfrm>
          <a:prstGeom prst="rect">
            <a:avLst/>
          </a:prstGeom>
        </p:spPr>
        <p:txBody>
          <a:bodyPr lIns="0" tIns="0" rIns="0" bIns="0" rtlCol="0" anchor="t">
            <a:spAutoFit/>
          </a:bodyPr>
          <a:lstStyle/>
          <a:p>
            <a:pPr>
              <a:lnSpc>
                <a:spcPts val="7080"/>
              </a:lnSpc>
            </a:pPr>
            <a:r>
              <a:rPr lang="en-US" sz="6000">
                <a:solidFill>
                  <a:srgbClr val="000000"/>
                </a:solidFill>
                <a:latin typeface="Poppins Semi-Bold" panose="00000700000000000000"/>
              </a:rPr>
              <a:t>TEMUAN PENTING &amp; INSIGHT</a:t>
            </a:r>
          </a:p>
        </p:txBody>
      </p:sp>
      <p:grpSp>
        <p:nvGrpSpPr>
          <p:cNvPr id="15" name="Group 15"/>
          <p:cNvGrpSpPr/>
          <p:nvPr/>
        </p:nvGrpSpPr>
        <p:grpSpPr>
          <a:xfrm>
            <a:off x="1262973" y="5637078"/>
            <a:ext cx="4677891" cy="1857191"/>
            <a:chOff x="0" y="0"/>
            <a:chExt cx="6237188" cy="2476255"/>
          </a:xfrm>
        </p:grpSpPr>
        <p:sp>
          <p:nvSpPr>
            <p:cNvPr id="16" name="TextBox 16"/>
            <p:cNvSpPr txBox="1"/>
            <p:nvPr/>
          </p:nvSpPr>
          <p:spPr>
            <a:xfrm>
              <a:off x="0" y="-85725"/>
              <a:ext cx="6012162"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Tren Musik Terbaru</a:t>
              </a:r>
            </a:p>
          </p:txBody>
        </p:sp>
        <p:sp>
          <p:nvSpPr>
            <p:cNvPr id="17" name="TextBox 17"/>
            <p:cNvSpPr txBox="1"/>
            <p:nvPr/>
          </p:nvSpPr>
          <p:spPr>
            <a:xfrm>
              <a:off x="593701" y="822080"/>
              <a:ext cx="5643486" cy="1654175"/>
            </a:xfrm>
            <a:prstGeom prst="rect">
              <a:avLst/>
            </a:prstGeom>
          </p:spPr>
          <p:txBody>
            <a:bodyPr lIns="0" tIns="0" rIns="0" bIns="0" rtlCol="0" anchor="t">
              <a:spAutoFit/>
            </a:bodyPr>
            <a:lstStyle/>
            <a:p>
              <a:pPr>
                <a:lnSpc>
                  <a:spcPts val="2400"/>
                </a:lnSpc>
              </a:pPr>
              <a:r>
                <a:rPr lang="en-US" sz="2000">
                  <a:solidFill>
                    <a:srgbClr val="000000"/>
                  </a:solidFill>
                  <a:latin typeface="Poppins" panose="00000500000000000000"/>
                </a:rPr>
                <a:t>Analisis dataset ini memungkinkan kami untuk mengidentifikasi tren musik terbaru pada tahun 2023. </a:t>
              </a:r>
            </a:p>
          </p:txBody>
        </p:sp>
      </p:grpSp>
      <p:grpSp>
        <p:nvGrpSpPr>
          <p:cNvPr id="18" name="Group 18"/>
          <p:cNvGrpSpPr/>
          <p:nvPr/>
        </p:nvGrpSpPr>
        <p:grpSpPr>
          <a:xfrm>
            <a:off x="-344553" y="9121591"/>
            <a:ext cx="18977106" cy="1523411"/>
            <a:chOff x="0" y="0"/>
            <a:chExt cx="4998085" cy="401228"/>
          </a:xfrm>
        </p:grpSpPr>
        <p:sp>
          <p:nvSpPr>
            <p:cNvPr id="19" name="Freeform 19"/>
            <p:cNvSpPr/>
            <p:nvPr/>
          </p:nvSpPr>
          <p:spPr>
            <a:xfrm>
              <a:off x="0" y="0"/>
              <a:ext cx="4998086" cy="401228"/>
            </a:xfrm>
            <a:custGeom>
              <a:avLst/>
              <a:gdLst/>
              <a:ahLst/>
              <a:cxnLst/>
              <a:rect l="l" t="t" r="r" b="b"/>
              <a:pathLst>
                <a:path w="4998086" h="401228">
                  <a:moveTo>
                    <a:pt x="0" y="0"/>
                  </a:moveTo>
                  <a:lnTo>
                    <a:pt x="4998086" y="0"/>
                  </a:lnTo>
                  <a:lnTo>
                    <a:pt x="4998086" y="401228"/>
                  </a:lnTo>
                  <a:lnTo>
                    <a:pt x="0" y="401228"/>
                  </a:lnTo>
                  <a:close/>
                </a:path>
              </a:pathLst>
            </a:custGeom>
            <a:solidFill>
              <a:srgbClr val="FF5B00">
                <a:alpha val="80784"/>
              </a:srgbClr>
            </a:solidFill>
          </p:spPr>
        </p:sp>
        <p:sp>
          <p:nvSpPr>
            <p:cNvPr id="20" name="TextBox 20"/>
            <p:cNvSpPr txBox="1"/>
            <p:nvPr/>
          </p:nvSpPr>
          <p:spPr>
            <a:xfrm>
              <a:off x="0" y="-38100"/>
              <a:ext cx="4998085" cy="439328"/>
            </a:xfrm>
            <a:prstGeom prst="rect">
              <a:avLst/>
            </a:prstGeom>
          </p:spPr>
          <p:txBody>
            <a:bodyPr lIns="50800" tIns="50800" rIns="50800" bIns="50800" rtlCol="0" anchor="ctr"/>
            <a:lstStyle/>
            <a:p>
              <a:pPr algn="ctr">
                <a:lnSpc>
                  <a:spcPts val="2660"/>
                </a:lnSpc>
              </a:pPr>
              <a:endParaRPr/>
            </a:p>
          </p:txBody>
        </p:sp>
      </p:grpSp>
      <p:grpSp>
        <p:nvGrpSpPr>
          <p:cNvPr id="21" name="Group 21"/>
          <p:cNvGrpSpPr/>
          <p:nvPr/>
        </p:nvGrpSpPr>
        <p:grpSpPr>
          <a:xfrm>
            <a:off x="12820486" y="5637078"/>
            <a:ext cx="4298397" cy="1882591"/>
            <a:chOff x="0" y="0"/>
            <a:chExt cx="5731196" cy="2510122"/>
          </a:xfrm>
        </p:grpSpPr>
        <p:sp>
          <p:nvSpPr>
            <p:cNvPr id="22" name="TextBox 22"/>
            <p:cNvSpPr txBox="1"/>
            <p:nvPr/>
          </p:nvSpPr>
          <p:spPr>
            <a:xfrm>
              <a:off x="0" y="-85725"/>
              <a:ext cx="3122321"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Tren Waktu</a:t>
              </a:r>
            </a:p>
          </p:txBody>
        </p:sp>
        <p:sp>
          <p:nvSpPr>
            <p:cNvPr id="23" name="TextBox 23"/>
            <p:cNvSpPr txBox="1"/>
            <p:nvPr/>
          </p:nvSpPr>
          <p:spPr>
            <a:xfrm>
              <a:off x="155003" y="812555"/>
              <a:ext cx="5576193" cy="1697567"/>
            </a:xfrm>
            <a:prstGeom prst="rect">
              <a:avLst/>
            </a:prstGeom>
          </p:spPr>
          <p:txBody>
            <a:bodyPr lIns="0" tIns="0" rIns="0" bIns="0" rtlCol="0" anchor="t">
              <a:spAutoFit/>
            </a:bodyPr>
            <a:lstStyle/>
            <a:p>
              <a:pPr>
                <a:lnSpc>
                  <a:spcPts val="2500"/>
                </a:lnSpc>
              </a:pPr>
              <a:r>
                <a:rPr lang="en-US" sz="2000">
                  <a:solidFill>
                    <a:srgbClr val="000000"/>
                  </a:solidFill>
                  <a:latin typeface="Poppins" panose="00000500000000000000"/>
                </a:rPr>
                <a:t>Analisis dataset ini memungkinkan kami untuk melacak perubahan popularitas lagu seiring berjalannya waktu. </a:t>
              </a:r>
            </a:p>
          </p:txBody>
        </p:sp>
      </p:grpSp>
      <p:grpSp>
        <p:nvGrpSpPr>
          <p:cNvPr id="24" name="Group 24"/>
          <p:cNvGrpSpPr/>
          <p:nvPr/>
        </p:nvGrpSpPr>
        <p:grpSpPr>
          <a:xfrm>
            <a:off x="6578154" y="5637078"/>
            <a:ext cx="5605041" cy="1644466"/>
            <a:chOff x="0" y="0"/>
            <a:chExt cx="7473388" cy="2192622"/>
          </a:xfrm>
        </p:grpSpPr>
        <p:sp>
          <p:nvSpPr>
            <p:cNvPr id="25" name="TextBox 25"/>
            <p:cNvSpPr txBox="1"/>
            <p:nvPr/>
          </p:nvSpPr>
          <p:spPr>
            <a:xfrm>
              <a:off x="0" y="-85725"/>
              <a:ext cx="7473388"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Kepopuleran Lintas Platform</a:t>
              </a:r>
            </a:p>
          </p:txBody>
        </p:sp>
        <p:sp>
          <p:nvSpPr>
            <p:cNvPr id="26" name="TextBox 26"/>
            <p:cNvSpPr txBox="1"/>
            <p:nvPr/>
          </p:nvSpPr>
          <p:spPr>
            <a:xfrm>
              <a:off x="155003" y="783980"/>
              <a:ext cx="5668502" cy="1408642"/>
            </a:xfrm>
            <a:prstGeom prst="rect">
              <a:avLst/>
            </a:prstGeom>
          </p:spPr>
          <p:txBody>
            <a:bodyPr lIns="0" tIns="0" rIns="0" bIns="0" rtlCol="0" anchor="t">
              <a:spAutoFit/>
            </a:bodyPr>
            <a:lstStyle/>
            <a:p>
              <a:pPr>
                <a:lnSpc>
                  <a:spcPts val="2800"/>
                </a:lnSpc>
              </a:pPr>
              <a:r>
                <a:rPr lang="en-US" sz="2000">
                  <a:solidFill>
                    <a:srgbClr val="000000"/>
                  </a:solidFill>
                  <a:latin typeface="Poppins" panose="00000500000000000000"/>
                </a:rPr>
                <a:t>Analisis ini memungkinkan untuk melihat kehadiran lagu-lagu di platform musik lain selain Spotify. </a:t>
              </a:r>
            </a:p>
          </p:txBody>
        </p:sp>
      </p:grpSp>
    </p:spTree>
  </p:cSld>
  <p:clrMapOvr>
    <a:masterClrMapping/>
  </p:clrMapOvr>
  <p:transition spd="slow">
    <p:push dir="u"/>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283D"/>
        </a:solidFill>
        <a:effectLst/>
      </p:bgPr>
    </p:bg>
    <p:spTree>
      <p:nvGrpSpPr>
        <p:cNvPr id="1" name=""/>
        <p:cNvGrpSpPr/>
        <p:nvPr/>
      </p:nvGrpSpPr>
      <p:grpSpPr>
        <a:xfrm>
          <a:off x="0" y="0"/>
          <a:ext cx="0" cy="0"/>
          <a:chOff x="0" y="0"/>
          <a:chExt cx="0" cy="0"/>
        </a:xfrm>
      </p:grpSpPr>
      <p:grpSp>
        <p:nvGrpSpPr>
          <p:cNvPr id="2" name="Group 2"/>
          <p:cNvGrpSpPr/>
          <p:nvPr/>
        </p:nvGrpSpPr>
        <p:grpSpPr>
          <a:xfrm>
            <a:off x="4065964" y="3147168"/>
            <a:ext cx="10156072" cy="4677769"/>
            <a:chOff x="0" y="0"/>
            <a:chExt cx="2674850" cy="1232005"/>
          </a:xfrm>
        </p:grpSpPr>
        <p:sp>
          <p:nvSpPr>
            <p:cNvPr id="3" name="Freeform 3"/>
            <p:cNvSpPr/>
            <p:nvPr/>
          </p:nvSpPr>
          <p:spPr>
            <a:xfrm>
              <a:off x="0" y="0"/>
              <a:ext cx="2674850" cy="1232005"/>
            </a:xfrm>
            <a:custGeom>
              <a:avLst/>
              <a:gdLst/>
              <a:ahLst/>
              <a:cxnLst/>
              <a:rect l="l" t="t" r="r" b="b"/>
              <a:pathLst>
                <a:path w="2674850" h="1232005">
                  <a:moveTo>
                    <a:pt x="30492" y="0"/>
                  </a:moveTo>
                  <a:lnTo>
                    <a:pt x="2644359" y="0"/>
                  </a:lnTo>
                  <a:cubicBezTo>
                    <a:pt x="2661199" y="0"/>
                    <a:pt x="2674850" y="13652"/>
                    <a:pt x="2674850" y="30492"/>
                  </a:cubicBezTo>
                  <a:lnTo>
                    <a:pt x="2674850" y="1201513"/>
                  </a:lnTo>
                  <a:cubicBezTo>
                    <a:pt x="2674850" y="1209600"/>
                    <a:pt x="2671638" y="1217356"/>
                    <a:pt x="2665919" y="1223074"/>
                  </a:cubicBezTo>
                  <a:cubicBezTo>
                    <a:pt x="2660201" y="1228793"/>
                    <a:pt x="2652445" y="1232005"/>
                    <a:pt x="2644359" y="1232005"/>
                  </a:cubicBezTo>
                  <a:lnTo>
                    <a:pt x="30492" y="1232005"/>
                  </a:lnTo>
                  <a:cubicBezTo>
                    <a:pt x="22405" y="1232005"/>
                    <a:pt x="14649" y="1228793"/>
                    <a:pt x="8931" y="1223074"/>
                  </a:cubicBezTo>
                  <a:cubicBezTo>
                    <a:pt x="3213" y="1217356"/>
                    <a:pt x="0" y="1209600"/>
                    <a:pt x="0" y="1201513"/>
                  </a:cubicBezTo>
                  <a:lnTo>
                    <a:pt x="0" y="30492"/>
                  </a:lnTo>
                  <a:cubicBezTo>
                    <a:pt x="0" y="22405"/>
                    <a:pt x="3213" y="14649"/>
                    <a:pt x="8931" y="8931"/>
                  </a:cubicBezTo>
                  <a:cubicBezTo>
                    <a:pt x="14649" y="3213"/>
                    <a:pt x="22405" y="0"/>
                    <a:pt x="30492" y="0"/>
                  </a:cubicBezTo>
                  <a:close/>
                </a:path>
              </a:pathLst>
            </a:custGeom>
            <a:solidFill>
              <a:srgbClr val="FF5B00"/>
            </a:solidFill>
          </p:spPr>
        </p:sp>
        <p:sp>
          <p:nvSpPr>
            <p:cNvPr id="4" name="TextBox 4"/>
            <p:cNvSpPr txBox="1"/>
            <p:nvPr/>
          </p:nvSpPr>
          <p:spPr>
            <a:xfrm>
              <a:off x="0" y="-38100"/>
              <a:ext cx="2674850" cy="1270105"/>
            </a:xfrm>
            <a:prstGeom prst="rect">
              <a:avLst/>
            </a:prstGeom>
          </p:spPr>
          <p:txBody>
            <a:bodyPr lIns="50800" tIns="50800" rIns="50800" bIns="50800" rtlCol="0" anchor="ctr"/>
            <a:lstStyle/>
            <a:p>
              <a:pPr algn="ctr">
                <a:lnSpc>
                  <a:spcPts val="2660"/>
                </a:lnSpc>
              </a:pPr>
              <a:endParaRPr/>
            </a:p>
          </p:txBody>
        </p:sp>
      </p:grpSp>
      <p:sp>
        <p:nvSpPr>
          <p:cNvPr id="5" name="TextBox 5"/>
          <p:cNvSpPr txBox="1"/>
          <p:nvPr/>
        </p:nvSpPr>
        <p:spPr>
          <a:xfrm>
            <a:off x="4353542" y="3702338"/>
            <a:ext cx="9580915" cy="3481704"/>
          </a:xfrm>
          <a:prstGeom prst="rect">
            <a:avLst/>
          </a:prstGeom>
        </p:spPr>
        <p:txBody>
          <a:bodyPr lIns="0" tIns="0" rIns="0" bIns="0" rtlCol="0" anchor="t">
            <a:spAutoFit/>
          </a:bodyPr>
          <a:lstStyle/>
          <a:p>
            <a:pPr algn="ctr">
              <a:lnSpc>
                <a:spcPts val="3920"/>
              </a:lnSpc>
            </a:pPr>
            <a:r>
              <a:rPr lang="en-US" sz="2800">
                <a:solidFill>
                  <a:srgbClr val="FFFFFF"/>
                </a:solidFill>
                <a:latin typeface="Poppins" panose="00000500000000000000"/>
              </a:rPr>
              <a:t>Penggunaan algoritma logistic regression pada dataset spotify memberikan prediksi yang bermanfaat mengenai popularitas lagu berdasarkan atribut tertentu. Untuk penelitian berikutnya, disarankan untuk mengeksplorasi lebih lanjut faktor-faktor yang mempengaruhi popularitas lagu, seperti artis, genre, dan strategi kampanye pemasaran.</a:t>
            </a:r>
          </a:p>
        </p:txBody>
      </p:sp>
      <p:grpSp>
        <p:nvGrpSpPr>
          <p:cNvPr id="7" name="Group 7"/>
          <p:cNvGrpSpPr/>
          <p:nvPr/>
        </p:nvGrpSpPr>
        <p:grpSpPr>
          <a:xfrm>
            <a:off x="14403029" y="1028700"/>
            <a:ext cx="1420400" cy="14204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2095356" y="7837900"/>
            <a:ext cx="1420400" cy="142040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15823429" y="3278498"/>
            <a:ext cx="569042" cy="56904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grpSp>
        <p:nvGrpSpPr>
          <p:cNvPr id="16" name="Group 16"/>
          <p:cNvGrpSpPr/>
          <p:nvPr/>
        </p:nvGrpSpPr>
        <p:grpSpPr>
          <a:xfrm>
            <a:off x="1028700" y="7041011"/>
            <a:ext cx="569042" cy="5690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19" name="TextBox 19"/>
          <p:cNvSpPr txBox="1"/>
          <p:nvPr/>
        </p:nvSpPr>
        <p:spPr>
          <a:xfrm>
            <a:off x="5400921" y="1439862"/>
            <a:ext cx="7486158" cy="1250950"/>
          </a:xfrm>
          <a:prstGeom prst="rect">
            <a:avLst/>
          </a:prstGeom>
        </p:spPr>
        <p:txBody>
          <a:bodyPr lIns="0" tIns="0" rIns="0" bIns="0" rtlCol="0" anchor="t">
            <a:spAutoFit/>
          </a:bodyPr>
          <a:lstStyle/>
          <a:p>
            <a:pPr algn="ctr">
              <a:lnSpc>
                <a:spcPts val="9800"/>
              </a:lnSpc>
            </a:pPr>
            <a:r>
              <a:rPr lang="en-US" sz="7000">
                <a:solidFill>
                  <a:srgbClr val="FF5B00"/>
                </a:solidFill>
                <a:latin typeface="Poppins Bold" panose="00000800000000000000"/>
              </a:rPr>
              <a:t>KESIMPULAN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himes.wav"/>
          </p:stSnd>
        </p:sndAc>
      </p:transition>
    </mc:Choice>
    <mc:Fallback xmlns="">
      <p:transition spd="slow">
        <p:split orient="vert"/>
        <p:sndAc>
          <p:stSnd>
            <p:snd r:embed="rId3" name="chimes.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415</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Poppins Bold</vt:lpstr>
      <vt:lpstr>Poppins Semi-Bold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analitik big data</dc:title>
  <dc:creator/>
  <cp:lastModifiedBy>ADMIN</cp:lastModifiedBy>
  <cp:revision>8</cp:revision>
  <dcterms:created xsi:type="dcterms:W3CDTF">2006-08-16T00:00:00Z</dcterms:created>
  <dcterms:modified xsi:type="dcterms:W3CDTF">2025-01-07T11:50:54Z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012BAC543A254B7B8BC43B91B021324B_12</vt:lpwstr>
  </property>
  <property fmtid="{D5CDD505-2E9C-101B-9397-08002B2CF9AE}" pid="3" name="KSOProductBuildVer">
    <vt:lpwstr>1033-12.2.0.19307</vt:lpwstr>
  </property>
</Properties>
</file>