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Bold" charset="1" panose="00000000000000000000"/>
      <p:regular r:id="rId18"/>
    </p:embeddedFont>
    <p:embeddedFont>
      <p:font typeface="DM San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sp>
        <p:nvSpPr>
          <p:cNvPr name="AutoShape 2" id="2"/>
          <p:cNvSpPr/>
          <p:nvPr/>
        </p:nvSpPr>
        <p:spPr>
          <a:xfrm rot="0">
            <a:off x="-145308" y="7612069"/>
            <a:ext cx="18578615" cy="3026928"/>
          </a:xfrm>
          <a:prstGeom prst="rect">
            <a:avLst/>
          </a:prstGeom>
          <a:solidFill>
            <a:srgbClr val="FFFFFF"/>
          </a:solidFill>
        </p:spPr>
      </p:sp>
      <p:grpSp>
        <p:nvGrpSpPr>
          <p:cNvPr name="Group 3" id="3"/>
          <p:cNvGrpSpPr/>
          <p:nvPr/>
        </p:nvGrpSpPr>
        <p:grpSpPr>
          <a:xfrm rot="0">
            <a:off x="8216206" y="1449606"/>
            <a:ext cx="8487032" cy="4115111"/>
            <a:chOff x="0" y="0"/>
            <a:chExt cx="11316042" cy="5486815"/>
          </a:xfrm>
        </p:grpSpPr>
        <p:sp>
          <p:nvSpPr>
            <p:cNvPr name="TextBox 4" id="4"/>
            <p:cNvSpPr txBox="true"/>
            <p:nvPr/>
          </p:nvSpPr>
          <p:spPr>
            <a:xfrm rot="0">
              <a:off x="0" y="1970820"/>
              <a:ext cx="11316042" cy="3546475"/>
            </a:xfrm>
            <a:prstGeom prst="rect">
              <a:avLst/>
            </a:prstGeom>
          </p:spPr>
          <p:txBody>
            <a:bodyPr anchor="t" rtlCol="false" tIns="0" lIns="0" bIns="0" rIns="0">
              <a:spAutoFit/>
            </a:bodyPr>
            <a:lstStyle/>
            <a:p>
              <a:pPr algn="l">
                <a:lnSpc>
                  <a:spcPts val="10560"/>
                </a:lnSpc>
              </a:pPr>
              <a:r>
                <a:rPr lang="en-US" sz="8800">
                  <a:solidFill>
                    <a:srgbClr val="FFFFFF"/>
                  </a:solidFill>
                  <a:latin typeface="DM Sans Bold"/>
                </a:rPr>
                <a:t>Koperasi Sejahtera</a:t>
              </a:r>
            </a:p>
          </p:txBody>
        </p:sp>
        <p:sp>
          <p:nvSpPr>
            <p:cNvPr name="TextBox 5" id="5"/>
            <p:cNvSpPr txBox="true"/>
            <p:nvPr/>
          </p:nvSpPr>
          <p:spPr>
            <a:xfrm rot="0">
              <a:off x="0" y="-123825"/>
              <a:ext cx="11316042" cy="1418382"/>
            </a:xfrm>
            <a:prstGeom prst="rect">
              <a:avLst/>
            </a:prstGeom>
          </p:spPr>
          <p:txBody>
            <a:bodyPr anchor="t" rtlCol="false" tIns="0" lIns="0" bIns="0" rIns="0">
              <a:spAutoFit/>
            </a:bodyPr>
            <a:lstStyle/>
            <a:p>
              <a:pPr algn="l">
                <a:lnSpc>
                  <a:spcPts val="8959"/>
                </a:lnSpc>
              </a:pPr>
              <a:r>
                <a:rPr lang="en-US" sz="6399" spc="166">
                  <a:solidFill>
                    <a:srgbClr val="FFFFFF"/>
                  </a:solidFill>
                  <a:latin typeface="DM Sans"/>
                </a:rPr>
                <a:t>USE CASE DIAGRAM</a:t>
              </a:r>
            </a:p>
          </p:txBody>
        </p:sp>
      </p:grpSp>
      <p:sp>
        <p:nvSpPr>
          <p:cNvPr name="Freeform 6" id="6"/>
          <p:cNvSpPr/>
          <p:nvPr/>
        </p:nvSpPr>
        <p:spPr>
          <a:xfrm flipH="false" flipV="false" rot="0">
            <a:off x="1557806" y="831895"/>
            <a:ext cx="5503176" cy="8623210"/>
          </a:xfrm>
          <a:custGeom>
            <a:avLst/>
            <a:gdLst/>
            <a:ahLst/>
            <a:cxnLst/>
            <a:rect r="r" b="b" t="t" l="l"/>
            <a:pathLst>
              <a:path h="8623210" w="5503176">
                <a:moveTo>
                  <a:pt x="0" y="0"/>
                </a:moveTo>
                <a:lnTo>
                  <a:pt x="5503176" y="0"/>
                </a:lnTo>
                <a:lnTo>
                  <a:pt x="5503176" y="8623210"/>
                </a:lnTo>
                <a:lnTo>
                  <a:pt x="0" y="8623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48706" y="0"/>
            <a:ext cx="9590588" cy="10287000"/>
          </a:xfrm>
          <a:custGeom>
            <a:avLst/>
            <a:gdLst/>
            <a:ahLst/>
            <a:cxnLst/>
            <a:rect r="r" b="b" t="t" l="l"/>
            <a:pathLst>
              <a:path h="10287000" w="9590588">
                <a:moveTo>
                  <a:pt x="0" y="0"/>
                </a:moveTo>
                <a:lnTo>
                  <a:pt x="9590588" y="0"/>
                </a:lnTo>
                <a:lnTo>
                  <a:pt x="9590588" y="10287000"/>
                </a:lnTo>
                <a:lnTo>
                  <a:pt x="0" y="10287000"/>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47625"/>
          <a:ext cx="18288000" cy="10463822"/>
        </p:xfrm>
        <a:graphic>
          <a:graphicData uri="http://schemas.openxmlformats.org/drawingml/2006/table">
            <a:tbl>
              <a:tblPr/>
              <a:tblGrid>
                <a:gridCol w="4572000"/>
                <a:gridCol w="4572000"/>
                <a:gridCol w="4572000"/>
                <a:gridCol w="4572000"/>
              </a:tblGrid>
              <a:tr h="790137">
                <a:tc>
                  <a:txBody>
                    <a:bodyPr anchor="t" rtlCol="false"/>
                    <a:lstStyle/>
                    <a:p>
                      <a:pPr algn="ctr">
                        <a:lnSpc>
                          <a:spcPts val="2590"/>
                        </a:lnSpc>
                        <a:defRPr/>
                      </a:pPr>
                      <a:r>
                        <a:rPr lang="en-US" sz="1850">
                          <a:solidFill>
                            <a:srgbClr val="FFFFFF"/>
                          </a:solidFill>
                          <a:latin typeface="DM Sans Bold"/>
                        </a:rPr>
                        <a:t>ID USE CASE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90"/>
                        </a:lnSpc>
                        <a:defRPr/>
                      </a:pPr>
                      <a:r>
                        <a:rPr lang="en-US" sz="1850">
                          <a:solidFill>
                            <a:srgbClr val="FFFFFF"/>
                          </a:solidFill>
                          <a:latin typeface="DM Sans Bold"/>
                        </a:rPr>
                        <a:t>NAMA USE CASE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90"/>
                        </a:lnSpc>
                        <a:defRPr/>
                      </a:pPr>
                      <a:r>
                        <a:rPr lang="en-US" sz="1850">
                          <a:solidFill>
                            <a:srgbClr val="FFFFFF"/>
                          </a:solidFill>
                          <a:latin typeface="DM Sans Bold"/>
                        </a:rPr>
                        <a:t>AKTOR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2590"/>
                        </a:lnSpc>
                        <a:defRPr/>
                      </a:pPr>
                      <a:r>
                        <a:rPr lang="en-US" sz="1850">
                          <a:solidFill>
                            <a:srgbClr val="FFFFFF"/>
                          </a:solidFill>
                          <a:latin typeface="DM Sans Bold"/>
                        </a:rPr>
                        <a:t>DESKRIPSI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1134290">
                <a:tc>
                  <a:txBody>
                    <a:bodyPr anchor="t" rtlCol="false"/>
                    <a:lstStyle/>
                    <a:p>
                      <a:pPr algn="ctr">
                        <a:lnSpc>
                          <a:spcPts val="2590"/>
                        </a:lnSpc>
                        <a:defRPr/>
                      </a:pPr>
                      <a:r>
                        <a:rPr lang="en-US" sz="1850">
                          <a:solidFill>
                            <a:srgbClr val="000000"/>
                          </a:solidFill>
                          <a:latin typeface="DM Sans"/>
                        </a:rPr>
                        <a:t>UC 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Mengisi Formulir Permohonan Pinjaman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Anggota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Anggota mengisi formulir yang berisi data pinjaman.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34290">
                <a:tc>
                  <a:txBody>
                    <a:bodyPr anchor="t" rtlCol="false"/>
                    <a:lstStyle/>
                    <a:p>
                      <a:pPr algn="ctr">
                        <a:lnSpc>
                          <a:spcPts val="2590"/>
                        </a:lnSpc>
                        <a:defRPr/>
                      </a:pPr>
                      <a:r>
                        <a:rPr lang="en-US" sz="1850">
                          <a:solidFill>
                            <a:srgbClr val="000000"/>
                          </a:solidFill>
                          <a:latin typeface="DM Sans"/>
                        </a:rPr>
                        <a:t>UC 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Mencatat dan Menyimpan Arsip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 mencatat dan menyimpan data formulir.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78443">
                <a:tc>
                  <a:txBody>
                    <a:bodyPr anchor="t" rtlCol="false"/>
                    <a:lstStyle/>
                    <a:p>
                      <a:pPr algn="ctr">
                        <a:lnSpc>
                          <a:spcPts val="2590"/>
                        </a:lnSpc>
                        <a:defRPr/>
                      </a:pPr>
                      <a:r>
                        <a:rPr lang="en-US" sz="1850">
                          <a:solidFill>
                            <a:srgbClr val="000000"/>
                          </a:solidFill>
                          <a:latin typeface="DM Sans"/>
                        </a:rPr>
                        <a:t>UC 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Membuat Bukti Pinjaman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 membuat bukti peminjaman dan memberikannya kepada anggota.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34290">
                <a:tc>
                  <a:txBody>
                    <a:bodyPr anchor="t" rtlCol="false"/>
                    <a:lstStyle/>
                    <a:p>
                      <a:pPr algn="ctr">
                        <a:lnSpc>
                          <a:spcPts val="2590"/>
                        </a:lnSpc>
                        <a:defRPr/>
                      </a:pPr>
                      <a:r>
                        <a:rPr lang="en-US" sz="1850">
                          <a:solidFill>
                            <a:srgbClr val="000000"/>
                          </a:solidFill>
                          <a:latin typeface="DM Sans"/>
                        </a:rPr>
                        <a:t>UC4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Membayar Angsuran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Anggota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 Anggota membayar angsuran setiap bulan sesuai kesepakatan.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34290">
                <a:tc>
                  <a:txBody>
                    <a:bodyPr anchor="t" rtlCol="false"/>
                    <a:lstStyle/>
                    <a:p>
                      <a:pPr algn="ctr">
                        <a:lnSpc>
                          <a:spcPts val="2590"/>
                        </a:lnSpc>
                        <a:defRPr/>
                      </a:pPr>
                      <a:r>
                        <a:rPr lang="en-US" sz="1850">
                          <a:solidFill>
                            <a:srgbClr val="000000"/>
                          </a:solidFill>
                          <a:latin typeface="DM Sans"/>
                        </a:rPr>
                        <a:t>UC 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Mencatat dan Merekam Angsuran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 mencatat pembayaran angsuran anggota.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24411">
                <a:tc>
                  <a:txBody>
                    <a:bodyPr anchor="t" rtlCol="false"/>
                    <a:lstStyle/>
                    <a:p>
                      <a:pPr algn="ctr">
                        <a:lnSpc>
                          <a:spcPts val="2590"/>
                        </a:lnSpc>
                        <a:defRPr/>
                      </a:pPr>
                      <a:r>
                        <a:rPr lang="en-US" sz="1850">
                          <a:solidFill>
                            <a:srgbClr val="000000"/>
                          </a:solidFill>
                          <a:latin typeface="DM Sans"/>
                        </a:rPr>
                        <a:t>UC 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Membuat Bukti Angsuran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 membuat bukti angsuran dan memberikannya kepada anggota.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34290">
                <a:tc>
                  <a:txBody>
                    <a:bodyPr anchor="t" rtlCol="false"/>
                    <a:lstStyle/>
                    <a:p>
                      <a:pPr algn="ctr">
                        <a:lnSpc>
                          <a:spcPts val="2590"/>
                        </a:lnSpc>
                        <a:defRPr/>
                      </a:pPr>
                      <a:r>
                        <a:rPr lang="en-US" sz="1850">
                          <a:solidFill>
                            <a:srgbClr val="000000"/>
                          </a:solidFill>
                          <a:latin typeface="DM Sans"/>
                        </a:rPr>
                        <a:t>UC 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Membuat Laporan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Bagian Kredit membuat laporan bulanan untuk Ketua Koperasi.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99378">
                <a:tc>
                  <a:txBody>
                    <a:bodyPr anchor="t" rtlCol="false"/>
                    <a:lstStyle/>
                    <a:p>
                      <a:pPr algn="ctr">
                        <a:lnSpc>
                          <a:spcPts val="2590"/>
                        </a:lnSpc>
                        <a:defRPr/>
                      </a:pPr>
                      <a:r>
                        <a:rPr lang="en-US" sz="1850">
                          <a:solidFill>
                            <a:srgbClr val="000000"/>
                          </a:solidFill>
                          <a:latin typeface="DM Sans"/>
                        </a:rPr>
                        <a:t>UC 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Menerima Laporan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Kepala koperasi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90"/>
                        </a:lnSpc>
                        <a:defRPr/>
                      </a:pPr>
                      <a:r>
                        <a:rPr lang="en-US" sz="1850">
                          <a:solidFill>
                            <a:srgbClr val="000000"/>
                          </a:solidFill>
                          <a:latin typeface="DM Sans"/>
                        </a:rPr>
                        <a:t>Kepala Koperasi  menerima laporan bulanan dari bagian kredit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sp>
        <p:nvSpPr>
          <p:cNvPr name="TextBox 2" id="2"/>
          <p:cNvSpPr txBox="true"/>
          <p:nvPr/>
        </p:nvSpPr>
        <p:spPr>
          <a:xfrm rot="0">
            <a:off x="1028700" y="3838575"/>
            <a:ext cx="9853087" cy="2609850"/>
          </a:xfrm>
          <a:prstGeom prst="rect">
            <a:avLst/>
          </a:prstGeom>
        </p:spPr>
        <p:txBody>
          <a:bodyPr anchor="t" rtlCol="false" tIns="0" lIns="0" bIns="0" rIns="0">
            <a:spAutoFit/>
          </a:bodyPr>
          <a:lstStyle/>
          <a:p>
            <a:pPr algn="l">
              <a:lnSpc>
                <a:spcPts val="10320"/>
              </a:lnSpc>
            </a:pPr>
            <a:r>
              <a:rPr lang="en-US" sz="8600">
                <a:solidFill>
                  <a:srgbClr val="FFFFFF"/>
                </a:solidFill>
                <a:latin typeface="DM Sans Bold"/>
              </a:rPr>
              <a:t>Cukup Sekian dan Terima kasih</a:t>
            </a:r>
          </a:p>
        </p:txBody>
      </p:sp>
      <p:sp>
        <p:nvSpPr>
          <p:cNvPr name="Freeform 3" id="3"/>
          <p:cNvSpPr/>
          <p:nvPr/>
        </p:nvSpPr>
        <p:spPr>
          <a:xfrm flipH="false" flipV="false" rot="0">
            <a:off x="12081672" y="1971850"/>
            <a:ext cx="4336510" cy="6343300"/>
          </a:xfrm>
          <a:custGeom>
            <a:avLst/>
            <a:gdLst/>
            <a:ahLst/>
            <a:cxnLst/>
            <a:rect r="r" b="b" t="t" l="l"/>
            <a:pathLst>
              <a:path h="6343300" w="4336510">
                <a:moveTo>
                  <a:pt x="0" y="0"/>
                </a:moveTo>
                <a:lnTo>
                  <a:pt x="4336510" y="0"/>
                </a:lnTo>
                <a:lnTo>
                  <a:pt x="4336510" y="6343300"/>
                </a:lnTo>
                <a:lnTo>
                  <a:pt x="0" y="6343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C3EBEF"/>
        </a:solidFill>
      </p:bgPr>
    </p:bg>
    <p:spTree>
      <p:nvGrpSpPr>
        <p:cNvPr id="1" name=""/>
        <p:cNvGrpSpPr/>
        <p:nvPr/>
      </p:nvGrpSpPr>
      <p:grpSpPr>
        <a:xfrm>
          <a:off x="0" y="0"/>
          <a:ext cx="0" cy="0"/>
          <a:chOff x="0" y="0"/>
          <a:chExt cx="0" cy="0"/>
        </a:xfrm>
      </p:grpSpPr>
      <p:grpSp>
        <p:nvGrpSpPr>
          <p:cNvPr name="Group 2" id="2"/>
          <p:cNvGrpSpPr/>
          <p:nvPr/>
        </p:nvGrpSpPr>
        <p:grpSpPr>
          <a:xfrm rot="0">
            <a:off x="0" y="1452873"/>
            <a:ext cx="8003409" cy="7387191"/>
            <a:chOff x="0" y="0"/>
            <a:chExt cx="10671211" cy="9849588"/>
          </a:xfrm>
        </p:grpSpPr>
        <p:sp>
          <p:nvSpPr>
            <p:cNvPr name="TextBox 3" id="3"/>
            <p:cNvSpPr txBox="true"/>
            <p:nvPr/>
          </p:nvSpPr>
          <p:spPr>
            <a:xfrm rot="0">
              <a:off x="0" y="-7620"/>
              <a:ext cx="10671211" cy="2044700"/>
            </a:xfrm>
            <a:prstGeom prst="rect">
              <a:avLst/>
            </a:prstGeom>
          </p:spPr>
          <p:txBody>
            <a:bodyPr anchor="t" rtlCol="false" tIns="0" lIns="0" bIns="0" rIns="0">
              <a:spAutoFit/>
            </a:bodyPr>
            <a:lstStyle/>
            <a:p>
              <a:pPr algn="l">
                <a:lnSpc>
                  <a:spcPts val="12120"/>
                </a:lnSpc>
              </a:pPr>
              <a:r>
                <a:rPr lang="en-US" sz="10100">
                  <a:solidFill>
                    <a:srgbClr val="5034C4"/>
                  </a:solidFill>
                  <a:latin typeface="DM Sans Bold"/>
                </a:rPr>
                <a:t>Introduction</a:t>
              </a:r>
            </a:p>
          </p:txBody>
        </p:sp>
        <p:sp>
          <p:nvSpPr>
            <p:cNvPr name="TextBox 4" id="4"/>
            <p:cNvSpPr txBox="true"/>
            <p:nvPr/>
          </p:nvSpPr>
          <p:spPr>
            <a:xfrm rot="0">
              <a:off x="0" y="2552802"/>
              <a:ext cx="10671211" cy="7250643"/>
            </a:xfrm>
            <a:prstGeom prst="rect">
              <a:avLst/>
            </a:prstGeom>
          </p:spPr>
          <p:txBody>
            <a:bodyPr anchor="t" rtlCol="false" tIns="0" lIns="0" bIns="0" rIns="0">
              <a:spAutoFit/>
            </a:bodyPr>
            <a:lstStyle/>
            <a:p>
              <a:pPr algn="ctr">
                <a:lnSpc>
                  <a:spcPts val="5424"/>
                </a:lnSpc>
              </a:pPr>
              <a:r>
                <a:rPr lang="en-US" sz="3874">
                  <a:solidFill>
                    <a:srgbClr val="5034C4"/>
                  </a:solidFill>
                  <a:latin typeface="DM Sans"/>
                </a:rPr>
                <a:t>Koperasi SEJAHTERA adalah sebuah koperasi yang mengelola simpan pinjam bagi para anggotanya, berikut ini adalah kegiatan yang dilakukan oleh bagian Kredit dalam menangani pemberian pinjaman bağı para anggotanya.</a:t>
              </a:r>
            </a:p>
          </p:txBody>
        </p:sp>
      </p:grpSp>
      <p:sp>
        <p:nvSpPr>
          <p:cNvPr name="TextBox 5" id="5"/>
          <p:cNvSpPr txBox="true"/>
          <p:nvPr/>
        </p:nvSpPr>
        <p:spPr>
          <a:xfrm rot="0">
            <a:off x="10229810" y="1208398"/>
            <a:ext cx="6249323" cy="431800"/>
          </a:xfrm>
          <a:prstGeom prst="rect">
            <a:avLst/>
          </a:prstGeom>
        </p:spPr>
        <p:txBody>
          <a:bodyPr anchor="t" rtlCol="false" tIns="0" lIns="0" bIns="0" rIns="0">
            <a:spAutoFit/>
          </a:bodyPr>
          <a:lstStyle/>
          <a:p>
            <a:pPr algn="l">
              <a:lnSpc>
                <a:spcPts val="3500"/>
              </a:lnSpc>
            </a:pPr>
            <a:r>
              <a:rPr lang="en-US" sz="2500">
                <a:solidFill>
                  <a:srgbClr val="5034C4"/>
                </a:solidFill>
                <a:latin typeface="DM Sans"/>
              </a:rPr>
              <a:t>Pengajuan Pinjaman</a:t>
            </a:r>
          </a:p>
        </p:txBody>
      </p:sp>
      <p:sp>
        <p:nvSpPr>
          <p:cNvPr name="TextBox 6" id="6"/>
          <p:cNvSpPr txBox="true"/>
          <p:nvPr/>
        </p:nvSpPr>
        <p:spPr>
          <a:xfrm rot="0">
            <a:off x="9144000" y="1192847"/>
            <a:ext cx="667673" cy="542925"/>
          </a:xfrm>
          <a:prstGeom prst="rect">
            <a:avLst/>
          </a:prstGeom>
        </p:spPr>
        <p:txBody>
          <a:bodyPr anchor="t" rtlCol="false" tIns="0" lIns="0" bIns="0" rIns="0">
            <a:spAutoFit/>
          </a:bodyPr>
          <a:lstStyle/>
          <a:p>
            <a:pPr algn="l">
              <a:lnSpc>
                <a:spcPts val="4200"/>
              </a:lnSpc>
            </a:pPr>
            <a:r>
              <a:rPr lang="en-US" sz="3500">
                <a:solidFill>
                  <a:srgbClr val="7AC7CF"/>
                </a:solidFill>
                <a:latin typeface="DM Sans Bold"/>
              </a:rPr>
              <a:t>01</a:t>
            </a:r>
          </a:p>
        </p:txBody>
      </p:sp>
      <p:sp>
        <p:nvSpPr>
          <p:cNvPr name="TextBox 7" id="7"/>
          <p:cNvSpPr txBox="true"/>
          <p:nvPr/>
        </p:nvSpPr>
        <p:spPr>
          <a:xfrm rot="0">
            <a:off x="10229810" y="2249170"/>
            <a:ext cx="6249323" cy="431800"/>
          </a:xfrm>
          <a:prstGeom prst="rect">
            <a:avLst/>
          </a:prstGeom>
        </p:spPr>
        <p:txBody>
          <a:bodyPr anchor="t" rtlCol="false" tIns="0" lIns="0" bIns="0" rIns="0">
            <a:spAutoFit/>
          </a:bodyPr>
          <a:lstStyle/>
          <a:p>
            <a:pPr algn="l">
              <a:lnSpc>
                <a:spcPts val="3500"/>
              </a:lnSpc>
            </a:pPr>
            <a:r>
              <a:rPr lang="en-US" sz="2500">
                <a:solidFill>
                  <a:srgbClr val="5034C4"/>
                </a:solidFill>
                <a:latin typeface="DM Sans"/>
              </a:rPr>
              <a:t>Pnyimpanan dan Pencatatan</a:t>
            </a:r>
          </a:p>
        </p:txBody>
      </p:sp>
      <p:sp>
        <p:nvSpPr>
          <p:cNvPr name="TextBox 8" id="8"/>
          <p:cNvSpPr txBox="true"/>
          <p:nvPr/>
        </p:nvSpPr>
        <p:spPr>
          <a:xfrm rot="0">
            <a:off x="9144000" y="2231072"/>
            <a:ext cx="667673" cy="542925"/>
          </a:xfrm>
          <a:prstGeom prst="rect">
            <a:avLst/>
          </a:prstGeom>
        </p:spPr>
        <p:txBody>
          <a:bodyPr anchor="t" rtlCol="false" tIns="0" lIns="0" bIns="0" rIns="0">
            <a:spAutoFit/>
          </a:bodyPr>
          <a:lstStyle/>
          <a:p>
            <a:pPr algn="l">
              <a:lnSpc>
                <a:spcPts val="4200"/>
              </a:lnSpc>
            </a:pPr>
            <a:r>
              <a:rPr lang="en-US" sz="3500">
                <a:solidFill>
                  <a:srgbClr val="7AC7CF"/>
                </a:solidFill>
                <a:latin typeface="DM Sans Bold"/>
              </a:rPr>
              <a:t>02</a:t>
            </a:r>
          </a:p>
        </p:txBody>
      </p:sp>
      <p:sp>
        <p:nvSpPr>
          <p:cNvPr name="TextBox 9" id="9"/>
          <p:cNvSpPr txBox="true"/>
          <p:nvPr/>
        </p:nvSpPr>
        <p:spPr>
          <a:xfrm rot="0">
            <a:off x="10229810" y="3280307"/>
            <a:ext cx="6249323" cy="431800"/>
          </a:xfrm>
          <a:prstGeom prst="rect">
            <a:avLst/>
          </a:prstGeom>
        </p:spPr>
        <p:txBody>
          <a:bodyPr anchor="t" rtlCol="false" tIns="0" lIns="0" bIns="0" rIns="0">
            <a:spAutoFit/>
          </a:bodyPr>
          <a:lstStyle/>
          <a:p>
            <a:pPr algn="l">
              <a:lnSpc>
                <a:spcPts val="3500"/>
              </a:lnSpc>
            </a:pPr>
            <a:r>
              <a:rPr lang="en-US" sz="2500">
                <a:solidFill>
                  <a:srgbClr val="5034C4"/>
                </a:solidFill>
                <a:latin typeface="DM Sans"/>
              </a:rPr>
              <a:t>Pembuatan Bukti Peminjaman</a:t>
            </a:r>
          </a:p>
        </p:txBody>
      </p:sp>
      <p:sp>
        <p:nvSpPr>
          <p:cNvPr name="TextBox 10" id="10"/>
          <p:cNvSpPr txBox="true"/>
          <p:nvPr/>
        </p:nvSpPr>
        <p:spPr>
          <a:xfrm rot="0">
            <a:off x="9144000" y="3306445"/>
            <a:ext cx="667673" cy="542925"/>
          </a:xfrm>
          <a:prstGeom prst="rect">
            <a:avLst/>
          </a:prstGeom>
        </p:spPr>
        <p:txBody>
          <a:bodyPr anchor="t" rtlCol="false" tIns="0" lIns="0" bIns="0" rIns="0">
            <a:spAutoFit/>
          </a:bodyPr>
          <a:lstStyle/>
          <a:p>
            <a:pPr algn="l">
              <a:lnSpc>
                <a:spcPts val="4200"/>
              </a:lnSpc>
            </a:pPr>
            <a:r>
              <a:rPr lang="en-US" sz="3500">
                <a:solidFill>
                  <a:srgbClr val="7AC7CF"/>
                </a:solidFill>
                <a:latin typeface="DM Sans Bold"/>
              </a:rPr>
              <a:t>03</a:t>
            </a:r>
          </a:p>
        </p:txBody>
      </p:sp>
      <p:sp>
        <p:nvSpPr>
          <p:cNvPr name="TextBox 11" id="11"/>
          <p:cNvSpPr txBox="true"/>
          <p:nvPr/>
        </p:nvSpPr>
        <p:spPr>
          <a:xfrm rot="0">
            <a:off x="10229810" y="4311443"/>
            <a:ext cx="6249323" cy="431800"/>
          </a:xfrm>
          <a:prstGeom prst="rect">
            <a:avLst/>
          </a:prstGeom>
        </p:spPr>
        <p:txBody>
          <a:bodyPr anchor="t" rtlCol="false" tIns="0" lIns="0" bIns="0" rIns="0">
            <a:spAutoFit/>
          </a:bodyPr>
          <a:lstStyle/>
          <a:p>
            <a:pPr algn="l">
              <a:lnSpc>
                <a:spcPts val="3500"/>
              </a:lnSpc>
            </a:pPr>
            <a:r>
              <a:rPr lang="en-US" sz="2500">
                <a:solidFill>
                  <a:srgbClr val="5034C4"/>
                </a:solidFill>
                <a:latin typeface="DM Sans"/>
              </a:rPr>
              <a:t>Pembayaran Angsuran Bulanan</a:t>
            </a:r>
          </a:p>
        </p:txBody>
      </p:sp>
      <p:sp>
        <p:nvSpPr>
          <p:cNvPr name="TextBox 12" id="12"/>
          <p:cNvSpPr txBox="true"/>
          <p:nvPr/>
        </p:nvSpPr>
        <p:spPr>
          <a:xfrm rot="0">
            <a:off x="9144000" y="4279693"/>
            <a:ext cx="667673" cy="542925"/>
          </a:xfrm>
          <a:prstGeom prst="rect">
            <a:avLst/>
          </a:prstGeom>
        </p:spPr>
        <p:txBody>
          <a:bodyPr anchor="t" rtlCol="false" tIns="0" lIns="0" bIns="0" rIns="0">
            <a:spAutoFit/>
          </a:bodyPr>
          <a:lstStyle/>
          <a:p>
            <a:pPr algn="l">
              <a:lnSpc>
                <a:spcPts val="4200"/>
              </a:lnSpc>
            </a:pPr>
            <a:r>
              <a:rPr lang="en-US" sz="3500">
                <a:solidFill>
                  <a:srgbClr val="7AC7CF"/>
                </a:solidFill>
                <a:latin typeface="DM Sans Bold"/>
              </a:rPr>
              <a:t>04</a:t>
            </a:r>
          </a:p>
        </p:txBody>
      </p:sp>
      <p:sp>
        <p:nvSpPr>
          <p:cNvPr name="TextBox 13" id="13"/>
          <p:cNvSpPr txBox="true"/>
          <p:nvPr/>
        </p:nvSpPr>
        <p:spPr>
          <a:xfrm rot="0">
            <a:off x="10229810" y="5168693"/>
            <a:ext cx="6249323" cy="431800"/>
          </a:xfrm>
          <a:prstGeom prst="rect">
            <a:avLst/>
          </a:prstGeom>
        </p:spPr>
        <p:txBody>
          <a:bodyPr anchor="t" rtlCol="false" tIns="0" lIns="0" bIns="0" rIns="0">
            <a:spAutoFit/>
          </a:bodyPr>
          <a:lstStyle/>
          <a:p>
            <a:pPr algn="l">
              <a:lnSpc>
                <a:spcPts val="3500"/>
              </a:lnSpc>
            </a:pPr>
            <a:r>
              <a:rPr lang="en-US" sz="2500">
                <a:solidFill>
                  <a:srgbClr val="5034C4"/>
                </a:solidFill>
                <a:latin typeface="DM Sans"/>
              </a:rPr>
              <a:t>Pembuatan Bukti Angsuran</a:t>
            </a:r>
          </a:p>
        </p:txBody>
      </p:sp>
      <p:sp>
        <p:nvSpPr>
          <p:cNvPr name="TextBox 14" id="14"/>
          <p:cNvSpPr txBox="true"/>
          <p:nvPr/>
        </p:nvSpPr>
        <p:spPr>
          <a:xfrm rot="0">
            <a:off x="9144000" y="5136943"/>
            <a:ext cx="667673" cy="542925"/>
          </a:xfrm>
          <a:prstGeom prst="rect">
            <a:avLst/>
          </a:prstGeom>
        </p:spPr>
        <p:txBody>
          <a:bodyPr anchor="t" rtlCol="false" tIns="0" lIns="0" bIns="0" rIns="0">
            <a:spAutoFit/>
          </a:bodyPr>
          <a:lstStyle/>
          <a:p>
            <a:pPr algn="l">
              <a:lnSpc>
                <a:spcPts val="4200"/>
              </a:lnSpc>
            </a:pPr>
            <a:r>
              <a:rPr lang="en-US" sz="3500">
                <a:solidFill>
                  <a:srgbClr val="7AC7CF"/>
                </a:solidFill>
                <a:latin typeface="DM Sans Bold"/>
              </a:rPr>
              <a:t>05</a:t>
            </a:r>
          </a:p>
        </p:txBody>
      </p:sp>
      <p:sp>
        <p:nvSpPr>
          <p:cNvPr name="TextBox 15" id="15"/>
          <p:cNvSpPr txBox="true"/>
          <p:nvPr/>
        </p:nvSpPr>
        <p:spPr>
          <a:xfrm rot="0">
            <a:off x="10229810" y="6124368"/>
            <a:ext cx="6249323" cy="431800"/>
          </a:xfrm>
          <a:prstGeom prst="rect">
            <a:avLst/>
          </a:prstGeom>
        </p:spPr>
        <p:txBody>
          <a:bodyPr anchor="t" rtlCol="false" tIns="0" lIns="0" bIns="0" rIns="0">
            <a:spAutoFit/>
          </a:bodyPr>
          <a:lstStyle/>
          <a:p>
            <a:pPr algn="l">
              <a:lnSpc>
                <a:spcPts val="3500"/>
              </a:lnSpc>
            </a:pPr>
            <a:r>
              <a:rPr lang="en-US" sz="2500">
                <a:solidFill>
                  <a:srgbClr val="5034C4"/>
                </a:solidFill>
                <a:latin typeface="DM Sans"/>
              </a:rPr>
              <a:t>Laporan Bulanan</a:t>
            </a:r>
          </a:p>
        </p:txBody>
      </p:sp>
      <p:sp>
        <p:nvSpPr>
          <p:cNvPr name="TextBox 16" id="16"/>
          <p:cNvSpPr txBox="true"/>
          <p:nvPr/>
        </p:nvSpPr>
        <p:spPr>
          <a:xfrm rot="0">
            <a:off x="9144000" y="6171993"/>
            <a:ext cx="667673" cy="542925"/>
          </a:xfrm>
          <a:prstGeom prst="rect">
            <a:avLst/>
          </a:prstGeom>
        </p:spPr>
        <p:txBody>
          <a:bodyPr anchor="t" rtlCol="false" tIns="0" lIns="0" bIns="0" rIns="0">
            <a:spAutoFit/>
          </a:bodyPr>
          <a:lstStyle/>
          <a:p>
            <a:pPr algn="l">
              <a:lnSpc>
                <a:spcPts val="4200"/>
              </a:lnSpc>
            </a:pPr>
            <a:r>
              <a:rPr lang="en-US" sz="3500">
                <a:solidFill>
                  <a:srgbClr val="7AC7CF"/>
                </a:solidFill>
                <a:latin typeface="DM Sans Bold"/>
              </a:rPr>
              <a:t>06</a:t>
            </a:r>
          </a:p>
        </p:txBody>
      </p:sp>
      <p:sp>
        <p:nvSpPr>
          <p:cNvPr name="TextBox 17" id="17"/>
          <p:cNvSpPr txBox="true"/>
          <p:nvPr/>
        </p:nvSpPr>
        <p:spPr>
          <a:xfrm rot="0">
            <a:off x="9144000" y="7210218"/>
            <a:ext cx="667673" cy="533400"/>
          </a:xfrm>
          <a:prstGeom prst="rect">
            <a:avLst/>
          </a:prstGeom>
        </p:spPr>
        <p:txBody>
          <a:bodyPr anchor="t" rtlCol="false" tIns="0" lIns="0" bIns="0" rIns="0">
            <a:spAutoFit/>
          </a:bodyPr>
          <a:lstStyle/>
          <a:p>
            <a:pPr algn="l">
              <a:lnSpc>
                <a:spcPts val="4200"/>
              </a:lnSpc>
            </a:pPr>
            <a:r>
              <a:rPr lang="en-US" sz="3500">
                <a:solidFill>
                  <a:srgbClr val="7AC7CF"/>
                </a:solidFill>
                <a:latin typeface="DM Sans Bold"/>
              </a:rPr>
              <a:t>07</a:t>
            </a:r>
          </a:p>
        </p:txBody>
      </p:sp>
      <p:sp>
        <p:nvSpPr>
          <p:cNvPr name="TextBox 18" id="18"/>
          <p:cNvSpPr txBox="true"/>
          <p:nvPr/>
        </p:nvSpPr>
        <p:spPr>
          <a:xfrm rot="0">
            <a:off x="9144000" y="8234949"/>
            <a:ext cx="667673" cy="533400"/>
          </a:xfrm>
          <a:prstGeom prst="rect">
            <a:avLst/>
          </a:prstGeom>
        </p:spPr>
        <p:txBody>
          <a:bodyPr anchor="t" rtlCol="false" tIns="0" lIns="0" bIns="0" rIns="0">
            <a:spAutoFit/>
          </a:bodyPr>
          <a:lstStyle/>
          <a:p>
            <a:pPr algn="l">
              <a:lnSpc>
                <a:spcPts val="4200"/>
              </a:lnSpc>
            </a:pPr>
            <a:r>
              <a:rPr lang="en-US" sz="3500">
                <a:solidFill>
                  <a:srgbClr val="7AC7CF"/>
                </a:solidFill>
                <a:latin typeface="DM Sans Bold"/>
              </a:rPr>
              <a:t>08</a:t>
            </a:r>
          </a:p>
        </p:txBody>
      </p:sp>
      <p:sp>
        <p:nvSpPr>
          <p:cNvPr name="TextBox 19" id="19"/>
          <p:cNvSpPr txBox="true"/>
          <p:nvPr/>
        </p:nvSpPr>
        <p:spPr>
          <a:xfrm rot="0">
            <a:off x="10229810" y="7237206"/>
            <a:ext cx="6249323" cy="431800"/>
          </a:xfrm>
          <a:prstGeom prst="rect">
            <a:avLst/>
          </a:prstGeom>
        </p:spPr>
        <p:txBody>
          <a:bodyPr anchor="t" rtlCol="false" tIns="0" lIns="0" bIns="0" rIns="0">
            <a:spAutoFit/>
          </a:bodyPr>
          <a:lstStyle/>
          <a:p>
            <a:pPr algn="l">
              <a:lnSpc>
                <a:spcPts val="3500"/>
              </a:lnSpc>
            </a:pPr>
            <a:r>
              <a:rPr lang="en-US" sz="2500">
                <a:solidFill>
                  <a:srgbClr val="5034C4"/>
                </a:solidFill>
                <a:latin typeface="DM Sans"/>
              </a:rPr>
              <a:t>Use Case Diagram</a:t>
            </a:r>
          </a:p>
        </p:txBody>
      </p:sp>
      <p:sp>
        <p:nvSpPr>
          <p:cNvPr name="TextBox 20" id="20"/>
          <p:cNvSpPr txBox="true"/>
          <p:nvPr/>
        </p:nvSpPr>
        <p:spPr>
          <a:xfrm rot="0">
            <a:off x="10229810" y="8261937"/>
            <a:ext cx="6249323" cy="431800"/>
          </a:xfrm>
          <a:prstGeom prst="rect">
            <a:avLst/>
          </a:prstGeom>
        </p:spPr>
        <p:txBody>
          <a:bodyPr anchor="t" rtlCol="false" tIns="0" lIns="0" bIns="0" rIns="0">
            <a:spAutoFit/>
          </a:bodyPr>
          <a:lstStyle/>
          <a:p>
            <a:pPr algn="l">
              <a:lnSpc>
                <a:spcPts val="3500"/>
              </a:lnSpc>
            </a:pPr>
            <a:r>
              <a:rPr lang="en-US" sz="2500">
                <a:solidFill>
                  <a:srgbClr val="5034C4"/>
                </a:solidFill>
                <a:latin typeface="DM Sans"/>
              </a:rPr>
              <a:t>Deskripsi Use Case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397437"/>
            <a:ext cx="10546591" cy="971550"/>
          </a:xfrm>
          <a:prstGeom prst="rect">
            <a:avLst/>
          </a:prstGeom>
        </p:spPr>
        <p:txBody>
          <a:bodyPr anchor="t" rtlCol="false" tIns="0" lIns="0" bIns="0" rIns="0">
            <a:spAutoFit/>
          </a:bodyPr>
          <a:lstStyle/>
          <a:p>
            <a:pPr algn="l">
              <a:lnSpc>
                <a:spcPts val="7680"/>
              </a:lnSpc>
            </a:pPr>
            <a:r>
              <a:rPr lang="en-US" sz="6400">
                <a:solidFill>
                  <a:srgbClr val="7AC7CF"/>
                </a:solidFill>
                <a:latin typeface="DM Sans Bold"/>
              </a:rPr>
              <a:t>Pengajuan Pinjaman</a:t>
            </a:r>
          </a:p>
        </p:txBody>
      </p:sp>
      <p:sp>
        <p:nvSpPr>
          <p:cNvPr name="AutoShape 3" id="3"/>
          <p:cNvSpPr/>
          <p:nvPr/>
        </p:nvSpPr>
        <p:spPr>
          <a:xfrm rot="0">
            <a:off x="-171459" y="5315114"/>
            <a:ext cx="18578615" cy="5211459"/>
          </a:xfrm>
          <a:prstGeom prst="rect">
            <a:avLst/>
          </a:prstGeom>
          <a:solidFill>
            <a:srgbClr val="5034C4">
              <a:alpha val="4706"/>
            </a:srgbClr>
          </a:solidFill>
        </p:spPr>
      </p:sp>
      <p:sp>
        <p:nvSpPr>
          <p:cNvPr name="TextBox 4" id="4"/>
          <p:cNvSpPr txBox="true"/>
          <p:nvPr/>
        </p:nvSpPr>
        <p:spPr>
          <a:xfrm rot="0">
            <a:off x="1028700" y="4305300"/>
            <a:ext cx="9855741" cy="5113656"/>
          </a:xfrm>
          <a:prstGeom prst="rect">
            <a:avLst/>
          </a:prstGeom>
        </p:spPr>
        <p:txBody>
          <a:bodyPr anchor="t" rtlCol="false" tIns="0" lIns="0" bIns="0" rIns="0">
            <a:spAutoFit/>
          </a:bodyPr>
          <a:lstStyle/>
          <a:p>
            <a:pPr algn="l">
              <a:lnSpc>
                <a:spcPts val="5844"/>
              </a:lnSpc>
            </a:pPr>
            <a:r>
              <a:rPr lang="en-US" sz="4174">
                <a:solidFill>
                  <a:srgbClr val="5034C4"/>
                </a:solidFill>
                <a:latin typeface="DM Sans"/>
              </a:rPr>
              <a:t>Setiap kali bagian kredit akan memberikan pinjaman kepada Anggota maka Anggota diharuskan mengisi Formulir Permohonan Pinjaman yang berisi Nomor FPP, Tanggal Permohonan, Nomor Anggota, Nama Anggota, Jumlah Permohonan dan Keperluan.</a:t>
            </a:r>
          </a:p>
        </p:txBody>
      </p:sp>
      <p:sp>
        <p:nvSpPr>
          <p:cNvPr name="Freeform 5" id="5"/>
          <p:cNvSpPr/>
          <p:nvPr/>
        </p:nvSpPr>
        <p:spPr>
          <a:xfrm flipH="false" flipV="false" rot="0">
            <a:off x="11376698" y="2543175"/>
            <a:ext cx="7372055" cy="5200650"/>
          </a:xfrm>
          <a:custGeom>
            <a:avLst/>
            <a:gdLst/>
            <a:ahLst/>
            <a:cxnLst/>
            <a:rect r="r" b="b" t="t" l="l"/>
            <a:pathLst>
              <a:path h="5200650" w="7372055">
                <a:moveTo>
                  <a:pt x="0" y="0"/>
                </a:moveTo>
                <a:lnTo>
                  <a:pt x="7372055" y="0"/>
                </a:lnTo>
                <a:lnTo>
                  <a:pt x="7372055" y="5200650"/>
                </a:lnTo>
                <a:lnTo>
                  <a:pt x="0" y="5200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231321"/>
            <a:ext cx="16230600" cy="781050"/>
          </a:xfrm>
          <a:prstGeom prst="rect">
            <a:avLst/>
          </a:prstGeom>
        </p:spPr>
        <p:txBody>
          <a:bodyPr anchor="t" rtlCol="false" tIns="0" lIns="0" bIns="0" rIns="0">
            <a:spAutoFit/>
          </a:bodyPr>
          <a:lstStyle/>
          <a:p>
            <a:pPr algn="ctr">
              <a:lnSpc>
                <a:spcPts val="6120"/>
              </a:lnSpc>
            </a:pPr>
            <a:r>
              <a:rPr lang="en-US" sz="5100">
                <a:solidFill>
                  <a:srgbClr val="5034C4"/>
                </a:solidFill>
                <a:latin typeface="DM Sans Bold"/>
              </a:rPr>
              <a:t>Anggota Harus Mengisi  FPP yang berisi</a:t>
            </a:r>
          </a:p>
        </p:txBody>
      </p:sp>
      <p:grpSp>
        <p:nvGrpSpPr>
          <p:cNvPr name="Group 3" id="3"/>
          <p:cNvGrpSpPr/>
          <p:nvPr/>
        </p:nvGrpSpPr>
        <p:grpSpPr>
          <a:xfrm rot="0">
            <a:off x="3125862" y="4791075"/>
            <a:ext cx="7066719" cy="352425"/>
            <a:chOff x="0" y="0"/>
            <a:chExt cx="9422292" cy="469900"/>
          </a:xfrm>
        </p:grpSpPr>
        <p:grpSp>
          <p:nvGrpSpPr>
            <p:cNvPr name="Group 4" id="4"/>
            <p:cNvGrpSpPr/>
            <p:nvPr/>
          </p:nvGrpSpPr>
          <p:grpSpPr>
            <a:xfrm rot="0">
              <a:off x="0" y="74646"/>
              <a:ext cx="328228" cy="328228"/>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AC7CF"/>
              </a:solidFill>
            </p:spPr>
          </p:sp>
        </p:grpSp>
        <p:sp>
          <p:nvSpPr>
            <p:cNvPr name="TextBox 6" id="6"/>
            <p:cNvSpPr txBox="true"/>
            <p:nvPr/>
          </p:nvSpPr>
          <p:spPr>
            <a:xfrm rot="0">
              <a:off x="553006" y="-47625"/>
              <a:ext cx="8869286" cy="481965"/>
            </a:xfrm>
            <a:prstGeom prst="rect">
              <a:avLst/>
            </a:prstGeom>
          </p:spPr>
          <p:txBody>
            <a:bodyPr anchor="t" rtlCol="false" tIns="0" lIns="0" bIns="0" rIns="0">
              <a:spAutoFit/>
            </a:bodyPr>
            <a:lstStyle/>
            <a:p>
              <a:pPr algn="l" marL="469582" indent="-234791" lvl="1">
                <a:lnSpc>
                  <a:spcPts val="3045"/>
                </a:lnSpc>
                <a:buFont typeface="Arial"/>
                <a:buChar char="•"/>
              </a:pPr>
              <a:r>
                <a:rPr lang="en-US" sz="2175">
                  <a:solidFill>
                    <a:srgbClr val="5034C4"/>
                  </a:solidFill>
                  <a:latin typeface="DM Sans"/>
                </a:rPr>
                <a:t>Nomor FPP</a:t>
              </a:r>
            </a:p>
          </p:txBody>
        </p:sp>
      </p:grpSp>
      <p:grpSp>
        <p:nvGrpSpPr>
          <p:cNvPr name="Group 7" id="7"/>
          <p:cNvGrpSpPr/>
          <p:nvPr/>
        </p:nvGrpSpPr>
        <p:grpSpPr>
          <a:xfrm rot="0">
            <a:off x="3125862" y="6458176"/>
            <a:ext cx="7066719" cy="354330"/>
            <a:chOff x="0" y="0"/>
            <a:chExt cx="9422292" cy="472440"/>
          </a:xfrm>
        </p:grpSpPr>
        <p:grpSp>
          <p:nvGrpSpPr>
            <p:cNvPr name="Group 8" id="8"/>
            <p:cNvGrpSpPr/>
            <p:nvPr/>
          </p:nvGrpSpPr>
          <p:grpSpPr>
            <a:xfrm rot="0">
              <a:off x="0" y="74646"/>
              <a:ext cx="328228" cy="328228"/>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AC7CF"/>
              </a:solidFill>
            </p:spPr>
          </p:sp>
        </p:grpSp>
        <p:sp>
          <p:nvSpPr>
            <p:cNvPr name="TextBox 10" id="10"/>
            <p:cNvSpPr txBox="true"/>
            <p:nvPr/>
          </p:nvSpPr>
          <p:spPr>
            <a:xfrm rot="0">
              <a:off x="553006" y="-38100"/>
              <a:ext cx="8869286" cy="505460"/>
            </a:xfrm>
            <a:prstGeom prst="rect">
              <a:avLst/>
            </a:prstGeom>
          </p:spPr>
          <p:txBody>
            <a:bodyPr anchor="t" rtlCol="false" tIns="0" lIns="0" bIns="0" rIns="0">
              <a:spAutoFit/>
            </a:bodyPr>
            <a:lstStyle/>
            <a:p>
              <a:pPr algn="l" marL="501968" indent="-250984" lvl="1">
                <a:lnSpc>
                  <a:spcPts val="3254"/>
                </a:lnSpc>
                <a:buFont typeface="Arial"/>
                <a:buChar char="•"/>
              </a:pPr>
              <a:r>
                <a:rPr lang="en-US" sz="2325">
                  <a:solidFill>
                    <a:srgbClr val="5034C4"/>
                  </a:solidFill>
                  <a:latin typeface="DM Sans"/>
                </a:rPr>
                <a:t>Tanggal Permohonan</a:t>
              </a:r>
            </a:p>
          </p:txBody>
        </p:sp>
      </p:grpSp>
      <p:grpSp>
        <p:nvGrpSpPr>
          <p:cNvPr name="Group 11" id="11"/>
          <p:cNvGrpSpPr/>
          <p:nvPr/>
        </p:nvGrpSpPr>
        <p:grpSpPr>
          <a:xfrm rot="0">
            <a:off x="3125862" y="8016405"/>
            <a:ext cx="7066719" cy="350520"/>
            <a:chOff x="0" y="0"/>
            <a:chExt cx="9422292" cy="467360"/>
          </a:xfrm>
        </p:grpSpPr>
        <p:grpSp>
          <p:nvGrpSpPr>
            <p:cNvPr name="Group 12" id="12"/>
            <p:cNvGrpSpPr/>
            <p:nvPr/>
          </p:nvGrpSpPr>
          <p:grpSpPr>
            <a:xfrm rot="0">
              <a:off x="0" y="74646"/>
              <a:ext cx="328228" cy="328228"/>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AC7CF"/>
              </a:solidFill>
            </p:spPr>
          </p:sp>
        </p:grpSp>
        <p:sp>
          <p:nvSpPr>
            <p:cNvPr name="TextBox 14" id="14"/>
            <p:cNvSpPr txBox="true"/>
            <p:nvPr/>
          </p:nvSpPr>
          <p:spPr>
            <a:xfrm rot="0">
              <a:off x="553006" y="-47625"/>
              <a:ext cx="8869286" cy="52514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5034C4"/>
                  </a:solidFill>
                  <a:latin typeface="DM Sans"/>
                </a:rPr>
                <a:t>Nomor Anggota</a:t>
              </a:r>
            </a:p>
          </p:txBody>
        </p:sp>
      </p:grpSp>
      <p:grpSp>
        <p:nvGrpSpPr>
          <p:cNvPr name="Group 15" id="15"/>
          <p:cNvGrpSpPr/>
          <p:nvPr/>
        </p:nvGrpSpPr>
        <p:grpSpPr>
          <a:xfrm rot="0">
            <a:off x="10192581" y="4695685"/>
            <a:ext cx="7066719" cy="335280"/>
            <a:chOff x="0" y="0"/>
            <a:chExt cx="9422292" cy="447040"/>
          </a:xfrm>
        </p:grpSpPr>
        <p:grpSp>
          <p:nvGrpSpPr>
            <p:cNvPr name="Group 16" id="16"/>
            <p:cNvGrpSpPr/>
            <p:nvPr/>
          </p:nvGrpSpPr>
          <p:grpSpPr>
            <a:xfrm rot="0">
              <a:off x="0" y="74646"/>
              <a:ext cx="328228" cy="328228"/>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sp>
          <p:nvSpPr>
            <p:cNvPr name="TextBox 18" id="18"/>
            <p:cNvSpPr txBox="true"/>
            <p:nvPr/>
          </p:nvSpPr>
          <p:spPr>
            <a:xfrm rot="0">
              <a:off x="553006" y="-47625"/>
              <a:ext cx="8869286" cy="52514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5034C4"/>
                  </a:solidFill>
                  <a:latin typeface="DM Sans"/>
                </a:rPr>
                <a:t>Nama Anggota</a:t>
              </a:r>
            </a:p>
          </p:txBody>
        </p:sp>
      </p:grpSp>
      <p:grpSp>
        <p:nvGrpSpPr>
          <p:cNvPr name="Group 19" id="19"/>
          <p:cNvGrpSpPr/>
          <p:nvPr/>
        </p:nvGrpSpPr>
        <p:grpSpPr>
          <a:xfrm rot="0">
            <a:off x="10192581" y="6377000"/>
            <a:ext cx="7066719" cy="435505"/>
            <a:chOff x="0" y="0"/>
            <a:chExt cx="9422292" cy="580674"/>
          </a:xfrm>
        </p:grpSpPr>
        <p:grpSp>
          <p:nvGrpSpPr>
            <p:cNvPr name="Group 20" id="20"/>
            <p:cNvGrpSpPr/>
            <p:nvPr/>
          </p:nvGrpSpPr>
          <p:grpSpPr>
            <a:xfrm rot="0">
              <a:off x="0" y="74646"/>
              <a:ext cx="328228" cy="328228"/>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sp>
          <p:nvSpPr>
            <p:cNvPr name="TextBox 22" id="22"/>
            <p:cNvSpPr txBox="true"/>
            <p:nvPr/>
          </p:nvSpPr>
          <p:spPr>
            <a:xfrm rot="0">
              <a:off x="553006" y="-28575"/>
              <a:ext cx="8869286" cy="419735"/>
            </a:xfrm>
            <a:prstGeom prst="rect">
              <a:avLst/>
            </a:prstGeom>
          </p:spPr>
          <p:txBody>
            <a:bodyPr anchor="t" rtlCol="false" tIns="0" lIns="0" bIns="0" rIns="0">
              <a:spAutoFit/>
            </a:bodyPr>
            <a:lstStyle/>
            <a:p>
              <a:pPr algn="l" marL="421005" indent="-210502" lvl="1">
                <a:lnSpc>
                  <a:spcPts val="2729"/>
                </a:lnSpc>
                <a:buFont typeface="Arial"/>
                <a:buChar char="•"/>
              </a:pPr>
              <a:r>
                <a:rPr lang="en-US" sz="1950">
                  <a:solidFill>
                    <a:srgbClr val="5034C4"/>
                  </a:solidFill>
                  <a:latin typeface="DM Sans"/>
                </a:rPr>
                <a:t>Jumlah Permohonan</a:t>
              </a:r>
            </a:p>
          </p:txBody>
        </p:sp>
      </p:grpSp>
      <p:grpSp>
        <p:nvGrpSpPr>
          <p:cNvPr name="Group 23" id="23"/>
          <p:cNvGrpSpPr/>
          <p:nvPr/>
        </p:nvGrpSpPr>
        <p:grpSpPr>
          <a:xfrm rot="0">
            <a:off x="10192581" y="7848765"/>
            <a:ext cx="7066719" cy="342900"/>
            <a:chOff x="0" y="0"/>
            <a:chExt cx="9422292" cy="457200"/>
          </a:xfrm>
        </p:grpSpPr>
        <p:grpSp>
          <p:nvGrpSpPr>
            <p:cNvPr name="Group 24" id="24"/>
            <p:cNvGrpSpPr/>
            <p:nvPr/>
          </p:nvGrpSpPr>
          <p:grpSpPr>
            <a:xfrm rot="0">
              <a:off x="0" y="74646"/>
              <a:ext cx="328228" cy="328228"/>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sp>
          <p:nvSpPr>
            <p:cNvPr name="TextBox 26" id="26"/>
            <p:cNvSpPr txBox="true"/>
            <p:nvPr/>
          </p:nvSpPr>
          <p:spPr>
            <a:xfrm rot="0">
              <a:off x="553006" y="-47625"/>
              <a:ext cx="8869286" cy="52514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5034C4"/>
                  </a:solidFill>
                  <a:latin typeface="DM Sans"/>
                </a:rPr>
                <a:t>Keperluan</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8905688" y="-222683"/>
            <a:ext cx="9382312" cy="10732365"/>
          </a:xfrm>
          <a:prstGeom prst="rect">
            <a:avLst/>
          </a:prstGeom>
          <a:solidFill>
            <a:srgbClr val="5034C4">
              <a:alpha val="4706"/>
            </a:srgbClr>
          </a:solidFill>
        </p:spPr>
      </p:sp>
      <p:grpSp>
        <p:nvGrpSpPr>
          <p:cNvPr name="Group 3" id="3"/>
          <p:cNvGrpSpPr/>
          <p:nvPr/>
        </p:nvGrpSpPr>
        <p:grpSpPr>
          <a:xfrm rot="0">
            <a:off x="1306731" y="565910"/>
            <a:ext cx="6113320" cy="9155179"/>
            <a:chOff x="0" y="0"/>
            <a:chExt cx="8151093" cy="12206906"/>
          </a:xfrm>
        </p:grpSpPr>
        <p:sp>
          <p:nvSpPr>
            <p:cNvPr name="TextBox 4" id="4"/>
            <p:cNvSpPr txBox="true"/>
            <p:nvPr/>
          </p:nvSpPr>
          <p:spPr>
            <a:xfrm rot="0">
              <a:off x="0" y="495300"/>
              <a:ext cx="8151093" cy="1905000"/>
            </a:xfrm>
            <a:prstGeom prst="rect">
              <a:avLst/>
            </a:prstGeom>
          </p:spPr>
          <p:txBody>
            <a:bodyPr anchor="t" rtlCol="false" tIns="0" lIns="0" bIns="0" rIns="0">
              <a:spAutoFit/>
            </a:bodyPr>
            <a:lstStyle/>
            <a:p>
              <a:pPr algn="l">
                <a:lnSpc>
                  <a:spcPts val="5700"/>
                </a:lnSpc>
              </a:pPr>
              <a:r>
                <a:rPr lang="en-US" sz="4750">
                  <a:solidFill>
                    <a:srgbClr val="5034C4"/>
                  </a:solidFill>
                  <a:latin typeface="DM Sans Bold"/>
                </a:rPr>
                <a:t>Penyimpanan dan Pencatatan</a:t>
              </a:r>
            </a:p>
          </p:txBody>
        </p:sp>
        <p:sp>
          <p:nvSpPr>
            <p:cNvPr name="TextBox 5" id="5"/>
            <p:cNvSpPr txBox="true"/>
            <p:nvPr/>
          </p:nvSpPr>
          <p:spPr>
            <a:xfrm rot="0">
              <a:off x="0" y="4869903"/>
              <a:ext cx="8151093" cy="7326842"/>
            </a:xfrm>
            <a:prstGeom prst="rect">
              <a:avLst/>
            </a:prstGeom>
          </p:spPr>
          <p:txBody>
            <a:bodyPr anchor="t" rtlCol="false" tIns="0" lIns="0" bIns="0" rIns="0">
              <a:spAutoFit/>
            </a:bodyPr>
            <a:lstStyle/>
            <a:p>
              <a:pPr algn="l">
                <a:lnSpc>
                  <a:spcPts val="4374"/>
                </a:lnSpc>
              </a:pPr>
              <a:r>
                <a:rPr lang="en-US" sz="3124">
                  <a:solidFill>
                    <a:srgbClr val="5034C4"/>
                  </a:solidFill>
                  <a:latin typeface="DM Sans"/>
                </a:rPr>
                <a:t>Kemudian oleh Bagian Kredit dicatat dan disimpan ke dalam Arsip FPP. Berdasarkan Arsip FPP tersebut Bagian Kredit membuat Bukti Peminjaman yang diberikan kepada Anggota yang berisi No. BP, tgl BP, Nomor Anggota, Nama Anggota, Jumlah Realisasi, Lama Angsuran, Jumlah Angsuran dan Bunga.</a:t>
              </a:r>
            </a:p>
          </p:txBody>
        </p:sp>
      </p:grpSp>
      <p:pic>
        <p:nvPicPr>
          <p:cNvPr name="Picture 6" id="6"/>
          <p:cNvPicPr>
            <a:picLocks noChangeAspect="true"/>
          </p:cNvPicPr>
          <p:nvPr/>
        </p:nvPicPr>
        <p:blipFill>
          <a:blip r:embed="rId2"/>
          <a:stretch>
            <a:fillRect/>
          </a:stretch>
        </p:blipFill>
        <p:spPr>
          <a:xfrm rot="0">
            <a:off x="9527171" y="1266397"/>
            <a:ext cx="8139344" cy="7754204"/>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p:cSld>
    <p:bg>
      <p:bgPr>
        <a:solidFill>
          <a:srgbClr val="C3EBEF"/>
        </a:solidFill>
      </p:bgPr>
    </p:bg>
    <p:spTree>
      <p:nvGrpSpPr>
        <p:cNvPr id="1" name=""/>
        <p:cNvGrpSpPr/>
        <p:nvPr/>
      </p:nvGrpSpPr>
      <p:grpSpPr>
        <a:xfrm>
          <a:off x="0" y="0"/>
          <a:ext cx="0" cy="0"/>
          <a:chOff x="0" y="0"/>
          <a:chExt cx="0" cy="0"/>
        </a:xfrm>
      </p:grpSpPr>
      <p:grpSp>
        <p:nvGrpSpPr>
          <p:cNvPr name="Group 2" id="2"/>
          <p:cNvGrpSpPr/>
          <p:nvPr/>
        </p:nvGrpSpPr>
        <p:grpSpPr>
          <a:xfrm rot="0">
            <a:off x="1345027" y="2347243"/>
            <a:ext cx="15329395" cy="1905617"/>
            <a:chOff x="0" y="0"/>
            <a:chExt cx="4037371" cy="501891"/>
          </a:xfrm>
        </p:grpSpPr>
        <p:sp>
          <p:nvSpPr>
            <p:cNvPr name="Freeform 3" id="3"/>
            <p:cNvSpPr/>
            <p:nvPr/>
          </p:nvSpPr>
          <p:spPr>
            <a:xfrm flipH="false" flipV="false" rot="0">
              <a:off x="0" y="0"/>
              <a:ext cx="4037371" cy="501891"/>
            </a:xfrm>
            <a:custGeom>
              <a:avLst/>
              <a:gdLst/>
              <a:ahLst/>
              <a:cxnLst/>
              <a:rect r="r" b="b" t="t" l="l"/>
              <a:pathLst>
                <a:path h="501891" w="4037371">
                  <a:moveTo>
                    <a:pt x="0" y="0"/>
                  </a:moveTo>
                  <a:lnTo>
                    <a:pt x="4037371" y="0"/>
                  </a:lnTo>
                  <a:lnTo>
                    <a:pt x="4037371" y="501891"/>
                  </a:lnTo>
                  <a:lnTo>
                    <a:pt x="0" y="501891"/>
                  </a:lnTo>
                  <a:close/>
                </a:path>
              </a:pathLst>
            </a:custGeom>
            <a:solidFill>
              <a:srgbClr val="C3EBEF"/>
            </a:solidFill>
          </p:spPr>
        </p:sp>
        <p:sp>
          <p:nvSpPr>
            <p:cNvPr name="TextBox 4" id="4"/>
            <p:cNvSpPr txBox="true"/>
            <p:nvPr/>
          </p:nvSpPr>
          <p:spPr>
            <a:xfrm>
              <a:off x="0" y="-66675"/>
              <a:ext cx="4037371" cy="568566"/>
            </a:xfrm>
            <a:prstGeom prst="rect">
              <a:avLst/>
            </a:prstGeom>
          </p:spPr>
          <p:txBody>
            <a:bodyPr anchor="ctr" rtlCol="false" tIns="50800" lIns="50800" bIns="50800" rIns="50800"/>
            <a:lstStyle/>
            <a:p>
              <a:pPr algn="ctr">
                <a:lnSpc>
                  <a:spcPts val="5459"/>
                </a:lnSpc>
              </a:pPr>
              <a:r>
                <a:rPr lang="en-US" sz="3899">
                  <a:solidFill>
                    <a:srgbClr val="5034C4"/>
                  </a:solidFill>
                  <a:latin typeface="DM Sans"/>
                </a:rPr>
                <a:t>Berdasarkan Arsip FPP, Bagian Kredit membuat Bukti Peminjaman (BP) yang diberikan kepada anggota. BP berisi:</a:t>
              </a:r>
            </a:p>
          </p:txBody>
        </p:sp>
      </p:grpSp>
      <p:sp>
        <p:nvSpPr>
          <p:cNvPr name="TextBox 5" id="5"/>
          <p:cNvSpPr txBox="true"/>
          <p:nvPr/>
        </p:nvSpPr>
        <p:spPr>
          <a:xfrm rot="0">
            <a:off x="1345027" y="1413227"/>
            <a:ext cx="15597945" cy="876300"/>
          </a:xfrm>
          <a:prstGeom prst="rect">
            <a:avLst/>
          </a:prstGeom>
        </p:spPr>
        <p:txBody>
          <a:bodyPr anchor="t" rtlCol="false" tIns="0" lIns="0" bIns="0" rIns="0">
            <a:spAutoFit/>
          </a:bodyPr>
          <a:lstStyle/>
          <a:p>
            <a:pPr algn="ctr">
              <a:lnSpc>
                <a:spcPts val="7050"/>
              </a:lnSpc>
            </a:pPr>
            <a:r>
              <a:rPr lang="en-US" sz="5875">
                <a:solidFill>
                  <a:srgbClr val="5034C4"/>
                </a:solidFill>
                <a:latin typeface="DM Sans Bold"/>
              </a:rPr>
              <a:t>Pembuatan Bukti Peminjaman</a:t>
            </a:r>
          </a:p>
        </p:txBody>
      </p:sp>
      <p:sp>
        <p:nvSpPr>
          <p:cNvPr name="TextBox 6" id="6"/>
          <p:cNvSpPr txBox="true"/>
          <p:nvPr/>
        </p:nvSpPr>
        <p:spPr>
          <a:xfrm rot="0">
            <a:off x="753381" y="4876677"/>
            <a:ext cx="4743236"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7AC7CF"/>
                </a:solidFill>
                <a:latin typeface="DM Sans Bold"/>
              </a:rPr>
              <a:t>NOMOR BP</a:t>
            </a:r>
          </a:p>
        </p:txBody>
      </p:sp>
      <p:sp>
        <p:nvSpPr>
          <p:cNvPr name="TextBox 7" id="7"/>
          <p:cNvSpPr txBox="true"/>
          <p:nvPr/>
        </p:nvSpPr>
        <p:spPr>
          <a:xfrm rot="0">
            <a:off x="4940589" y="4847978"/>
            <a:ext cx="4743236"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7AC7CF"/>
                </a:solidFill>
                <a:latin typeface="DM Sans Bold"/>
              </a:rPr>
              <a:t>TANGGAL BP</a:t>
            </a:r>
          </a:p>
        </p:txBody>
      </p:sp>
      <p:sp>
        <p:nvSpPr>
          <p:cNvPr name="TextBox 8" id="8"/>
          <p:cNvSpPr txBox="true"/>
          <p:nvPr/>
        </p:nvSpPr>
        <p:spPr>
          <a:xfrm rot="0">
            <a:off x="8704790" y="4847978"/>
            <a:ext cx="4743236"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7AC7CF"/>
                </a:solidFill>
                <a:latin typeface="DM Sans Bold"/>
              </a:rPr>
              <a:t>NOMOR ANGGOTA</a:t>
            </a:r>
          </a:p>
        </p:txBody>
      </p:sp>
      <p:sp>
        <p:nvSpPr>
          <p:cNvPr name="TextBox 9" id="9"/>
          <p:cNvSpPr txBox="true"/>
          <p:nvPr/>
        </p:nvSpPr>
        <p:spPr>
          <a:xfrm rot="0">
            <a:off x="753381" y="7714474"/>
            <a:ext cx="4743236"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7AC7CF"/>
                </a:solidFill>
                <a:latin typeface="DM Sans Bold"/>
              </a:rPr>
              <a:t>JUMLAH REALISASI</a:t>
            </a:r>
          </a:p>
        </p:txBody>
      </p:sp>
      <p:sp>
        <p:nvSpPr>
          <p:cNvPr name="TextBox 10" id="10"/>
          <p:cNvSpPr txBox="true"/>
          <p:nvPr/>
        </p:nvSpPr>
        <p:spPr>
          <a:xfrm rot="0">
            <a:off x="4940589" y="7714474"/>
            <a:ext cx="4743236"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7AC7CF"/>
                </a:solidFill>
                <a:latin typeface="DM Sans Bold"/>
              </a:rPr>
              <a:t>LAMA ANGSURAN</a:t>
            </a:r>
          </a:p>
        </p:txBody>
      </p:sp>
      <p:sp>
        <p:nvSpPr>
          <p:cNvPr name="TextBox 11" id="11"/>
          <p:cNvSpPr txBox="true"/>
          <p:nvPr/>
        </p:nvSpPr>
        <p:spPr>
          <a:xfrm rot="0">
            <a:off x="8704790" y="7714474"/>
            <a:ext cx="4743236"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7AC7CF"/>
                </a:solidFill>
                <a:latin typeface="DM Sans Bold"/>
              </a:rPr>
              <a:t>JUMLAH ANGSURAN</a:t>
            </a:r>
          </a:p>
        </p:txBody>
      </p:sp>
      <p:sp>
        <p:nvSpPr>
          <p:cNvPr name="TextBox 12" id="12"/>
          <p:cNvSpPr txBox="true"/>
          <p:nvPr/>
        </p:nvSpPr>
        <p:spPr>
          <a:xfrm rot="0">
            <a:off x="13747132" y="7714474"/>
            <a:ext cx="4743236"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7AC7CF"/>
                </a:solidFill>
                <a:latin typeface="DM Sans Bold"/>
              </a:rPr>
              <a:t>BUNGA</a:t>
            </a:r>
          </a:p>
        </p:txBody>
      </p:sp>
      <p:sp>
        <p:nvSpPr>
          <p:cNvPr name="TextBox 13" id="13"/>
          <p:cNvSpPr txBox="true"/>
          <p:nvPr/>
        </p:nvSpPr>
        <p:spPr>
          <a:xfrm rot="0">
            <a:off x="13747132" y="4876677"/>
            <a:ext cx="4743236"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7AC7CF"/>
                </a:solidFill>
                <a:latin typeface="DM Sans Bold"/>
              </a:rPr>
              <a:t>NAMA ANGGOTA</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714098"/>
            <a:ext cx="16230600" cy="5166661"/>
            <a:chOff x="0" y="0"/>
            <a:chExt cx="21640800" cy="6888882"/>
          </a:xfrm>
        </p:grpSpPr>
        <p:sp>
          <p:nvSpPr>
            <p:cNvPr name="TextBox 3" id="3"/>
            <p:cNvSpPr txBox="true"/>
            <p:nvPr/>
          </p:nvSpPr>
          <p:spPr>
            <a:xfrm rot="0">
              <a:off x="0" y="0"/>
              <a:ext cx="21640800" cy="1473200"/>
            </a:xfrm>
            <a:prstGeom prst="rect">
              <a:avLst/>
            </a:prstGeom>
          </p:spPr>
          <p:txBody>
            <a:bodyPr anchor="t" rtlCol="false" tIns="0" lIns="0" bIns="0" rIns="0">
              <a:spAutoFit/>
            </a:bodyPr>
            <a:lstStyle/>
            <a:p>
              <a:pPr algn="ctr">
                <a:lnSpc>
                  <a:spcPts val="8720"/>
                </a:lnSpc>
              </a:pPr>
              <a:r>
                <a:rPr lang="en-US" sz="7266">
                  <a:solidFill>
                    <a:srgbClr val="5034C4"/>
                  </a:solidFill>
                  <a:latin typeface="DM Sans Bold"/>
                </a:rPr>
                <a:t>Pembayaran Angsuran Bulanan</a:t>
              </a:r>
            </a:p>
          </p:txBody>
        </p:sp>
        <p:sp>
          <p:nvSpPr>
            <p:cNvPr name="TextBox 4" id="4"/>
            <p:cNvSpPr txBox="true"/>
            <p:nvPr/>
          </p:nvSpPr>
          <p:spPr>
            <a:xfrm rot="0">
              <a:off x="0" y="2127764"/>
              <a:ext cx="21640800" cy="4673600"/>
            </a:xfrm>
            <a:prstGeom prst="rect">
              <a:avLst/>
            </a:prstGeom>
          </p:spPr>
          <p:txBody>
            <a:bodyPr anchor="t" rtlCol="false" tIns="0" lIns="0" bIns="0" rIns="0">
              <a:spAutoFit/>
            </a:bodyPr>
            <a:lstStyle/>
            <a:p>
              <a:pPr algn="ctr">
                <a:lnSpc>
                  <a:spcPts val="6968"/>
                </a:lnSpc>
              </a:pPr>
              <a:r>
                <a:rPr lang="en-US" sz="5807">
                  <a:solidFill>
                    <a:srgbClr val="5034C4"/>
                  </a:solidFill>
                  <a:latin typeface="DM Sans"/>
                </a:rPr>
                <a:t>Setiap bulan, anggota diharuskan membayar angsuran sesuai kesepakatan. Bagian Kredit mencatat pembayaran tersebut dalam Arsip Angsuran. </a:t>
              </a:r>
            </a:p>
          </p:txBody>
        </p:sp>
      </p:gr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66372" y="1265022"/>
            <a:ext cx="7714897" cy="422275"/>
          </a:xfrm>
          <a:prstGeom prst="rect">
            <a:avLst/>
          </a:prstGeom>
        </p:spPr>
        <p:txBody>
          <a:bodyPr anchor="t" rtlCol="false" tIns="0" lIns="0" bIns="0" rIns="0">
            <a:spAutoFit/>
          </a:bodyPr>
          <a:lstStyle/>
          <a:p>
            <a:pPr algn="l" marL="539750" indent="-269875" lvl="1">
              <a:lnSpc>
                <a:spcPts val="3499"/>
              </a:lnSpc>
              <a:buFont typeface="Arial"/>
              <a:buChar char="•"/>
            </a:pPr>
            <a:r>
              <a:rPr lang="en-US" sz="2499" u="sng">
                <a:solidFill>
                  <a:srgbClr val="5034C4"/>
                </a:solidFill>
                <a:latin typeface="DM Sans Bold"/>
              </a:rPr>
              <a:t>NOMOR BA</a:t>
            </a:r>
          </a:p>
        </p:txBody>
      </p:sp>
      <p:sp>
        <p:nvSpPr>
          <p:cNvPr name="TextBox 3" id="3"/>
          <p:cNvSpPr txBox="true"/>
          <p:nvPr/>
        </p:nvSpPr>
        <p:spPr>
          <a:xfrm rot="0">
            <a:off x="9266372" y="4012614"/>
            <a:ext cx="7714897" cy="422275"/>
          </a:xfrm>
          <a:prstGeom prst="rect">
            <a:avLst/>
          </a:prstGeom>
        </p:spPr>
        <p:txBody>
          <a:bodyPr anchor="t" rtlCol="false" tIns="0" lIns="0" bIns="0" rIns="0">
            <a:spAutoFit/>
          </a:bodyPr>
          <a:lstStyle/>
          <a:p>
            <a:pPr algn="l" marL="539750" indent="-269875" lvl="1">
              <a:lnSpc>
                <a:spcPts val="3499"/>
              </a:lnSpc>
              <a:buFont typeface="Arial"/>
              <a:buChar char="•"/>
            </a:pPr>
            <a:r>
              <a:rPr lang="en-US" sz="2499" u="sng">
                <a:solidFill>
                  <a:srgbClr val="5034C4"/>
                </a:solidFill>
                <a:latin typeface="DM Sans Bold"/>
              </a:rPr>
              <a:t>NOMOR BP</a:t>
            </a:r>
          </a:p>
        </p:txBody>
      </p:sp>
      <p:sp>
        <p:nvSpPr>
          <p:cNvPr name="TextBox 4" id="4"/>
          <p:cNvSpPr txBox="true"/>
          <p:nvPr/>
        </p:nvSpPr>
        <p:spPr>
          <a:xfrm rot="0">
            <a:off x="9266372" y="7150730"/>
            <a:ext cx="7714897" cy="422275"/>
          </a:xfrm>
          <a:prstGeom prst="rect">
            <a:avLst/>
          </a:prstGeom>
        </p:spPr>
        <p:txBody>
          <a:bodyPr anchor="t" rtlCol="false" tIns="0" lIns="0" bIns="0" rIns="0">
            <a:spAutoFit/>
          </a:bodyPr>
          <a:lstStyle/>
          <a:p>
            <a:pPr algn="l" marL="539750" indent="-269875" lvl="1">
              <a:lnSpc>
                <a:spcPts val="3499"/>
              </a:lnSpc>
              <a:buFont typeface="Arial"/>
              <a:buChar char="•"/>
            </a:pPr>
            <a:r>
              <a:rPr lang="en-US" sz="2499" u="sng">
                <a:solidFill>
                  <a:srgbClr val="5034C4"/>
                </a:solidFill>
                <a:latin typeface="DM Sans Bold"/>
              </a:rPr>
              <a:t>BUNGA</a:t>
            </a:r>
          </a:p>
        </p:txBody>
      </p:sp>
      <p:grpSp>
        <p:nvGrpSpPr>
          <p:cNvPr name="Group 5" id="5"/>
          <p:cNvGrpSpPr/>
          <p:nvPr/>
        </p:nvGrpSpPr>
        <p:grpSpPr>
          <a:xfrm rot="0">
            <a:off x="1028700" y="1028700"/>
            <a:ext cx="6968649" cy="8229600"/>
            <a:chOff x="0" y="0"/>
            <a:chExt cx="1547872" cy="1827954"/>
          </a:xfrm>
        </p:grpSpPr>
        <p:sp>
          <p:nvSpPr>
            <p:cNvPr name="Freeform 6" id="6"/>
            <p:cNvSpPr/>
            <p:nvPr/>
          </p:nvSpPr>
          <p:spPr>
            <a:xfrm flipH="false" flipV="false" rot="0">
              <a:off x="0" y="0"/>
              <a:ext cx="1547872" cy="1827954"/>
            </a:xfrm>
            <a:custGeom>
              <a:avLst/>
              <a:gdLst/>
              <a:ahLst/>
              <a:cxnLst/>
              <a:rect r="r" b="b" t="t" l="l"/>
              <a:pathLst>
                <a:path h="1827954" w="1547872">
                  <a:moveTo>
                    <a:pt x="1423412" y="1827954"/>
                  </a:moveTo>
                  <a:lnTo>
                    <a:pt x="124460" y="1827954"/>
                  </a:lnTo>
                  <a:cubicBezTo>
                    <a:pt x="55880" y="1827954"/>
                    <a:pt x="0" y="1772074"/>
                    <a:pt x="0" y="1703494"/>
                  </a:cubicBezTo>
                  <a:lnTo>
                    <a:pt x="0" y="124460"/>
                  </a:lnTo>
                  <a:cubicBezTo>
                    <a:pt x="0" y="55880"/>
                    <a:pt x="55880" y="0"/>
                    <a:pt x="124460" y="0"/>
                  </a:cubicBezTo>
                  <a:lnTo>
                    <a:pt x="1423412" y="0"/>
                  </a:lnTo>
                  <a:cubicBezTo>
                    <a:pt x="1491992" y="0"/>
                    <a:pt x="1547872" y="55880"/>
                    <a:pt x="1547872" y="124460"/>
                  </a:cubicBezTo>
                  <a:lnTo>
                    <a:pt x="1547872" y="1703494"/>
                  </a:lnTo>
                  <a:cubicBezTo>
                    <a:pt x="1547872" y="1772074"/>
                    <a:pt x="1491992" y="1827954"/>
                    <a:pt x="1423412" y="1827954"/>
                  </a:cubicBezTo>
                  <a:close/>
                </a:path>
              </a:pathLst>
            </a:custGeom>
            <a:solidFill>
              <a:srgbClr val="5034C4">
                <a:alpha val="4706"/>
              </a:srgbClr>
            </a:solidFill>
          </p:spPr>
        </p:sp>
      </p:grpSp>
      <p:sp>
        <p:nvSpPr>
          <p:cNvPr name="TextBox 7" id="7"/>
          <p:cNvSpPr txBox="true"/>
          <p:nvPr/>
        </p:nvSpPr>
        <p:spPr>
          <a:xfrm rot="0">
            <a:off x="1733311" y="1683333"/>
            <a:ext cx="5559426" cy="1676400"/>
          </a:xfrm>
          <a:prstGeom prst="rect">
            <a:avLst/>
          </a:prstGeom>
        </p:spPr>
        <p:txBody>
          <a:bodyPr anchor="t" rtlCol="false" tIns="0" lIns="0" bIns="0" rIns="0">
            <a:spAutoFit/>
          </a:bodyPr>
          <a:lstStyle/>
          <a:p>
            <a:pPr algn="l">
              <a:lnSpc>
                <a:spcPts val="6600"/>
              </a:lnSpc>
            </a:pPr>
            <a:r>
              <a:rPr lang="en-US" sz="5500">
                <a:solidFill>
                  <a:srgbClr val="5034C4"/>
                </a:solidFill>
                <a:latin typeface="DM Sans Bold"/>
              </a:rPr>
              <a:t>Pembuatan Bukti Angsuran</a:t>
            </a:r>
          </a:p>
        </p:txBody>
      </p:sp>
      <p:sp>
        <p:nvSpPr>
          <p:cNvPr name="TextBox 8" id="8"/>
          <p:cNvSpPr txBox="true"/>
          <p:nvPr/>
        </p:nvSpPr>
        <p:spPr>
          <a:xfrm rot="0">
            <a:off x="1733311" y="6985430"/>
            <a:ext cx="5559426" cy="1704975"/>
          </a:xfrm>
          <a:prstGeom prst="rect">
            <a:avLst/>
          </a:prstGeom>
        </p:spPr>
        <p:txBody>
          <a:bodyPr anchor="t" rtlCol="false" tIns="0" lIns="0" bIns="0" rIns="0">
            <a:spAutoFit/>
          </a:bodyPr>
          <a:lstStyle/>
          <a:p>
            <a:pPr algn="l">
              <a:lnSpc>
                <a:spcPts val="3395"/>
              </a:lnSpc>
            </a:pPr>
            <a:r>
              <a:rPr lang="en-US" sz="2829">
                <a:solidFill>
                  <a:srgbClr val="5034C4"/>
                </a:solidFill>
                <a:latin typeface="DM Sans"/>
              </a:rPr>
              <a:t>Berdasarkan Arsip Angsuran, Bagian Kredit membuat Bukti Angsuran (BA) yang diberikan kepada anggota. BA berisi:</a:t>
            </a:r>
          </a:p>
        </p:txBody>
      </p:sp>
      <p:sp>
        <p:nvSpPr>
          <p:cNvPr name="TextBox 9" id="9"/>
          <p:cNvSpPr txBox="true"/>
          <p:nvPr/>
        </p:nvSpPr>
        <p:spPr>
          <a:xfrm rot="0">
            <a:off x="9266372" y="2638818"/>
            <a:ext cx="7714897" cy="422275"/>
          </a:xfrm>
          <a:prstGeom prst="rect">
            <a:avLst/>
          </a:prstGeom>
        </p:spPr>
        <p:txBody>
          <a:bodyPr anchor="t" rtlCol="false" tIns="0" lIns="0" bIns="0" rIns="0">
            <a:spAutoFit/>
          </a:bodyPr>
          <a:lstStyle/>
          <a:p>
            <a:pPr algn="l" marL="539750" indent="-269875" lvl="1">
              <a:lnSpc>
                <a:spcPts val="3499"/>
              </a:lnSpc>
              <a:buFont typeface="Arial"/>
              <a:buChar char="•"/>
            </a:pPr>
            <a:r>
              <a:rPr lang="en-US" sz="2499" u="sng">
                <a:solidFill>
                  <a:srgbClr val="5034C4"/>
                </a:solidFill>
                <a:latin typeface="DM Sans Bold"/>
              </a:rPr>
              <a:t>TANGGAL BA</a:t>
            </a:r>
          </a:p>
        </p:txBody>
      </p:sp>
      <p:sp>
        <p:nvSpPr>
          <p:cNvPr name="TextBox 10" id="10"/>
          <p:cNvSpPr txBox="true"/>
          <p:nvPr/>
        </p:nvSpPr>
        <p:spPr>
          <a:xfrm rot="0">
            <a:off x="9266372" y="5581672"/>
            <a:ext cx="7714897" cy="422275"/>
          </a:xfrm>
          <a:prstGeom prst="rect">
            <a:avLst/>
          </a:prstGeom>
        </p:spPr>
        <p:txBody>
          <a:bodyPr anchor="t" rtlCol="false" tIns="0" lIns="0" bIns="0" rIns="0">
            <a:spAutoFit/>
          </a:bodyPr>
          <a:lstStyle/>
          <a:p>
            <a:pPr algn="l" marL="539750" indent="-269875" lvl="1">
              <a:lnSpc>
                <a:spcPts val="3499"/>
              </a:lnSpc>
              <a:buFont typeface="Arial"/>
              <a:buChar char="•"/>
            </a:pPr>
            <a:r>
              <a:rPr lang="en-US" sz="2499" u="sng">
                <a:solidFill>
                  <a:srgbClr val="5034C4"/>
                </a:solidFill>
                <a:latin typeface="DM Sans Bold"/>
              </a:rPr>
              <a:t>JUMLAH ANGSUR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3EB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6011089" cy="10287000"/>
          </a:xfrm>
          <a:custGeom>
            <a:avLst/>
            <a:gdLst/>
            <a:ahLst/>
            <a:cxnLst/>
            <a:rect r="r" b="b" t="t" l="l"/>
            <a:pathLst>
              <a:path h="10287000" w="6011089">
                <a:moveTo>
                  <a:pt x="0" y="0"/>
                </a:moveTo>
                <a:lnTo>
                  <a:pt x="6011089" y="0"/>
                </a:lnTo>
                <a:lnTo>
                  <a:pt x="6011089" y="10287000"/>
                </a:lnTo>
                <a:lnTo>
                  <a:pt x="0" y="10287000"/>
                </a:lnTo>
                <a:lnTo>
                  <a:pt x="0" y="0"/>
                </a:lnTo>
                <a:close/>
              </a:path>
            </a:pathLst>
          </a:custGeom>
          <a:blipFill>
            <a:blip r:embed="rId2"/>
            <a:stretch>
              <a:fillRect l="-22135" t="-3719" r="0" b="-3333"/>
            </a:stretch>
          </a:blipFill>
        </p:spPr>
      </p:sp>
      <p:grpSp>
        <p:nvGrpSpPr>
          <p:cNvPr name="Group 3" id="3"/>
          <p:cNvGrpSpPr/>
          <p:nvPr/>
        </p:nvGrpSpPr>
        <p:grpSpPr>
          <a:xfrm rot="0">
            <a:off x="7440964" y="3045219"/>
            <a:ext cx="9572437" cy="4196562"/>
            <a:chOff x="0" y="0"/>
            <a:chExt cx="12763249" cy="5595417"/>
          </a:xfrm>
        </p:grpSpPr>
        <p:sp>
          <p:nvSpPr>
            <p:cNvPr name="TextBox 4" id="4"/>
            <p:cNvSpPr txBox="true"/>
            <p:nvPr/>
          </p:nvSpPr>
          <p:spPr>
            <a:xfrm rot="0">
              <a:off x="0" y="0"/>
              <a:ext cx="12763249" cy="1257300"/>
            </a:xfrm>
            <a:prstGeom prst="rect">
              <a:avLst/>
            </a:prstGeom>
          </p:spPr>
          <p:txBody>
            <a:bodyPr anchor="t" rtlCol="false" tIns="0" lIns="0" bIns="0" rIns="0">
              <a:spAutoFit/>
            </a:bodyPr>
            <a:lstStyle/>
            <a:p>
              <a:pPr algn="ctr">
                <a:lnSpc>
                  <a:spcPts val="7500"/>
                </a:lnSpc>
              </a:pPr>
              <a:r>
                <a:rPr lang="en-US" sz="6250">
                  <a:solidFill>
                    <a:srgbClr val="5034C4"/>
                  </a:solidFill>
                  <a:latin typeface="DM Sans Bold"/>
                </a:rPr>
                <a:t>Laporan Bulanan </a:t>
              </a:r>
            </a:p>
          </p:txBody>
        </p:sp>
        <p:sp>
          <p:nvSpPr>
            <p:cNvPr name="TextBox 5" id="5"/>
            <p:cNvSpPr txBox="true"/>
            <p:nvPr/>
          </p:nvSpPr>
          <p:spPr>
            <a:xfrm rot="0">
              <a:off x="0" y="2003221"/>
              <a:ext cx="12763249" cy="3592195"/>
            </a:xfrm>
            <a:prstGeom prst="rect">
              <a:avLst/>
            </a:prstGeom>
          </p:spPr>
          <p:txBody>
            <a:bodyPr anchor="t" rtlCol="false" tIns="0" lIns="0" bIns="0" rIns="0">
              <a:spAutoFit/>
            </a:bodyPr>
            <a:lstStyle/>
            <a:p>
              <a:pPr algn="ctr">
                <a:lnSpc>
                  <a:spcPts val="5459"/>
                </a:lnSpc>
              </a:pPr>
              <a:r>
                <a:rPr lang="en-US" sz="3899">
                  <a:solidFill>
                    <a:srgbClr val="5034C4"/>
                  </a:solidFill>
                  <a:latin typeface="DM Sans"/>
                </a:rPr>
                <a:t>Pada akhir bulan, Bagian Kredit membuat Laporan Peminjaman dan Laporan Angsuran yang diserahkan kepada Ketua Koperasi.</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DAGHqEMUyoY</dc:identifier>
  <dcterms:modified xsi:type="dcterms:W3CDTF">2011-08-01T06:04:30Z</dcterms:modified>
  <cp:revision>1</cp:revision>
  <dc:title>Presentasi Teknologi Teknologi dalam Bisnis dan Pekerjaan Elemen &amp; Mockup Isometrik Ungu Biru Kehijauan</dc:title>
</cp:coreProperties>
</file>