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Karnchang" charset="1" panose="00000000000000000000"/>
      <p:regular r:id="rId18"/>
    </p:embeddedFont>
    <p:embeddedFont>
      <p:font typeface="Karnchang Bold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57200"/>
            <a:ext cx="8951437" cy="1852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10"/>
              </a:lnSpc>
            </a:pPr>
            <a:r>
              <a:rPr lang="en-US" sz="8436">
                <a:solidFill>
                  <a:srgbClr val="000000"/>
                </a:solidFill>
                <a:latin typeface="Karnchang"/>
              </a:rPr>
              <a:t>Use Case Diagram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185082"/>
            <a:ext cx="9725747" cy="1762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82"/>
              </a:lnSpc>
            </a:pPr>
            <a:r>
              <a:rPr lang="en-US" sz="10197">
                <a:solidFill>
                  <a:srgbClr val="000000"/>
                </a:solidFill>
                <a:latin typeface="Karnchang Bold"/>
              </a:rPr>
              <a:t>PT.NUSANTARA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518617"/>
            <a:ext cx="7644346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Karnchang"/>
              </a:rPr>
              <a:t>Universitas Pelita bangsa | Informatika | 2024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630956"/>
            <a:ext cx="8951437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Karnchang Bold"/>
              </a:rPr>
              <a:t>Oleh: Muhammad Verdy Hasan Alhafiz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754447" y="-3093732"/>
            <a:ext cx="18901247" cy="17982775"/>
            <a:chOff x="0" y="0"/>
            <a:chExt cx="25201662" cy="23977033"/>
          </a:xfrm>
        </p:grpSpPr>
        <p:grpSp>
          <p:nvGrpSpPr>
            <p:cNvPr name="Group 7" id="7"/>
            <p:cNvGrpSpPr/>
            <p:nvPr/>
          </p:nvGrpSpPr>
          <p:grpSpPr>
            <a:xfrm rot="2252144">
              <a:off x="2887185" y="2861146"/>
              <a:ext cx="14259267" cy="14323066"/>
              <a:chOff x="0" y="0"/>
              <a:chExt cx="2816645" cy="2829248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2252144">
              <a:off x="4620058" y="6213209"/>
              <a:ext cx="14259267" cy="14323066"/>
              <a:chOff x="0" y="0"/>
              <a:chExt cx="2816645" cy="2829248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2252144">
              <a:off x="8055210" y="6792821"/>
              <a:ext cx="14259267" cy="14323066"/>
              <a:chOff x="0" y="0"/>
              <a:chExt cx="2816645" cy="2829248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3" id="3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2" id="12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3" id="13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2" id="22"/>
          <p:cNvSpPr/>
          <p:nvPr/>
        </p:nvSpPr>
        <p:spPr>
          <a:xfrm flipH="false" flipV="false" rot="0">
            <a:off x="2448898" y="0"/>
            <a:ext cx="13390204" cy="10287000"/>
          </a:xfrm>
          <a:custGeom>
            <a:avLst/>
            <a:gdLst/>
            <a:ahLst/>
            <a:cxnLst/>
            <a:rect r="r" b="b" t="t" l="l"/>
            <a:pathLst>
              <a:path h="10287000" w="13390204">
                <a:moveTo>
                  <a:pt x="0" y="0"/>
                </a:moveTo>
                <a:lnTo>
                  <a:pt x="13390204" y="0"/>
                </a:lnTo>
                <a:lnTo>
                  <a:pt x="1339020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285935">
            <a:off x="-4864527" y="-4969414"/>
            <a:ext cx="5549684" cy="5574515"/>
            <a:chOff x="0" y="0"/>
            <a:chExt cx="2816645" cy="2829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16645" cy="2829248"/>
            </a:xfrm>
            <a:custGeom>
              <a:avLst/>
              <a:gdLst/>
              <a:ahLst/>
              <a:cxnLst/>
              <a:rect r="r" b="b" t="t" l="l"/>
              <a:pathLst>
                <a:path h="2829248" w="2816645">
                  <a:moveTo>
                    <a:pt x="0" y="0"/>
                  </a:moveTo>
                  <a:lnTo>
                    <a:pt x="2816645" y="0"/>
                  </a:lnTo>
                  <a:lnTo>
                    <a:pt x="2816645" y="2829248"/>
                  </a:lnTo>
                  <a:lnTo>
                    <a:pt x="0" y="2829248"/>
                  </a:lnTo>
                  <a:close/>
                </a:path>
              </a:pathLst>
            </a:custGeom>
            <a:solidFill>
              <a:srgbClr val="85878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2816645" cy="2953073"/>
            </a:xfrm>
            <a:prstGeom prst="rect">
              <a:avLst/>
            </a:prstGeom>
          </p:spPr>
          <p:txBody>
            <a:bodyPr anchor="ctr" rtlCol="false" tIns="26362" lIns="26362" bIns="26362" rIns="26362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4376622">
            <a:off x="18484896" y="8514844"/>
            <a:ext cx="5549684" cy="5574515"/>
            <a:chOff x="0" y="0"/>
            <a:chExt cx="2816645" cy="28292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16645" cy="2829248"/>
            </a:xfrm>
            <a:custGeom>
              <a:avLst/>
              <a:gdLst/>
              <a:ahLst/>
              <a:cxnLst/>
              <a:rect r="r" b="b" t="t" l="l"/>
              <a:pathLst>
                <a:path h="2829248" w="2816645">
                  <a:moveTo>
                    <a:pt x="0" y="0"/>
                  </a:moveTo>
                  <a:lnTo>
                    <a:pt x="2816645" y="0"/>
                  </a:lnTo>
                  <a:lnTo>
                    <a:pt x="2816645" y="2829248"/>
                  </a:lnTo>
                  <a:lnTo>
                    <a:pt x="0" y="2829248"/>
                  </a:lnTo>
                  <a:close/>
                </a:path>
              </a:pathLst>
            </a:custGeom>
            <a:solidFill>
              <a:srgbClr val="85878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2816645" cy="2953073"/>
            </a:xfrm>
            <a:prstGeom prst="rect">
              <a:avLst/>
            </a:prstGeom>
          </p:spPr>
          <p:txBody>
            <a:bodyPr anchor="ctr" rtlCol="false" tIns="26362" lIns="26362" bIns="26362" rIns="26362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0" y="-240144"/>
          <a:ext cx="18288000" cy="10261767"/>
        </p:xfrm>
        <a:graphic>
          <a:graphicData uri="http://schemas.openxmlformats.org/drawingml/2006/table">
            <a:tbl>
              <a:tblPr/>
              <a:tblGrid>
                <a:gridCol w="2684488"/>
                <a:gridCol w="3965299"/>
                <a:gridCol w="3541666"/>
                <a:gridCol w="8096546"/>
              </a:tblGrid>
              <a:tr h="148390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FFFFFF"/>
                          </a:solidFill>
                          <a:latin typeface="Karnchang"/>
                        </a:rPr>
                        <a:t>ID Use Case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34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FFFFFF"/>
                          </a:solidFill>
                          <a:latin typeface="Karnchang"/>
                        </a:rPr>
                        <a:t> Nama Use Case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34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FFFFFF"/>
                          </a:solidFill>
                          <a:latin typeface="Karnchang"/>
                        </a:rPr>
                        <a:t>Aktor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34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20"/>
                        </a:lnSpc>
                        <a:defRPr/>
                      </a:pPr>
                      <a:r>
                        <a:rPr lang="en-US" sz="3300">
                          <a:solidFill>
                            <a:srgbClr val="FFFFFF"/>
                          </a:solidFill>
                          <a:latin typeface="Karnchang"/>
                        </a:rPr>
                        <a:t>Deskripsi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342"/>
                    </a:solidFill>
                  </a:tcPr>
                </a:tc>
              </a:tr>
              <a:tr h="152967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Karnchang"/>
                        </a:rPr>
                        <a:t>UC1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Karnchang"/>
                        </a:rPr>
                        <a:t>Pemesanan Barang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Karnchang"/>
                        </a:rPr>
                        <a:t>Pelanggan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Karnchang"/>
                        </a:rPr>
                        <a:t>Pelanggan mengirim surat pesanan ke bagian penjualan.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967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Karnchang"/>
                        </a:rPr>
                        <a:t>UC2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Karnchang"/>
                        </a:rPr>
                        <a:t>Pembuatan Faktur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Karnchang"/>
                        </a:rPr>
                        <a:t>penjual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Karnchang"/>
                        </a:rPr>
                        <a:t>Bagian penjualan membuat faktur berdasarkan surat pesanan yang diterima. |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967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Karnchang"/>
                        </a:rPr>
                        <a:t>UC3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Karnchang"/>
                        </a:rPr>
                        <a:t>Pengiriman Surat Jalan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Karnchang"/>
                        </a:rPr>
                        <a:t>penjual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Karnchang"/>
                        </a:rPr>
                        <a:t>Bagian penjualan membuat surat jalan dan mengirimkannya bersama faktur ke pelanggan.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31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Karnchang"/>
                        </a:rPr>
                        <a:t>UC4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Karnchang"/>
                        </a:rPr>
                        <a:t>Pembuatan Kwitansi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Karnchang"/>
                        </a:rPr>
                        <a:t>penjual &amp; pelanggan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Karnchang"/>
                        </a:rPr>
                        <a:t>Bagian penjualan membuat kwitansi berdasarkan pembayaran dari pelanggan.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551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Karnchang"/>
                        </a:rPr>
                        <a:t>UC5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Karnchang"/>
                        </a:rPr>
                        <a:t>Pembuatan Laporan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Karnchang"/>
                        </a:rPr>
                        <a:t>penjual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Karnchang"/>
                        </a:rPr>
                        <a:t>Bagian penjualan membuat laporan penjualan, laporan pesanan, dan laporan pengiriman setiap bulan.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9" id="9"/>
          <p:cNvSpPr txBox="true"/>
          <p:nvPr/>
        </p:nvSpPr>
        <p:spPr>
          <a:xfrm rot="0">
            <a:off x="551143" y="9305925"/>
            <a:ext cx="7118830" cy="444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</a:rPr>
              <a:t>Murad Naser |  Universitas Fauget | Ekonomi | 2025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1490452" y="3745408"/>
            <a:ext cx="6458391" cy="4848531"/>
            <a:chOff x="0" y="0"/>
            <a:chExt cx="8916670" cy="6694043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155575" y="155575"/>
              <a:ext cx="8605520" cy="6382893"/>
            </a:xfrm>
            <a:custGeom>
              <a:avLst/>
              <a:gdLst/>
              <a:ahLst/>
              <a:cxnLst/>
              <a:rect r="r" b="b" t="t" l="l"/>
              <a:pathLst>
                <a:path h="6382893" w="8605520">
                  <a:moveTo>
                    <a:pt x="0" y="0"/>
                  </a:moveTo>
                  <a:lnTo>
                    <a:pt x="8605520" y="0"/>
                  </a:lnTo>
                  <a:lnTo>
                    <a:pt x="8605520" y="6382893"/>
                  </a:lnTo>
                  <a:lnTo>
                    <a:pt x="0" y="6382893"/>
                  </a:lnTo>
                  <a:close/>
                </a:path>
              </a:pathLst>
            </a:custGeom>
            <a:blipFill>
              <a:blip r:embed="rId2"/>
              <a:stretch>
                <a:fillRect l="-16175" t="0" r="-16175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6350" y="6350"/>
              <a:ext cx="8903970" cy="6681343"/>
            </a:xfrm>
            <a:custGeom>
              <a:avLst/>
              <a:gdLst/>
              <a:ahLst/>
              <a:cxnLst/>
              <a:rect r="r" b="b" t="t" l="l"/>
              <a:pathLst>
                <a:path h="6681343" w="8903970">
                  <a:moveTo>
                    <a:pt x="8903970" y="6681343"/>
                  </a:moveTo>
                  <a:lnTo>
                    <a:pt x="0" y="6681343"/>
                  </a:lnTo>
                  <a:lnTo>
                    <a:pt x="0" y="0"/>
                  </a:lnTo>
                  <a:lnTo>
                    <a:pt x="8903970" y="0"/>
                  </a:lnTo>
                  <a:lnTo>
                    <a:pt x="8903970" y="6681343"/>
                  </a:lnTo>
                  <a:close/>
                  <a:moveTo>
                    <a:pt x="19050" y="6662293"/>
                  </a:moveTo>
                  <a:lnTo>
                    <a:pt x="8884920" y="6662293"/>
                  </a:lnTo>
                  <a:lnTo>
                    <a:pt x="8884920" y="19050"/>
                  </a:lnTo>
                  <a:lnTo>
                    <a:pt x="19050" y="19050"/>
                  </a:lnTo>
                  <a:lnTo>
                    <a:pt x="19050" y="6662293"/>
                  </a:lnTo>
                  <a:close/>
                  <a:moveTo>
                    <a:pt x="8764270" y="6541643"/>
                  </a:moveTo>
                  <a:lnTo>
                    <a:pt x="139700" y="6541643"/>
                  </a:lnTo>
                  <a:lnTo>
                    <a:pt x="139700" y="139700"/>
                  </a:lnTo>
                  <a:lnTo>
                    <a:pt x="8764270" y="139700"/>
                  </a:lnTo>
                  <a:lnTo>
                    <a:pt x="8764270" y="6541643"/>
                  </a:lnTo>
                  <a:close/>
                  <a:moveTo>
                    <a:pt x="158750" y="6522593"/>
                  </a:moveTo>
                  <a:lnTo>
                    <a:pt x="8745220" y="6522593"/>
                  </a:lnTo>
                  <a:lnTo>
                    <a:pt x="8745220" y="158750"/>
                  </a:lnTo>
                  <a:lnTo>
                    <a:pt x="158750" y="158750"/>
                  </a:lnTo>
                  <a:lnTo>
                    <a:pt x="158750" y="6522593"/>
                  </a:lnTo>
                  <a:close/>
                </a:path>
              </a:pathLst>
            </a:custGeom>
            <a:solidFill>
              <a:srgbClr val="535659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8933563" y="1269914"/>
            <a:ext cx="659308" cy="659308"/>
          </a:xfrm>
          <a:custGeom>
            <a:avLst/>
            <a:gdLst/>
            <a:ahLst/>
            <a:cxnLst/>
            <a:rect r="r" b="b" t="t" l="l"/>
            <a:pathLst>
              <a:path h="659308" w="659308">
                <a:moveTo>
                  <a:pt x="0" y="0"/>
                </a:moveTo>
                <a:lnTo>
                  <a:pt x="659308" y="0"/>
                </a:lnTo>
                <a:lnTo>
                  <a:pt x="659308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853742" y="2344002"/>
            <a:ext cx="7731811" cy="1107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>
                <a:solidFill>
                  <a:srgbClr val="000000"/>
                </a:solidFill>
                <a:latin typeface="Karnchang Bold"/>
              </a:rPr>
              <a:t>Penutup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781025" y="1234578"/>
            <a:ext cx="6867586" cy="694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4000">
                <a:solidFill>
                  <a:srgbClr val="000000"/>
                </a:solidFill>
                <a:latin typeface="Karnchang Bold"/>
              </a:rPr>
              <a:t>Kesimpulan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8365213" y="2451562"/>
            <a:ext cx="8340400" cy="5711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25"/>
              </a:lnSpc>
            </a:pPr>
            <a:r>
              <a:rPr lang="en-US" sz="3518">
                <a:solidFill>
                  <a:srgbClr val="000000"/>
                </a:solidFill>
                <a:latin typeface="Karnchang"/>
              </a:rPr>
              <a:t>Dengan adanya use case diagram ini, PT. Nusantara dapat lebih mudah memahami alur proses penjualan, mulai dari pemesanan barang hingga pembuatan laporan bulanan.</a:t>
            </a:r>
          </a:p>
          <a:p>
            <a:pPr algn="l">
              <a:lnSpc>
                <a:spcPts val="4925"/>
              </a:lnSpc>
            </a:pPr>
            <a:r>
              <a:rPr lang="en-US" sz="3518">
                <a:solidFill>
                  <a:srgbClr val="000000"/>
                </a:solidFill>
                <a:latin typeface="Karnchang"/>
              </a:rPr>
              <a:t>Hal ini penting untuk meningkatkan efisiensi dan mengurangi kesalahan dalam proses manual yang sedang berjalan.</a:t>
            </a:r>
          </a:p>
          <a:p>
            <a:pPr algn="just">
              <a:lnSpc>
                <a:spcPts val="4925"/>
              </a:lnSpc>
            </a:pPr>
          </a:p>
        </p:txBody>
      </p:sp>
      <p:sp>
        <p:nvSpPr>
          <p:cNvPr name="TextBox 32" id="32"/>
          <p:cNvSpPr txBox="true"/>
          <p:nvPr/>
        </p:nvSpPr>
        <p:spPr>
          <a:xfrm rot="0">
            <a:off x="551143" y="9305925"/>
            <a:ext cx="7118830" cy="79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</a:rPr>
              <a:t>Muhammad Verdy |  Universitas Pelita Bangsa | Ekonomi | 2025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TextBox 25" id="25"/>
          <p:cNvSpPr txBox="true"/>
          <p:nvPr/>
        </p:nvSpPr>
        <p:spPr>
          <a:xfrm rot="0">
            <a:off x="2559493" y="1002004"/>
            <a:ext cx="13169015" cy="1905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20"/>
              </a:lnSpc>
            </a:pPr>
            <a:r>
              <a:rPr lang="en-US" sz="11000">
                <a:solidFill>
                  <a:srgbClr val="000000"/>
                </a:solidFill>
                <a:latin typeface="Karnchang Bold"/>
              </a:rPr>
              <a:t>DAFTAR ISI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858089" y="3455133"/>
            <a:ext cx="6219242" cy="580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Karnchang"/>
              </a:rPr>
              <a:t>BAB 1 Latar Belakang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Karnchang"/>
              </a:rPr>
              <a:t>BAB 2 Proses Transaksi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Karnchang"/>
              </a:rPr>
              <a:t>Proses Pemesanan Barang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Karnchang"/>
              </a:rPr>
              <a:t>Pembuatan Kwitansi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Karnchang"/>
              </a:rPr>
              <a:t>Pembuatan Laporan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Karnchang"/>
              </a:rPr>
              <a:t>BAB 3 Analisis Proses</a:t>
            </a:r>
          </a:p>
          <a:p>
            <a:pPr algn="l">
              <a:lnSpc>
                <a:spcPts val="5599"/>
              </a:lnSpc>
            </a:pPr>
          </a:p>
          <a:p>
            <a:pPr algn="l">
              <a:lnSpc>
                <a:spcPts val="5599"/>
              </a:lnSpc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1511966" y="3455133"/>
            <a:ext cx="1346123" cy="4393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Karnchang Bold"/>
              </a:rPr>
              <a:t>03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Karnchang Bold"/>
              </a:rPr>
              <a:t>04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Karnchang Bold"/>
              </a:rPr>
              <a:t>05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Karnchang Bold"/>
              </a:rPr>
              <a:t>06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Karnchang Bold"/>
              </a:rPr>
              <a:t>07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Karnchang Bold"/>
              </a:rPr>
              <a:t>08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242534" y="3455133"/>
            <a:ext cx="7500032" cy="368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Karnchang"/>
              </a:rPr>
              <a:t>BAB 4: Rekomendasi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Karnchang"/>
              </a:rPr>
              <a:t>Use Case Diagram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Karnchang"/>
              </a:rPr>
              <a:t>Deskripsi Use Case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Karnchang"/>
              </a:rPr>
              <a:t>Kesimpulan &amp; Penutup</a:t>
            </a:r>
          </a:p>
          <a:p>
            <a:pPr algn="l">
              <a:lnSpc>
                <a:spcPts val="5599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9077331" y="3455133"/>
            <a:ext cx="1346123" cy="298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Karnchang Bold"/>
              </a:rPr>
              <a:t>09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Karnchang Bold"/>
              </a:rPr>
              <a:t>10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Karnchang Bold"/>
              </a:rPr>
              <a:t>11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Karnchang Bold"/>
              </a:rPr>
              <a:t>12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1490452" y="3745408"/>
            <a:ext cx="6458391" cy="4848531"/>
            <a:chOff x="0" y="0"/>
            <a:chExt cx="8916670" cy="6694043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155575" y="155575"/>
              <a:ext cx="8605520" cy="6382893"/>
            </a:xfrm>
            <a:custGeom>
              <a:avLst/>
              <a:gdLst/>
              <a:ahLst/>
              <a:cxnLst/>
              <a:rect r="r" b="b" t="t" l="l"/>
              <a:pathLst>
                <a:path h="6382893" w="8605520">
                  <a:moveTo>
                    <a:pt x="0" y="0"/>
                  </a:moveTo>
                  <a:lnTo>
                    <a:pt x="8605520" y="0"/>
                  </a:lnTo>
                  <a:lnTo>
                    <a:pt x="8605520" y="6382893"/>
                  </a:lnTo>
                  <a:lnTo>
                    <a:pt x="0" y="6382893"/>
                  </a:lnTo>
                  <a:close/>
                </a:path>
              </a:pathLst>
            </a:custGeom>
            <a:blipFill>
              <a:blip r:embed="rId2"/>
              <a:stretch>
                <a:fillRect l="-20808" t="0" r="-20808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6350" y="6350"/>
              <a:ext cx="8903970" cy="6681343"/>
            </a:xfrm>
            <a:custGeom>
              <a:avLst/>
              <a:gdLst/>
              <a:ahLst/>
              <a:cxnLst/>
              <a:rect r="r" b="b" t="t" l="l"/>
              <a:pathLst>
                <a:path h="6681343" w="8903970">
                  <a:moveTo>
                    <a:pt x="8903970" y="6681343"/>
                  </a:moveTo>
                  <a:lnTo>
                    <a:pt x="0" y="6681343"/>
                  </a:lnTo>
                  <a:lnTo>
                    <a:pt x="0" y="0"/>
                  </a:lnTo>
                  <a:lnTo>
                    <a:pt x="8903970" y="0"/>
                  </a:lnTo>
                  <a:lnTo>
                    <a:pt x="8903970" y="6681343"/>
                  </a:lnTo>
                  <a:close/>
                  <a:moveTo>
                    <a:pt x="19050" y="6662293"/>
                  </a:moveTo>
                  <a:lnTo>
                    <a:pt x="8884920" y="6662293"/>
                  </a:lnTo>
                  <a:lnTo>
                    <a:pt x="8884920" y="19050"/>
                  </a:lnTo>
                  <a:lnTo>
                    <a:pt x="19050" y="19050"/>
                  </a:lnTo>
                  <a:lnTo>
                    <a:pt x="19050" y="6662293"/>
                  </a:lnTo>
                  <a:close/>
                  <a:moveTo>
                    <a:pt x="8764270" y="6541643"/>
                  </a:moveTo>
                  <a:lnTo>
                    <a:pt x="139700" y="6541643"/>
                  </a:lnTo>
                  <a:lnTo>
                    <a:pt x="139700" y="139700"/>
                  </a:lnTo>
                  <a:lnTo>
                    <a:pt x="8764270" y="139700"/>
                  </a:lnTo>
                  <a:lnTo>
                    <a:pt x="8764270" y="6541643"/>
                  </a:lnTo>
                  <a:close/>
                  <a:moveTo>
                    <a:pt x="158750" y="6522593"/>
                  </a:moveTo>
                  <a:lnTo>
                    <a:pt x="8745220" y="6522593"/>
                  </a:lnTo>
                  <a:lnTo>
                    <a:pt x="8745220" y="158750"/>
                  </a:lnTo>
                  <a:lnTo>
                    <a:pt x="158750" y="158750"/>
                  </a:lnTo>
                  <a:lnTo>
                    <a:pt x="158750" y="6522593"/>
                  </a:lnTo>
                  <a:close/>
                </a:path>
              </a:pathLst>
            </a:custGeom>
            <a:solidFill>
              <a:srgbClr val="535659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8933563" y="1269914"/>
            <a:ext cx="659308" cy="659308"/>
          </a:xfrm>
          <a:custGeom>
            <a:avLst/>
            <a:gdLst/>
            <a:ahLst/>
            <a:cxnLst/>
            <a:rect r="r" b="b" t="t" l="l"/>
            <a:pathLst>
              <a:path h="659308" w="659308">
                <a:moveTo>
                  <a:pt x="0" y="0"/>
                </a:moveTo>
                <a:lnTo>
                  <a:pt x="659308" y="0"/>
                </a:lnTo>
                <a:lnTo>
                  <a:pt x="659308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490452" y="819150"/>
            <a:ext cx="6584507" cy="1727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99"/>
              </a:lnSpc>
            </a:pPr>
            <a:r>
              <a:rPr lang="en-US" sz="9999">
                <a:solidFill>
                  <a:srgbClr val="243342"/>
                </a:solidFill>
                <a:latin typeface="Karnchang Bold"/>
              </a:rPr>
              <a:t>BAB 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53742" y="2344002"/>
            <a:ext cx="7731811" cy="1107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>
                <a:solidFill>
                  <a:srgbClr val="000000"/>
                </a:solidFill>
                <a:latin typeface="Karnchang Bold"/>
              </a:rPr>
              <a:t>Latar Belakang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781025" y="1234578"/>
            <a:ext cx="6867586" cy="694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4000">
                <a:solidFill>
                  <a:srgbClr val="000000"/>
                </a:solidFill>
                <a:latin typeface="Karnchang Bold"/>
              </a:rPr>
              <a:t>Introduction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365213" y="2451562"/>
            <a:ext cx="8340400" cy="6949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25"/>
              </a:lnSpc>
            </a:pPr>
            <a:r>
              <a:rPr lang="en-US" sz="3518">
                <a:solidFill>
                  <a:srgbClr val="000000"/>
                </a:solidFill>
                <a:latin typeface="Karnchang"/>
              </a:rPr>
              <a:t>PT. Nusantara adalah perusahaan yang bergerak di bidang penjualan tunai barang-barang elektronik. </a:t>
            </a:r>
            <a:r>
              <a:rPr lang="en-US" sz="3518">
                <a:solidFill>
                  <a:srgbClr val="000000"/>
                </a:solidFill>
                <a:latin typeface="Karnchang"/>
              </a:rPr>
              <a:t>Proses        penjualan saat ini masih dilakukan secara manual.</a:t>
            </a:r>
          </a:p>
          <a:p>
            <a:pPr algn="l">
              <a:lnSpc>
                <a:spcPts val="4925"/>
              </a:lnSpc>
            </a:pPr>
          </a:p>
          <a:p>
            <a:pPr algn="l">
              <a:lnSpc>
                <a:spcPts val="4925"/>
              </a:lnSpc>
            </a:pPr>
            <a:r>
              <a:rPr lang="en-US" sz="3518">
                <a:solidFill>
                  <a:srgbClr val="000000"/>
                </a:solidFill>
                <a:latin typeface="Karnchang"/>
              </a:rPr>
              <a:t>Use case diagram membantu untuk memahami proses yang ada dan memberikan gambaran yang jelas tentang interaksi antara aktor dan sistem.</a:t>
            </a:r>
          </a:p>
          <a:p>
            <a:pPr algn="just">
              <a:lnSpc>
                <a:spcPts val="4925"/>
              </a:lnSpc>
            </a:pPr>
          </a:p>
        </p:txBody>
      </p:sp>
      <p:grpSp>
        <p:nvGrpSpPr>
          <p:cNvPr name="Group 33" id="33"/>
          <p:cNvGrpSpPr/>
          <p:nvPr/>
        </p:nvGrpSpPr>
        <p:grpSpPr>
          <a:xfrm rot="0">
            <a:off x="15665503" y="317552"/>
            <a:ext cx="2042119" cy="650325"/>
            <a:chOff x="0" y="0"/>
            <a:chExt cx="537842" cy="171279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537842" cy="171279"/>
            </a:xfrm>
            <a:custGeom>
              <a:avLst/>
              <a:gdLst/>
              <a:ahLst/>
              <a:cxnLst/>
              <a:rect r="r" b="b" t="t" l="l"/>
              <a:pathLst>
                <a:path h="171279" w="537842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5621459" y="349050"/>
            <a:ext cx="2168307" cy="444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</a:rPr>
              <a:t>Halaman 3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551143" y="9305925"/>
            <a:ext cx="7118830" cy="79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</a:rPr>
              <a:t>Muhammad Verdy |  Universitas Pelita Bangsa | Ekonomi | 2025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9559999">
            <a:off x="-6690254" y="3123721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38117">
            <a:off x="14860579" y="-2339974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TextBox 25" id="25"/>
          <p:cNvSpPr txBox="true"/>
          <p:nvPr/>
        </p:nvSpPr>
        <p:spPr>
          <a:xfrm rot="0">
            <a:off x="2032038" y="2811643"/>
            <a:ext cx="14223925" cy="260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800"/>
              </a:lnSpc>
            </a:pPr>
            <a:r>
              <a:rPr lang="en-US" sz="15000">
                <a:solidFill>
                  <a:srgbClr val="243342"/>
                </a:solidFill>
                <a:latin typeface="Karnchang Bold"/>
              </a:rPr>
              <a:t>BAB 2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917411" y="5548722"/>
            <a:ext cx="10453178" cy="921776"/>
            <a:chOff x="0" y="0"/>
            <a:chExt cx="13937571" cy="1229035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153848" y="0"/>
              <a:ext cx="13629875" cy="1229035"/>
              <a:chOff x="0" y="0"/>
              <a:chExt cx="1833526" cy="165333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1833526" cy="165333"/>
              </a:xfrm>
              <a:custGeom>
                <a:avLst/>
                <a:gdLst/>
                <a:ahLst/>
                <a:cxnLst/>
                <a:rect r="r" b="b" t="t" l="l"/>
                <a:pathLst>
                  <a:path h="165333" w="1833526">
                    <a:moveTo>
                      <a:pt x="16681" y="0"/>
                    </a:moveTo>
                    <a:lnTo>
                      <a:pt x="1816845" y="0"/>
                    </a:lnTo>
                    <a:cubicBezTo>
                      <a:pt x="1821269" y="0"/>
                      <a:pt x="1825512" y="1757"/>
                      <a:pt x="1828640" y="4886"/>
                    </a:cubicBezTo>
                    <a:cubicBezTo>
                      <a:pt x="1831769" y="8014"/>
                      <a:pt x="1833526" y="12257"/>
                      <a:pt x="1833526" y="16681"/>
                    </a:cubicBezTo>
                    <a:lnTo>
                      <a:pt x="1833526" y="148652"/>
                    </a:lnTo>
                    <a:cubicBezTo>
                      <a:pt x="1833526" y="157865"/>
                      <a:pt x="1826058" y="165333"/>
                      <a:pt x="1816845" y="165333"/>
                    </a:cubicBezTo>
                    <a:lnTo>
                      <a:pt x="16681" y="165333"/>
                    </a:lnTo>
                    <a:cubicBezTo>
                      <a:pt x="7468" y="165333"/>
                      <a:pt x="0" y="157865"/>
                      <a:pt x="0" y="148652"/>
                    </a:cubicBezTo>
                    <a:lnTo>
                      <a:pt x="0" y="16681"/>
                    </a:lnTo>
                    <a:cubicBezTo>
                      <a:pt x="0" y="7468"/>
                      <a:pt x="7468" y="0"/>
                      <a:pt x="16681" y="0"/>
                    </a:cubicBezTo>
                    <a:close/>
                  </a:path>
                </a:pathLst>
              </a:custGeom>
              <a:solidFill>
                <a:srgbClr val="535659"/>
              </a:solidFill>
              <a:ln w="19050" cap="sq">
                <a:solidFill>
                  <a:srgbClr val="243342"/>
                </a:solidFill>
                <a:prstDash val="solid"/>
                <a:miter/>
              </a:ln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38100"/>
                <a:ext cx="1833526" cy="2034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62"/>
                  </a:lnSpc>
                </a:pPr>
              </a:p>
            </p:txBody>
          </p:sp>
        </p:grpSp>
        <p:sp>
          <p:nvSpPr>
            <p:cNvPr name="TextBox 30" id="30"/>
            <p:cNvSpPr txBox="true"/>
            <p:nvPr/>
          </p:nvSpPr>
          <p:spPr>
            <a:xfrm rot="0">
              <a:off x="0" y="172945"/>
              <a:ext cx="13937571" cy="7905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11"/>
                </a:lnSpc>
              </a:pPr>
              <a:r>
                <a:rPr lang="en-US" sz="2936" spc="176">
                  <a:solidFill>
                    <a:srgbClr val="FFFFFF"/>
                  </a:solidFill>
                  <a:latin typeface="Karnchang"/>
                </a:rPr>
                <a:t>Proses Transaksi PT.Nusantara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TextBox 25" id="25"/>
          <p:cNvSpPr txBox="true"/>
          <p:nvPr/>
        </p:nvSpPr>
        <p:spPr>
          <a:xfrm rot="0">
            <a:off x="1490452" y="4201637"/>
            <a:ext cx="6584507" cy="185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>
                <a:solidFill>
                  <a:srgbClr val="243342"/>
                </a:solidFill>
                <a:latin typeface="Karnchang Bold"/>
              </a:rPr>
              <a:t>Pemesanan Barang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8853667" y="843766"/>
            <a:ext cx="8096003" cy="2579055"/>
            <a:chOff x="0" y="0"/>
            <a:chExt cx="10794670" cy="343873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79077" cy="879077"/>
            </a:xfrm>
            <a:custGeom>
              <a:avLst/>
              <a:gdLst/>
              <a:ahLst/>
              <a:cxnLst/>
              <a:rect r="r" b="b" t="t" l="l"/>
              <a:pathLst>
                <a:path h="879077" w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8" id="28"/>
            <p:cNvGrpSpPr/>
            <p:nvPr/>
          </p:nvGrpSpPr>
          <p:grpSpPr>
            <a:xfrm rot="0">
              <a:off x="0" y="1068350"/>
              <a:ext cx="10794670" cy="2370389"/>
              <a:chOff x="0" y="0"/>
              <a:chExt cx="2132281" cy="468225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2132281" cy="468225"/>
              </a:xfrm>
              <a:custGeom>
                <a:avLst/>
                <a:gdLst/>
                <a:ahLst/>
                <a:cxnLst/>
                <a:rect r="r" b="b" t="t" l="l"/>
                <a:pathLst>
                  <a:path h="468225" w="2132281">
                    <a:moveTo>
                      <a:pt x="48769" y="0"/>
                    </a:moveTo>
                    <a:lnTo>
                      <a:pt x="2083511" y="0"/>
                    </a:lnTo>
                    <a:cubicBezTo>
                      <a:pt x="2096445" y="0"/>
                      <a:pt x="2108850" y="5138"/>
                      <a:pt x="2117996" y="14284"/>
                    </a:cubicBezTo>
                    <a:cubicBezTo>
                      <a:pt x="2127142" y="23430"/>
                      <a:pt x="2132281" y="35835"/>
                      <a:pt x="2132281" y="48769"/>
                    </a:cubicBezTo>
                    <a:lnTo>
                      <a:pt x="2132281" y="419456"/>
                    </a:lnTo>
                    <a:cubicBezTo>
                      <a:pt x="2132281" y="446390"/>
                      <a:pt x="2110446" y="468225"/>
                      <a:pt x="2083511" y="468225"/>
                    </a:cubicBezTo>
                    <a:lnTo>
                      <a:pt x="48769" y="468225"/>
                    </a:lnTo>
                    <a:cubicBezTo>
                      <a:pt x="21835" y="468225"/>
                      <a:pt x="0" y="446390"/>
                      <a:pt x="0" y="419456"/>
                    </a:cubicBezTo>
                    <a:lnTo>
                      <a:pt x="0" y="48769"/>
                    </a:lnTo>
                    <a:cubicBezTo>
                      <a:pt x="0" y="21835"/>
                      <a:pt x="21835" y="0"/>
                      <a:pt x="48769" y="0"/>
                    </a:cubicBezTo>
                    <a:close/>
                  </a:path>
                </a:pathLst>
              </a:custGeom>
              <a:solidFill>
                <a:srgbClr val="858789">
                  <a:alpha val="40000"/>
                </a:srgbClr>
              </a:solidFill>
              <a:ln w="19050" cap="rnd">
                <a:solidFill>
                  <a:srgbClr val="243342">
                    <a:alpha val="40000"/>
                  </a:srgbClr>
                </a:solidFill>
                <a:prstDash val="solid"/>
                <a:round/>
              </a:ln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47625"/>
                <a:ext cx="2132281" cy="5158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780"/>
                  </a:lnSpc>
                </a:pPr>
              </a:p>
            </p:txBody>
          </p:sp>
        </p:grpSp>
        <p:sp>
          <p:nvSpPr>
            <p:cNvPr name="TextBox 31" id="31"/>
            <p:cNvSpPr txBox="true"/>
            <p:nvPr/>
          </p:nvSpPr>
          <p:spPr>
            <a:xfrm rot="0">
              <a:off x="404216" y="1168002"/>
              <a:ext cx="10204030" cy="13595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Karnchang"/>
                </a:rPr>
                <a:t>Bagian penjualan menerima surat pesanan dari pelanggan.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1129949" y="509"/>
              <a:ext cx="9156781" cy="7311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36"/>
                </a:lnSpc>
              </a:pPr>
              <a:r>
                <a:rPr lang="en-US" sz="3300">
                  <a:solidFill>
                    <a:srgbClr val="243342"/>
                  </a:solidFill>
                  <a:latin typeface="Karnchang Bold"/>
                </a:rPr>
                <a:t>Penerimaan Surat Pesanan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8853667" y="3743172"/>
            <a:ext cx="8096003" cy="2579055"/>
            <a:chOff x="0" y="0"/>
            <a:chExt cx="10794670" cy="3438739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79077" cy="879077"/>
            </a:xfrm>
            <a:custGeom>
              <a:avLst/>
              <a:gdLst/>
              <a:ahLst/>
              <a:cxnLst/>
              <a:rect r="r" b="b" t="t" l="l"/>
              <a:pathLst>
                <a:path h="879077" w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35" id="35"/>
            <p:cNvGrpSpPr/>
            <p:nvPr/>
          </p:nvGrpSpPr>
          <p:grpSpPr>
            <a:xfrm rot="0">
              <a:off x="0" y="1068350"/>
              <a:ext cx="10794670" cy="2370389"/>
              <a:chOff x="0" y="0"/>
              <a:chExt cx="2132281" cy="468225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2132281" cy="468225"/>
              </a:xfrm>
              <a:custGeom>
                <a:avLst/>
                <a:gdLst/>
                <a:ahLst/>
                <a:cxnLst/>
                <a:rect r="r" b="b" t="t" l="l"/>
                <a:pathLst>
                  <a:path h="468225" w="2132281">
                    <a:moveTo>
                      <a:pt x="48769" y="0"/>
                    </a:moveTo>
                    <a:lnTo>
                      <a:pt x="2083511" y="0"/>
                    </a:lnTo>
                    <a:cubicBezTo>
                      <a:pt x="2096445" y="0"/>
                      <a:pt x="2108850" y="5138"/>
                      <a:pt x="2117996" y="14284"/>
                    </a:cubicBezTo>
                    <a:cubicBezTo>
                      <a:pt x="2127142" y="23430"/>
                      <a:pt x="2132281" y="35835"/>
                      <a:pt x="2132281" y="48769"/>
                    </a:cubicBezTo>
                    <a:lnTo>
                      <a:pt x="2132281" y="419456"/>
                    </a:lnTo>
                    <a:cubicBezTo>
                      <a:pt x="2132281" y="446390"/>
                      <a:pt x="2110446" y="468225"/>
                      <a:pt x="2083511" y="468225"/>
                    </a:cubicBezTo>
                    <a:lnTo>
                      <a:pt x="48769" y="468225"/>
                    </a:lnTo>
                    <a:cubicBezTo>
                      <a:pt x="21835" y="468225"/>
                      <a:pt x="0" y="446390"/>
                      <a:pt x="0" y="419456"/>
                    </a:cubicBezTo>
                    <a:lnTo>
                      <a:pt x="0" y="48769"/>
                    </a:lnTo>
                    <a:cubicBezTo>
                      <a:pt x="0" y="21835"/>
                      <a:pt x="21835" y="0"/>
                      <a:pt x="48769" y="0"/>
                    </a:cubicBezTo>
                    <a:close/>
                  </a:path>
                </a:pathLst>
              </a:custGeom>
              <a:solidFill>
                <a:srgbClr val="858789">
                  <a:alpha val="40000"/>
                </a:srgbClr>
              </a:solidFill>
              <a:ln w="19050" cap="rnd">
                <a:solidFill>
                  <a:srgbClr val="243342">
                    <a:alpha val="40000"/>
                  </a:srgbClr>
                </a:solidFill>
                <a:prstDash val="solid"/>
                <a:round/>
              </a:ln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-38100"/>
                <a:ext cx="2132281" cy="5063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62"/>
                  </a:lnSpc>
                </a:pPr>
              </a:p>
            </p:txBody>
          </p:sp>
        </p:grpSp>
        <p:sp>
          <p:nvSpPr>
            <p:cNvPr name="TextBox 38" id="38"/>
            <p:cNvSpPr txBox="true"/>
            <p:nvPr/>
          </p:nvSpPr>
          <p:spPr>
            <a:xfrm rot="0">
              <a:off x="404216" y="1168002"/>
              <a:ext cx="10204030" cy="13595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Karnchang"/>
                </a:rPr>
                <a:t>Surat pesanan dicatat dan direkam dalam Arsip Surat Pesanan.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1129949" y="509"/>
              <a:ext cx="9156781" cy="7311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36"/>
                </a:lnSpc>
              </a:pPr>
              <a:r>
                <a:rPr lang="en-US" sz="3300">
                  <a:solidFill>
                    <a:srgbClr val="243342"/>
                  </a:solidFill>
                  <a:latin typeface="Karnchang Bold"/>
                </a:rPr>
                <a:t>Pencatatan dan Perekaman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8853667" y="6728302"/>
            <a:ext cx="8096003" cy="2579055"/>
            <a:chOff x="0" y="0"/>
            <a:chExt cx="10794670" cy="3438739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79077" cy="879077"/>
            </a:xfrm>
            <a:custGeom>
              <a:avLst/>
              <a:gdLst/>
              <a:ahLst/>
              <a:cxnLst/>
              <a:rect r="r" b="b" t="t" l="l"/>
              <a:pathLst>
                <a:path h="879077" w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2" id="42"/>
            <p:cNvGrpSpPr/>
            <p:nvPr/>
          </p:nvGrpSpPr>
          <p:grpSpPr>
            <a:xfrm rot="0">
              <a:off x="0" y="1068350"/>
              <a:ext cx="10794670" cy="2370389"/>
              <a:chOff x="0" y="0"/>
              <a:chExt cx="2132281" cy="468225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2132281" cy="468225"/>
              </a:xfrm>
              <a:custGeom>
                <a:avLst/>
                <a:gdLst/>
                <a:ahLst/>
                <a:cxnLst/>
                <a:rect r="r" b="b" t="t" l="l"/>
                <a:pathLst>
                  <a:path h="468225" w="2132281">
                    <a:moveTo>
                      <a:pt x="48769" y="0"/>
                    </a:moveTo>
                    <a:lnTo>
                      <a:pt x="2083511" y="0"/>
                    </a:lnTo>
                    <a:cubicBezTo>
                      <a:pt x="2096445" y="0"/>
                      <a:pt x="2108850" y="5138"/>
                      <a:pt x="2117996" y="14284"/>
                    </a:cubicBezTo>
                    <a:cubicBezTo>
                      <a:pt x="2127142" y="23430"/>
                      <a:pt x="2132281" y="35835"/>
                      <a:pt x="2132281" y="48769"/>
                    </a:cubicBezTo>
                    <a:lnTo>
                      <a:pt x="2132281" y="419456"/>
                    </a:lnTo>
                    <a:cubicBezTo>
                      <a:pt x="2132281" y="446390"/>
                      <a:pt x="2110446" y="468225"/>
                      <a:pt x="2083511" y="468225"/>
                    </a:cubicBezTo>
                    <a:lnTo>
                      <a:pt x="48769" y="468225"/>
                    </a:lnTo>
                    <a:cubicBezTo>
                      <a:pt x="21835" y="468225"/>
                      <a:pt x="0" y="446390"/>
                      <a:pt x="0" y="419456"/>
                    </a:cubicBezTo>
                    <a:lnTo>
                      <a:pt x="0" y="48769"/>
                    </a:lnTo>
                    <a:cubicBezTo>
                      <a:pt x="0" y="21835"/>
                      <a:pt x="21835" y="0"/>
                      <a:pt x="48769" y="0"/>
                    </a:cubicBezTo>
                    <a:close/>
                  </a:path>
                </a:pathLst>
              </a:custGeom>
              <a:solidFill>
                <a:srgbClr val="858789">
                  <a:alpha val="40000"/>
                </a:srgbClr>
              </a:solidFill>
              <a:ln w="19050" cap="rnd">
                <a:solidFill>
                  <a:srgbClr val="243342">
                    <a:alpha val="40000"/>
                  </a:srgbClr>
                </a:solidFill>
                <a:prstDash val="solid"/>
                <a:round/>
              </a:ln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0" y="-38100"/>
                <a:ext cx="2132281" cy="5063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62"/>
                  </a:lnSpc>
                </a:pPr>
              </a:p>
            </p:txBody>
          </p:sp>
        </p:grpSp>
        <p:sp>
          <p:nvSpPr>
            <p:cNvPr name="TextBox 45" id="45"/>
            <p:cNvSpPr txBox="true"/>
            <p:nvPr/>
          </p:nvSpPr>
          <p:spPr>
            <a:xfrm rot="0">
              <a:off x="404216" y="1168002"/>
              <a:ext cx="10204030" cy="13595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Karnchang"/>
                </a:rPr>
                <a:t>Berdasarkan Arsip Surat Pesanan, dibuatkan Faktur dan Surat Jalan.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0">
              <a:off x="1129949" y="509"/>
              <a:ext cx="9156781" cy="7311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36"/>
                </a:lnSpc>
              </a:pPr>
              <a:r>
                <a:rPr lang="en-US" sz="3300">
                  <a:solidFill>
                    <a:srgbClr val="243342"/>
                  </a:solidFill>
                  <a:latin typeface="Karnchang Bold"/>
                </a:rPr>
                <a:t>Pembuatan Faktur dan Surat Jalan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TextBox 25" id="25"/>
          <p:cNvSpPr txBox="true"/>
          <p:nvPr/>
        </p:nvSpPr>
        <p:spPr>
          <a:xfrm rot="0">
            <a:off x="1490452" y="4201637"/>
            <a:ext cx="6584507" cy="185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>
                <a:solidFill>
                  <a:srgbClr val="243342"/>
                </a:solidFill>
                <a:latin typeface="Karnchang Bold"/>
              </a:rPr>
              <a:t>Pembuatan Kwitansi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8853667" y="843766"/>
            <a:ext cx="8096003" cy="2579055"/>
            <a:chOff x="0" y="0"/>
            <a:chExt cx="10794670" cy="343873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79077" cy="879077"/>
            </a:xfrm>
            <a:custGeom>
              <a:avLst/>
              <a:gdLst/>
              <a:ahLst/>
              <a:cxnLst/>
              <a:rect r="r" b="b" t="t" l="l"/>
              <a:pathLst>
                <a:path h="879077" w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8" id="28"/>
            <p:cNvGrpSpPr/>
            <p:nvPr/>
          </p:nvGrpSpPr>
          <p:grpSpPr>
            <a:xfrm rot="0">
              <a:off x="0" y="1068350"/>
              <a:ext cx="10794670" cy="2370389"/>
              <a:chOff x="0" y="0"/>
              <a:chExt cx="2132281" cy="468225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2132281" cy="468225"/>
              </a:xfrm>
              <a:custGeom>
                <a:avLst/>
                <a:gdLst/>
                <a:ahLst/>
                <a:cxnLst/>
                <a:rect r="r" b="b" t="t" l="l"/>
                <a:pathLst>
                  <a:path h="468225" w="2132281">
                    <a:moveTo>
                      <a:pt x="48769" y="0"/>
                    </a:moveTo>
                    <a:lnTo>
                      <a:pt x="2083511" y="0"/>
                    </a:lnTo>
                    <a:cubicBezTo>
                      <a:pt x="2096445" y="0"/>
                      <a:pt x="2108850" y="5138"/>
                      <a:pt x="2117996" y="14284"/>
                    </a:cubicBezTo>
                    <a:cubicBezTo>
                      <a:pt x="2127142" y="23430"/>
                      <a:pt x="2132281" y="35835"/>
                      <a:pt x="2132281" y="48769"/>
                    </a:cubicBezTo>
                    <a:lnTo>
                      <a:pt x="2132281" y="419456"/>
                    </a:lnTo>
                    <a:cubicBezTo>
                      <a:pt x="2132281" y="446390"/>
                      <a:pt x="2110446" y="468225"/>
                      <a:pt x="2083511" y="468225"/>
                    </a:cubicBezTo>
                    <a:lnTo>
                      <a:pt x="48769" y="468225"/>
                    </a:lnTo>
                    <a:cubicBezTo>
                      <a:pt x="21835" y="468225"/>
                      <a:pt x="0" y="446390"/>
                      <a:pt x="0" y="419456"/>
                    </a:cubicBezTo>
                    <a:lnTo>
                      <a:pt x="0" y="48769"/>
                    </a:lnTo>
                    <a:cubicBezTo>
                      <a:pt x="0" y="21835"/>
                      <a:pt x="21835" y="0"/>
                      <a:pt x="48769" y="0"/>
                    </a:cubicBezTo>
                    <a:close/>
                  </a:path>
                </a:pathLst>
              </a:custGeom>
              <a:solidFill>
                <a:srgbClr val="858789">
                  <a:alpha val="40000"/>
                </a:srgbClr>
              </a:solidFill>
              <a:ln w="19050" cap="rnd">
                <a:solidFill>
                  <a:srgbClr val="243342">
                    <a:alpha val="40000"/>
                  </a:srgbClr>
                </a:solidFill>
                <a:prstDash val="solid"/>
                <a:round/>
              </a:ln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47625"/>
                <a:ext cx="2132281" cy="5158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780"/>
                  </a:lnSpc>
                </a:pPr>
              </a:p>
            </p:txBody>
          </p:sp>
        </p:grpSp>
        <p:sp>
          <p:nvSpPr>
            <p:cNvPr name="TextBox 31" id="31"/>
            <p:cNvSpPr txBox="true"/>
            <p:nvPr/>
          </p:nvSpPr>
          <p:spPr>
            <a:xfrm rot="0">
              <a:off x="404216" y="1168002"/>
              <a:ext cx="10204030" cy="13595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Karnchang"/>
                </a:rPr>
                <a:t>Pelanggan mengirimkan pembayaran setelah menerima Faktur dan Surat Jalan.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1129949" y="10034"/>
              <a:ext cx="9156781" cy="6391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68"/>
                </a:lnSpc>
              </a:pPr>
              <a:r>
                <a:rPr lang="en-US" sz="2900">
                  <a:solidFill>
                    <a:srgbClr val="243342"/>
                  </a:solidFill>
                  <a:latin typeface="Karnchang Bold"/>
                </a:rPr>
                <a:t>Penerimaan Pembayaran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8853667" y="3743172"/>
            <a:ext cx="8096003" cy="2579055"/>
            <a:chOff x="0" y="0"/>
            <a:chExt cx="10794670" cy="3438739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79077" cy="879077"/>
            </a:xfrm>
            <a:custGeom>
              <a:avLst/>
              <a:gdLst/>
              <a:ahLst/>
              <a:cxnLst/>
              <a:rect r="r" b="b" t="t" l="l"/>
              <a:pathLst>
                <a:path h="879077" w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35" id="35"/>
            <p:cNvGrpSpPr/>
            <p:nvPr/>
          </p:nvGrpSpPr>
          <p:grpSpPr>
            <a:xfrm rot="0">
              <a:off x="0" y="1068350"/>
              <a:ext cx="10794670" cy="2370389"/>
              <a:chOff x="0" y="0"/>
              <a:chExt cx="2132281" cy="468225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2132281" cy="468225"/>
              </a:xfrm>
              <a:custGeom>
                <a:avLst/>
                <a:gdLst/>
                <a:ahLst/>
                <a:cxnLst/>
                <a:rect r="r" b="b" t="t" l="l"/>
                <a:pathLst>
                  <a:path h="468225" w="2132281">
                    <a:moveTo>
                      <a:pt x="48769" y="0"/>
                    </a:moveTo>
                    <a:lnTo>
                      <a:pt x="2083511" y="0"/>
                    </a:lnTo>
                    <a:cubicBezTo>
                      <a:pt x="2096445" y="0"/>
                      <a:pt x="2108850" y="5138"/>
                      <a:pt x="2117996" y="14284"/>
                    </a:cubicBezTo>
                    <a:cubicBezTo>
                      <a:pt x="2127142" y="23430"/>
                      <a:pt x="2132281" y="35835"/>
                      <a:pt x="2132281" y="48769"/>
                    </a:cubicBezTo>
                    <a:lnTo>
                      <a:pt x="2132281" y="419456"/>
                    </a:lnTo>
                    <a:cubicBezTo>
                      <a:pt x="2132281" y="446390"/>
                      <a:pt x="2110446" y="468225"/>
                      <a:pt x="2083511" y="468225"/>
                    </a:cubicBezTo>
                    <a:lnTo>
                      <a:pt x="48769" y="468225"/>
                    </a:lnTo>
                    <a:cubicBezTo>
                      <a:pt x="21835" y="468225"/>
                      <a:pt x="0" y="446390"/>
                      <a:pt x="0" y="419456"/>
                    </a:cubicBezTo>
                    <a:lnTo>
                      <a:pt x="0" y="48769"/>
                    </a:lnTo>
                    <a:cubicBezTo>
                      <a:pt x="0" y="21835"/>
                      <a:pt x="21835" y="0"/>
                      <a:pt x="48769" y="0"/>
                    </a:cubicBezTo>
                    <a:close/>
                  </a:path>
                </a:pathLst>
              </a:custGeom>
              <a:solidFill>
                <a:srgbClr val="858789">
                  <a:alpha val="40000"/>
                </a:srgbClr>
              </a:solidFill>
              <a:ln w="19050" cap="rnd">
                <a:solidFill>
                  <a:srgbClr val="243342">
                    <a:alpha val="40000"/>
                  </a:srgbClr>
                </a:solidFill>
                <a:prstDash val="solid"/>
                <a:round/>
              </a:ln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-38100"/>
                <a:ext cx="2132281" cy="5063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62"/>
                  </a:lnSpc>
                </a:pPr>
              </a:p>
            </p:txBody>
          </p:sp>
        </p:grpSp>
        <p:sp>
          <p:nvSpPr>
            <p:cNvPr name="TextBox 38" id="38"/>
            <p:cNvSpPr txBox="true"/>
            <p:nvPr/>
          </p:nvSpPr>
          <p:spPr>
            <a:xfrm rot="0">
              <a:off x="404216" y="1168002"/>
              <a:ext cx="10204030" cy="13595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Karnchang"/>
                </a:rPr>
                <a:t>Berdasarkan Arsip Faktur, bagian penjualan membuat Kwitansi.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1129949" y="10034"/>
              <a:ext cx="9156781" cy="6391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68"/>
                </a:lnSpc>
              </a:pPr>
              <a:r>
                <a:rPr lang="en-US" sz="2900">
                  <a:solidFill>
                    <a:srgbClr val="243342"/>
                  </a:solidFill>
                  <a:latin typeface="Karnchang Bold"/>
                </a:rPr>
                <a:t>Pembuatan Kwitansi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8853667" y="6728302"/>
            <a:ext cx="8096003" cy="2579055"/>
            <a:chOff x="0" y="0"/>
            <a:chExt cx="10794670" cy="3438739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79077" cy="879077"/>
            </a:xfrm>
            <a:custGeom>
              <a:avLst/>
              <a:gdLst/>
              <a:ahLst/>
              <a:cxnLst/>
              <a:rect r="r" b="b" t="t" l="l"/>
              <a:pathLst>
                <a:path h="879077" w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2" id="42"/>
            <p:cNvGrpSpPr/>
            <p:nvPr/>
          </p:nvGrpSpPr>
          <p:grpSpPr>
            <a:xfrm rot="0">
              <a:off x="0" y="1068350"/>
              <a:ext cx="10794670" cy="2370389"/>
              <a:chOff x="0" y="0"/>
              <a:chExt cx="2132281" cy="468225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2132281" cy="468225"/>
              </a:xfrm>
              <a:custGeom>
                <a:avLst/>
                <a:gdLst/>
                <a:ahLst/>
                <a:cxnLst/>
                <a:rect r="r" b="b" t="t" l="l"/>
                <a:pathLst>
                  <a:path h="468225" w="2132281">
                    <a:moveTo>
                      <a:pt x="48769" y="0"/>
                    </a:moveTo>
                    <a:lnTo>
                      <a:pt x="2083511" y="0"/>
                    </a:lnTo>
                    <a:cubicBezTo>
                      <a:pt x="2096445" y="0"/>
                      <a:pt x="2108850" y="5138"/>
                      <a:pt x="2117996" y="14284"/>
                    </a:cubicBezTo>
                    <a:cubicBezTo>
                      <a:pt x="2127142" y="23430"/>
                      <a:pt x="2132281" y="35835"/>
                      <a:pt x="2132281" y="48769"/>
                    </a:cubicBezTo>
                    <a:lnTo>
                      <a:pt x="2132281" y="419456"/>
                    </a:lnTo>
                    <a:cubicBezTo>
                      <a:pt x="2132281" y="446390"/>
                      <a:pt x="2110446" y="468225"/>
                      <a:pt x="2083511" y="468225"/>
                    </a:cubicBezTo>
                    <a:lnTo>
                      <a:pt x="48769" y="468225"/>
                    </a:lnTo>
                    <a:cubicBezTo>
                      <a:pt x="21835" y="468225"/>
                      <a:pt x="0" y="446390"/>
                      <a:pt x="0" y="419456"/>
                    </a:cubicBezTo>
                    <a:lnTo>
                      <a:pt x="0" y="48769"/>
                    </a:lnTo>
                    <a:cubicBezTo>
                      <a:pt x="0" y="21835"/>
                      <a:pt x="21835" y="0"/>
                      <a:pt x="48769" y="0"/>
                    </a:cubicBezTo>
                    <a:close/>
                  </a:path>
                </a:pathLst>
              </a:custGeom>
              <a:solidFill>
                <a:srgbClr val="858789">
                  <a:alpha val="40000"/>
                </a:srgbClr>
              </a:solidFill>
              <a:ln w="19050" cap="rnd">
                <a:solidFill>
                  <a:srgbClr val="243342">
                    <a:alpha val="40000"/>
                  </a:srgbClr>
                </a:solidFill>
                <a:prstDash val="solid"/>
                <a:round/>
              </a:ln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0" y="-38100"/>
                <a:ext cx="2132281" cy="5063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82"/>
                  </a:lnSpc>
                </a:pPr>
              </a:p>
            </p:txBody>
          </p:sp>
        </p:grpSp>
        <p:sp>
          <p:nvSpPr>
            <p:cNvPr name="TextBox 45" id="45"/>
            <p:cNvSpPr txBox="true"/>
            <p:nvPr/>
          </p:nvSpPr>
          <p:spPr>
            <a:xfrm rot="0">
              <a:off x="404216" y="1168002"/>
              <a:ext cx="10204030" cy="19945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Karnchang"/>
                </a:rPr>
                <a:t>Kwitansi diserahkan kepada pelanggan sebagai bukti pembayaran. Rangkap dari kwitansi disimpan dalam Arsip Kwitansi.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0">
              <a:off x="1129949" y="10034"/>
              <a:ext cx="9156781" cy="6391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68"/>
                </a:lnSpc>
              </a:pPr>
              <a:r>
                <a:rPr lang="en-US" sz="2900">
                  <a:solidFill>
                    <a:srgbClr val="243342"/>
                  </a:solidFill>
                  <a:latin typeface="Karnchang Bold"/>
                </a:rPr>
                <a:t>Penyerahan Kwitansi kepada Pelanggan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TextBox 25" id="25"/>
          <p:cNvSpPr txBox="true"/>
          <p:nvPr/>
        </p:nvSpPr>
        <p:spPr>
          <a:xfrm rot="0">
            <a:off x="1490452" y="4201637"/>
            <a:ext cx="6584507" cy="185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>
                <a:solidFill>
                  <a:srgbClr val="243342"/>
                </a:solidFill>
                <a:latin typeface="Karnchang Bold"/>
              </a:rPr>
              <a:t>Pembuatan Laporan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8853667" y="843766"/>
            <a:ext cx="8096003" cy="2579055"/>
            <a:chOff x="0" y="0"/>
            <a:chExt cx="10794670" cy="343873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79077" cy="879077"/>
            </a:xfrm>
            <a:custGeom>
              <a:avLst/>
              <a:gdLst/>
              <a:ahLst/>
              <a:cxnLst/>
              <a:rect r="r" b="b" t="t" l="l"/>
              <a:pathLst>
                <a:path h="879077" w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8" id="28"/>
            <p:cNvGrpSpPr/>
            <p:nvPr/>
          </p:nvGrpSpPr>
          <p:grpSpPr>
            <a:xfrm rot="0">
              <a:off x="0" y="1068350"/>
              <a:ext cx="10794670" cy="2370389"/>
              <a:chOff x="0" y="0"/>
              <a:chExt cx="2132281" cy="468225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2132281" cy="468225"/>
              </a:xfrm>
              <a:custGeom>
                <a:avLst/>
                <a:gdLst/>
                <a:ahLst/>
                <a:cxnLst/>
                <a:rect r="r" b="b" t="t" l="l"/>
                <a:pathLst>
                  <a:path h="468225" w="2132281">
                    <a:moveTo>
                      <a:pt x="48769" y="0"/>
                    </a:moveTo>
                    <a:lnTo>
                      <a:pt x="2083511" y="0"/>
                    </a:lnTo>
                    <a:cubicBezTo>
                      <a:pt x="2096445" y="0"/>
                      <a:pt x="2108850" y="5138"/>
                      <a:pt x="2117996" y="14284"/>
                    </a:cubicBezTo>
                    <a:cubicBezTo>
                      <a:pt x="2127142" y="23430"/>
                      <a:pt x="2132281" y="35835"/>
                      <a:pt x="2132281" y="48769"/>
                    </a:cubicBezTo>
                    <a:lnTo>
                      <a:pt x="2132281" y="419456"/>
                    </a:lnTo>
                    <a:cubicBezTo>
                      <a:pt x="2132281" y="446390"/>
                      <a:pt x="2110446" y="468225"/>
                      <a:pt x="2083511" y="468225"/>
                    </a:cubicBezTo>
                    <a:lnTo>
                      <a:pt x="48769" y="468225"/>
                    </a:lnTo>
                    <a:cubicBezTo>
                      <a:pt x="21835" y="468225"/>
                      <a:pt x="0" y="446390"/>
                      <a:pt x="0" y="419456"/>
                    </a:cubicBezTo>
                    <a:lnTo>
                      <a:pt x="0" y="48769"/>
                    </a:lnTo>
                    <a:cubicBezTo>
                      <a:pt x="0" y="21835"/>
                      <a:pt x="21835" y="0"/>
                      <a:pt x="48769" y="0"/>
                    </a:cubicBezTo>
                    <a:close/>
                  </a:path>
                </a:pathLst>
              </a:custGeom>
              <a:solidFill>
                <a:srgbClr val="858789">
                  <a:alpha val="40000"/>
                </a:srgbClr>
              </a:solidFill>
              <a:ln w="19050" cap="rnd">
                <a:solidFill>
                  <a:srgbClr val="243342">
                    <a:alpha val="40000"/>
                  </a:srgbClr>
                </a:solidFill>
                <a:prstDash val="solid"/>
                <a:round/>
              </a:ln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47625"/>
                <a:ext cx="2132281" cy="5158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780"/>
                  </a:lnSpc>
                </a:pPr>
              </a:p>
            </p:txBody>
          </p:sp>
        </p:grpSp>
        <p:sp>
          <p:nvSpPr>
            <p:cNvPr name="TextBox 31" id="31"/>
            <p:cNvSpPr txBox="true"/>
            <p:nvPr/>
          </p:nvSpPr>
          <p:spPr>
            <a:xfrm rot="0">
              <a:off x="404216" y="1168002"/>
              <a:ext cx="10204030" cy="7245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Karnchang"/>
                </a:rPr>
                <a:t>Dibuat setiap akhir bulan berdasarkan Arsip Faktur.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1129949" y="10034"/>
              <a:ext cx="9156781" cy="6391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68"/>
                </a:lnSpc>
              </a:pPr>
              <a:r>
                <a:rPr lang="en-US" sz="2900">
                  <a:solidFill>
                    <a:srgbClr val="243342"/>
                  </a:solidFill>
                  <a:latin typeface="Karnchang Bold"/>
                </a:rPr>
                <a:t>Laporan Penjualan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8853667" y="3743172"/>
            <a:ext cx="8096003" cy="2579055"/>
            <a:chOff x="0" y="0"/>
            <a:chExt cx="10794670" cy="3438739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79077" cy="879077"/>
            </a:xfrm>
            <a:custGeom>
              <a:avLst/>
              <a:gdLst/>
              <a:ahLst/>
              <a:cxnLst/>
              <a:rect r="r" b="b" t="t" l="l"/>
              <a:pathLst>
                <a:path h="879077" w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35" id="35"/>
            <p:cNvGrpSpPr/>
            <p:nvPr/>
          </p:nvGrpSpPr>
          <p:grpSpPr>
            <a:xfrm rot="0">
              <a:off x="0" y="1068350"/>
              <a:ext cx="10794670" cy="2370389"/>
              <a:chOff x="0" y="0"/>
              <a:chExt cx="2132281" cy="468225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2132281" cy="468225"/>
              </a:xfrm>
              <a:custGeom>
                <a:avLst/>
                <a:gdLst/>
                <a:ahLst/>
                <a:cxnLst/>
                <a:rect r="r" b="b" t="t" l="l"/>
                <a:pathLst>
                  <a:path h="468225" w="2132281">
                    <a:moveTo>
                      <a:pt x="48769" y="0"/>
                    </a:moveTo>
                    <a:lnTo>
                      <a:pt x="2083511" y="0"/>
                    </a:lnTo>
                    <a:cubicBezTo>
                      <a:pt x="2096445" y="0"/>
                      <a:pt x="2108850" y="5138"/>
                      <a:pt x="2117996" y="14284"/>
                    </a:cubicBezTo>
                    <a:cubicBezTo>
                      <a:pt x="2127142" y="23430"/>
                      <a:pt x="2132281" y="35835"/>
                      <a:pt x="2132281" y="48769"/>
                    </a:cubicBezTo>
                    <a:lnTo>
                      <a:pt x="2132281" y="419456"/>
                    </a:lnTo>
                    <a:cubicBezTo>
                      <a:pt x="2132281" y="446390"/>
                      <a:pt x="2110446" y="468225"/>
                      <a:pt x="2083511" y="468225"/>
                    </a:cubicBezTo>
                    <a:lnTo>
                      <a:pt x="48769" y="468225"/>
                    </a:lnTo>
                    <a:cubicBezTo>
                      <a:pt x="21835" y="468225"/>
                      <a:pt x="0" y="446390"/>
                      <a:pt x="0" y="419456"/>
                    </a:cubicBezTo>
                    <a:lnTo>
                      <a:pt x="0" y="48769"/>
                    </a:lnTo>
                    <a:cubicBezTo>
                      <a:pt x="0" y="21835"/>
                      <a:pt x="21835" y="0"/>
                      <a:pt x="48769" y="0"/>
                    </a:cubicBezTo>
                    <a:close/>
                  </a:path>
                </a:pathLst>
              </a:custGeom>
              <a:solidFill>
                <a:srgbClr val="858789">
                  <a:alpha val="40000"/>
                </a:srgbClr>
              </a:solidFill>
              <a:ln w="19050" cap="rnd">
                <a:solidFill>
                  <a:srgbClr val="243342">
                    <a:alpha val="40000"/>
                  </a:srgbClr>
                </a:solidFill>
                <a:prstDash val="solid"/>
                <a:round/>
              </a:ln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-38100"/>
                <a:ext cx="2132281" cy="5063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62"/>
                  </a:lnSpc>
                </a:pPr>
              </a:p>
            </p:txBody>
          </p:sp>
        </p:grpSp>
        <p:sp>
          <p:nvSpPr>
            <p:cNvPr name="TextBox 38" id="38"/>
            <p:cNvSpPr txBox="true"/>
            <p:nvPr/>
          </p:nvSpPr>
          <p:spPr>
            <a:xfrm rot="0">
              <a:off x="404216" y="1168002"/>
              <a:ext cx="10204030" cy="13595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Karnchang"/>
                </a:rPr>
                <a:t>Dibuat setiap akhir bulan berdasarkan Arsip Pesanan.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1129949" y="10034"/>
              <a:ext cx="9156781" cy="6391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68"/>
                </a:lnSpc>
              </a:pPr>
              <a:r>
                <a:rPr lang="en-US" sz="2900">
                  <a:solidFill>
                    <a:srgbClr val="243342"/>
                  </a:solidFill>
                  <a:latin typeface="Karnchang Bold"/>
                </a:rPr>
                <a:t>Laporan Pesanan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8853667" y="6728302"/>
            <a:ext cx="8096003" cy="2579055"/>
            <a:chOff x="0" y="0"/>
            <a:chExt cx="10794670" cy="3438739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79077" cy="879077"/>
            </a:xfrm>
            <a:custGeom>
              <a:avLst/>
              <a:gdLst/>
              <a:ahLst/>
              <a:cxnLst/>
              <a:rect r="r" b="b" t="t" l="l"/>
              <a:pathLst>
                <a:path h="879077" w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2" id="42"/>
            <p:cNvGrpSpPr/>
            <p:nvPr/>
          </p:nvGrpSpPr>
          <p:grpSpPr>
            <a:xfrm rot="0">
              <a:off x="0" y="1068350"/>
              <a:ext cx="10794670" cy="2370389"/>
              <a:chOff x="0" y="0"/>
              <a:chExt cx="2132281" cy="468225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2132281" cy="468225"/>
              </a:xfrm>
              <a:custGeom>
                <a:avLst/>
                <a:gdLst/>
                <a:ahLst/>
                <a:cxnLst/>
                <a:rect r="r" b="b" t="t" l="l"/>
                <a:pathLst>
                  <a:path h="468225" w="2132281">
                    <a:moveTo>
                      <a:pt x="48769" y="0"/>
                    </a:moveTo>
                    <a:lnTo>
                      <a:pt x="2083511" y="0"/>
                    </a:lnTo>
                    <a:cubicBezTo>
                      <a:pt x="2096445" y="0"/>
                      <a:pt x="2108850" y="5138"/>
                      <a:pt x="2117996" y="14284"/>
                    </a:cubicBezTo>
                    <a:cubicBezTo>
                      <a:pt x="2127142" y="23430"/>
                      <a:pt x="2132281" y="35835"/>
                      <a:pt x="2132281" y="48769"/>
                    </a:cubicBezTo>
                    <a:lnTo>
                      <a:pt x="2132281" y="419456"/>
                    </a:lnTo>
                    <a:cubicBezTo>
                      <a:pt x="2132281" y="446390"/>
                      <a:pt x="2110446" y="468225"/>
                      <a:pt x="2083511" y="468225"/>
                    </a:cubicBezTo>
                    <a:lnTo>
                      <a:pt x="48769" y="468225"/>
                    </a:lnTo>
                    <a:cubicBezTo>
                      <a:pt x="21835" y="468225"/>
                      <a:pt x="0" y="446390"/>
                      <a:pt x="0" y="419456"/>
                    </a:cubicBezTo>
                    <a:lnTo>
                      <a:pt x="0" y="48769"/>
                    </a:lnTo>
                    <a:cubicBezTo>
                      <a:pt x="0" y="21835"/>
                      <a:pt x="21835" y="0"/>
                      <a:pt x="48769" y="0"/>
                    </a:cubicBezTo>
                    <a:close/>
                  </a:path>
                </a:pathLst>
              </a:custGeom>
              <a:solidFill>
                <a:srgbClr val="858789">
                  <a:alpha val="40000"/>
                </a:srgbClr>
              </a:solidFill>
              <a:ln w="19050" cap="rnd">
                <a:solidFill>
                  <a:srgbClr val="243342">
                    <a:alpha val="40000"/>
                  </a:srgbClr>
                </a:solidFill>
                <a:prstDash val="solid"/>
                <a:round/>
              </a:ln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0" y="-38100"/>
                <a:ext cx="2132281" cy="5063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82"/>
                  </a:lnSpc>
                </a:pPr>
              </a:p>
            </p:txBody>
          </p:sp>
        </p:grpSp>
        <p:sp>
          <p:nvSpPr>
            <p:cNvPr name="TextBox 45" id="45"/>
            <p:cNvSpPr txBox="true"/>
            <p:nvPr/>
          </p:nvSpPr>
          <p:spPr>
            <a:xfrm rot="0">
              <a:off x="404216" y="1168002"/>
              <a:ext cx="10204030" cy="13595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Karnchang"/>
                </a:rPr>
                <a:t> Dibuat setiap akhir bulan berdasarkan Arsip Surat Jalan.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0">
              <a:off x="1129949" y="10034"/>
              <a:ext cx="9156781" cy="6391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68"/>
                </a:lnSpc>
              </a:pPr>
              <a:r>
                <a:rPr lang="en-US" sz="2900">
                  <a:solidFill>
                    <a:srgbClr val="243342"/>
                  </a:solidFill>
                  <a:latin typeface="Karnchang Bold"/>
                </a:rPr>
                <a:t>Laporan Pengiriman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1490452" y="3745408"/>
            <a:ext cx="6458391" cy="4848531"/>
            <a:chOff x="0" y="0"/>
            <a:chExt cx="8916670" cy="6694043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155575" y="155575"/>
              <a:ext cx="8605520" cy="6382893"/>
            </a:xfrm>
            <a:custGeom>
              <a:avLst/>
              <a:gdLst/>
              <a:ahLst/>
              <a:cxnLst/>
              <a:rect r="r" b="b" t="t" l="l"/>
              <a:pathLst>
                <a:path h="6382893" w="8605520">
                  <a:moveTo>
                    <a:pt x="0" y="0"/>
                  </a:moveTo>
                  <a:lnTo>
                    <a:pt x="8605520" y="0"/>
                  </a:lnTo>
                  <a:lnTo>
                    <a:pt x="8605520" y="6382893"/>
                  </a:lnTo>
                  <a:lnTo>
                    <a:pt x="0" y="6382893"/>
                  </a:lnTo>
                  <a:close/>
                </a:path>
              </a:pathLst>
            </a:custGeom>
            <a:blipFill>
              <a:blip r:embed="rId2"/>
              <a:stretch>
                <a:fillRect l="-9337" t="0" r="-9337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6350" y="6350"/>
              <a:ext cx="8903970" cy="6681343"/>
            </a:xfrm>
            <a:custGeom>
              <a:avLst/>
              <a:gdLst/>
              <a:ahLst/>
              <a:cxnLst/>
              <a:rect r="r" b="b" t="t" l="l"/>
              <a:pathLst>
                <a:path h="6681343" w="8903970">
                  <a:moveTo>
                    <a:pt x="8903970" y="6681343"/>
                  </a:moveTo>
                  <a:lnTo>
                    <a:pt x="0" y="6681343"/>
                  </a:lnTo>
                  <a:lnTo>
                    <a:pt x="0" y="0"/>
                  </a:lnTo>
                  <a:lnTo>
                    <a:pt x="8903970" y="0"/>
                  </a:lnTo>
                  <a:lnTo>
                    <a:pt x="8903970" y="6681343"/>
                  </a:lnTo>
                  <a:close/>
                  <a:moveTo>
                    <a:pt x="19050" y="6662293"/>
                  </a:moveTo>
                  <a:lnTo>
                    <a:pt x="8884920" y="6662293"/>
                  </a:lnTo>
                  <a:lnTo>
                    <a:pt x="8884920" y="19050"/>
                  </a:lnTo>
                  <a:lnTo>
                    <a:pt x="19050" y="19050"/>
                  </a:lnTo>
                  <a:lnTo>
                    <a:pt x="19050" y="6662293"/>
                  </a:lnTo>
                  <a:close/>
                  <a:moveTo>
                    <a:pt x="8764270" y="6541643"/>
                  </a:moveTo>
                  <a:lnTo>
                    <a:pt x="139700" y="6541643"/>
                  </a:lnTo>
                  <a:lnTo>
                    <a:pt x="139700" y="139700"/>
                  </a:lnTo>
                  <a:lnTo>
                    <a:pt x="8764270" y="139700"/>
                  </a:lnTo>
                  <a:lnTo>
                    <a:pt x="8764270" y="6541643"/>
                  </a:lnTo>
                  <a:close/>
                  <a:moveTo>
                    <a:pt x="158750" y="6522593"/>
                  </a:moveTo>
                  <a:lnTo>
                    <a:pt x="8745220" y="6522593"/>
                  </a:lnTo>
                  <a:lnTo>
                    <a:pt x="8745220" y="158750"/>
                  </a:lnTo>
                  <a:lnTo>
                    <a:pt x="158750" y="158750"/>
                  </a:lnTo>
                  <a:lnTo>
                    <a:pt x="158750" y="6522593"/>
                  </a:lnTo>
                  <a:close/>
                </a:path>
              </a:pathLst>
            </a:custGeom>
            <a:solidFill>
              <a:srgbClr val="535659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490452" y="819150"/>
            <a:ext cx="6584507" cy="1727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99"/>
              </a:lnSpc>
            </a:pPr>
            <a:r>
              <a:rPr lang="en-US" sz="9999">
                <a:solidFill>
                  <a:srgbClr val="243342"/>
                </a:solidFill>
                <a:latin typeface="Karnchang Bold"/>
              </a:rPr>
              <a:t>BAB 3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53742" y="2344002"/>
            <a:ext cx="7731811" cy="1107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>
                <a:solidFill>
                  <a:srgbClr val="000000"/>
                </a:solidFill>
                <a:latin typeface="Karnchang Bold"/>
              </a:rPr>
              <a:t>Analisis Proses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8585553" y="630968"/>
            <a:ext cx="8304195" cy="3014705"/>
            <a:chOff x="0" y="0"/>
            <a:chExt cx="11072260" cy="401960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464014" y="0"/>
              <a:ext cx="879077" cy="879077"/>
            </a:xfrm>
            <a:custGeom>
              <a:avLst/>
              <a:gdLst/>
              <a:ahLst/>
              <a:cxnLst/>
              <a:rect r="r" b="b" t="t" l="l"/>
              <a:pathLst>
                <a:path h="879077" w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32" id="32"/>
            <p:cNvGrpSpPr/>
            <p:nvPr/>
          </p:nvGrpSpPr>
          <p:grpSpPr>
            <a:xfrm rot="0">
              <a:off x="0" y="1068350"/>
              <a:ext cx="11072260" cy="2951256"/>
              <a:chOff x="0" y="0"/>
              <a:chExt cx="2187113" cy="582964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2187113" cy="582964"/>
              </a:xfrm>
              <a:custGeom>
                <a:avLst/>
                <a:gdLst/>
                <a:ahLst/>
                <a:cxnLst/>
                <a:rect r="r" b="b" t="t" l="l"/>
                <a:pathLst>
                  <a:path h="582964" w="2187113">
                    <a:moveTo>
                      <a:pt x="47547" y="0"/>
                    </a:moveTo>
                    <a:lnTo>
                      <a:pt x="2139566" y="0"/>
                    </a:lnTo>
                    <a:cubicBezTo>
                      <a:pt x="2152177" y="0"/>
                      <a:pt x="2164270" y="5009"/>
                      <a:pt x="2173187" y="13926"/>
                    </a:cubicBezTo>
                    <a:cubicBezTo>
                      <a:pt x="2182104" y="22843"/>
                      <a:pt x="2187113" y="34937"/>
                      <a:pt x="2187113" y="47547"/>
                    </a:cubicBezTo>
                    <a:lnTo>
                      <a:pt x="2187113" y="535417"/>
                    </a:lnTo>
                    <a:cubicBezTo>
                      <a:pt x="2187113" y="548028"/>
                      <a:pt x="2182104" y="560121"/>
                      <a:pt x="2173187" y="569038"/>
                    </a:cubicBezTo>
                    <a:cubicBezTo>
                      <a:pt x="2164270" y="577955"/>
                      <a:pt x="2152177" y="582964"/>
                      <a:pt x="2139566" y="582964"/>
                    </a:cubicBezTo>
                    <a:lnTo>
                      <a:pt x="47547" y="582964"/>
                    </a:lnTo>
                    <a:cubicBezTo>
                      <a:pt x="34937" y="582964"/>
                      <a:pt x="22843" y="577955"/>
                      <a:pt x="13926" y="569038"/>
                    </a:cubicBezTo>
                    <a:cubicBezTo>
                      <a:pt x="5009" y="560121"/>
                      <a:pt x="0" y="548028"/>
                      <a:pt x="0" y="535417"/>
                    </a:cubicBezTo>
                    <a:lnTo>
                      <a:pt x="0" y="47547"/>
                    </a:lnTo>
                    <a:cubicBezTo>
                      <a:pt x="0" y="34937"/>
                      <a:pt x="5009" y="22843"/>
                      <a:pt x="13926" y="13926"/>
                    </a:cubicBezTo>
                    <a:cubicBezTo>
                      <a:pt x="22843" y="5009"/>
                      <a:pt x="34937" y="0"/>
                      <a:pt x="47547" y="0"/>
                    </a:cubicBezTo>
                    <a:close/>
                  </a:path>
                </a:pathLst>
              </a:custGeom>
              <a:solidFill>
                <a:srgbClr val="858789">
                  <a:alpha val="40000"/>
                </a:srgbClr>
              </a:solidFill>
              <a:ln w="19050" cap="rnd">
                <a:solidFill>
                  <a:srgbClr val="243342">
                    <a:alpha val="40000"/>
                  </a:srgbClr>
                </a:solidFill>
                <a:prstDash val="solid"/>
                <a:round/>
              </a:ln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-38100"/>
                <a:ext cx="2187113" cy="62106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62"/>
                  </a:lnSpc>
                </a:pPr>
              </a:p>
            </p:txBody>
          </p:sp>
        </p:grpSp>
        <p:sp>
          <p:nvSpPr>
            <p:cNvPr name="TextBox 35" id="35"/>
            <p:cNvSpPr txBox="true"/>
            <p:nvPr/>
          </p:nvSpPr>
          <p:spPr>
            <a:xfrm rot="0">
              <a:off x="464014" y="1165357"/>
              <a:ext cx="10362732" cy="19945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Karnchang"/>
                </a:rPr>
                <a:t>Semua proses dilakukan secara manual, mulai dari pencatatan pesanan, pembuatan faktur dan surat jalan, hingga pembuatan kwitansi dan laporan.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1593963" y="-18541"/>
              <a:ext cx="9156781" cy="8976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80"/>
                </a:lnSpc>
              </a:pPr>
              <a:r>
                <a:rPr lang="en-US" sz="4000">
                  <a:solidFill>
                    <a:srgbClr val="000000"/>
                  </a:solidFill>
                  <a:latin typeface="Karnchang Bold"/>
                </a:rPr>
                <a:t>Proses Manual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8585553" y="6632510"/>
            <a:ext cx="8304195" cy="3014705"/>
            <a:chOff x="0" y="0"/>
            <a:chExt cx="11072260" cy="4019606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464014" y="0"/>
              <a:ext cx="879077" cy="879077"/>
            </a:xfrm>
            <a:custGeom>
              <a:avLst/>
              <a:gdLst/>
              <a:ahLst/>
              <a:cxnLst/>
              <a:rect r="r" b="b" t="t" l="l"/>
              <a:pathLst>
                <a:path h="879077" w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39" id="39"/>
            <p:cNvGrpSpPr/>
            <p:nvPr/>
          </p:nvGrpSpPr>
          <p:grpSpPr>
            <a:xfrm rot="0">
              <a:off x="0" y="1068350"/>
              <a:ext cx="11072260" cy="2951256"/>
              <a:chOff x="0" y="0"/>
              <a:chExt cx="2187113" cy="582964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2187113" cy="582964"/>
              </a:xfrm>
              <a:custGeom>
                <a:avLst/>
                <a:gdLst/>
                <a:ahLst/>
                <a:cxnLst/>
                <a:rect r="r" b="b" t="t" l="l"/>
                <a:pathLst>
                  <a:path h="582964" w="2187113">
                    <a:moveTo>
                      <a:pt x="47547" y="0"/>
                    </a:moveTo>
                    <a:lnTo>
                      <a:pt x="2139566" y="0"/>
                    </a:lnTo>
                    <a:cubicBezTo>
                      <a:pt x="2152177" y="0"/>
                      <a:pt x="2164270" y="5009"/>
                      <a:pt x="2173187" y="13926"/>
                    </a:cubicBezTo>
                    <a:cubicBezTo>
                      <a:pt x="2182104" y="22843"/>
                      <a:pt x="2187113" y="34937"/>
                      <a:pt x="2187113" y="47547"/>
                    </a:cubicBezTo>
                    <a:lnTo>
                      <a:pt x="2187113" y="535417"/>
                    </a:lnTo>
                    <a:cubicBezTo>
                      <a:pt x="2187113" y="548028"/>
                      <a:pt x="2182104" y="560121"/>
                      <a:pt x="2173187" y="569038"/>
                    </a:cubicBezTo>
                    <a:cubicBezTo>
                      <a:pt x="2164270" y="577955"/>
                      <a:pt x="2152177" y="582964"/>
                      <a:pt x="2139566" y="582964"/>
                    </a:cubicBezTo>
                    <a:lnTo>
                      <a:pt x="47547" y="582964"/>
                    </a:lnTo>
                    <a:cubicBezTo>
                      <a:pt x="34937" y="582964"/>
                      <a:pt x="22843" y="577955"/>
                      <a:pt x="13926" y="569038"/>
                    </a:cubicBezTo>
                    <a:cubicBezTo>
                      <a:pt x="5009" y="560121"/>
                      <a:pt x="0" y="548028"/>
                      <a:pt x="0" y="535417"/>
                    </a:cubicBezTo>
                    <a:lnTo>
                      <a:pt x="0" y="47547"/>
                    </a:lnTo>
                    <a:cubicBezTo>
                      <a:pt x="0" y="34937"/>
                      <a:pt x="5009" y="22843"/>
                      <a:pt x="13926" y="13926"/>
                    </a:cubicBezTo>
                    <a:cubicBezTo>
                      <a:pt x="22843" y="5009"/>
                      <a:pt x="34937" y="0"/>
                      <a:pt x="47547" y="0"/>
                    </a:cubicBezTo>
                    <a:close/>
                  </a:path>
                </a:pathLst>
              </a:custGeom>
              <a:solidFill>
                <a:srgbClr val="858789">
                  <a:alpha val="40000"/>
                </a:srgbClr>
              </a:solidFill>
              <a:ln w="19050" cap="rnd">
                <a:solidFill>
                  <a:srgbClr val="243342">
                    <a:alpha val="40000"/>
                  </a:srgbClr>
                </a:solidFill>
                <a:prstDash val="solid"/>
                <a:round/>
              </a:ln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0" y="-38100"/>
                <a:ext cx="2187113" cy="62106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62"/>
                  </a:lnSpc>
                </a:pPr>
              </a:p>
            </p:txBody>
          </p:sp>
        </p:grpSp>
        <p:sp>
          <p:nvSpPr>
            <p:cNvPr name="TextBox 42" id="42"/>
            <p:cNvSpPr txBox="true"/>
            <p:nvPr/>
          </p:nvSpPr>
          <p:spPr>
            <a:xfrm rot="0">
              <a:off x="464014" y="1165357"/>
              <a:ext cx="10362732" cy="13595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Karnchang"/>
                </a:rPr>
                <a:t>Laporan dibuat setiap akhir bulan untuk evaluasi kinerja bagian penjualan.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1593963" y="-18541"/>
              <a:ext cx="9156781" cy="8976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80"/>
                </a:lnSpc>
              </a:pPr>
              <a:r>
                <a:rPr lang="en-US" sz="4000">
                  <a:solidFill>
                    <a:srgbClr val="000000"/>
                  </a:solidFill>
                  <a:latin typeface="Karnchang Bold"/>
                </a:rPr>
                <a:t>Pembuatan Laporan Bulanan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8585553" y="3645673"/>
            <a:ext cx="8304195" cy="3014705"/>
            <a:chOff x="0" y="0"/>
            <a:chExt cx="11072260" cy="4019606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464014" y="0"/>
              <a:ext cx="879077" cy="879077"/>
            </a:xfrm>
            <a:custGeom>
              <a:avLst/>
              <a:gdLst/>
              <a:ahLst/>
              <a:cxnLst/>
              <a:rect r="r" b="b" t="t" l="l"/>
              <a:pathLst>
                <a:path h="879077" w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6" id="46"/>
            <p:cNvGrpSpPr/>
            <p:nvPr/>
          </p:nvGrpSpPr>
          <p:grpSpPr>
            <a:xfrm rot="0">
              <a:off x="0" y="1068350"/>
              <a:ext cx="11072260" cy="2951256"/>
              <a:chOff x="0" y="0"/>
              <a:chExt cx="2187113" cy="582964"/>
            </a:xfrm>
          </p:grpSpPr>
          <p:sp>
            <p:nvSpPr>
              <p:cNvPr name="Freeform 47" id="47"/>
              <p:cNvSpPr/>
              <p:nvPr/>
            </p:nvSpPr>
            <p:spPr>
              <a:xfrm flipH="false" flipV="false" rot="0">
                <a:off x="0" y="0"/>
                <a:ext cx="2187113" cy="582964"/>
              </a:xfrm>
              <a:custGeom>
                <a:avLst/>
                <a:gdLst/>
                <a:ahLst/>
                <a:cxnLst/>
                <a:rect r="r" b="b" t="t" l="l"/>
                <a:pathLst>
                  <a:path h="582964" w="2187113">
                    <a:moveTo>
                      <a:pt x="47547" y="0"/>
                    </a:moveTo>
                    <a:lnTo>
                      <a:pt x="2139566" y="0"/>
                    </a:lnTo>
                    <a:cubicBezTo>
                      <a:pt x="2152177" y="0"/>
                      <a:pt x="2164270" y="5009"/>
                      <a:pt x="2173187" y="13926"/>
                    </a:cubicBezTo>
                    <a:cubicBezTo>
                      <a:pt x="2182104" y="22843"/>
                      <a:pt x="2187113" y="34937"/>
                      <a:pt x="2187113" y="47547"/>
                    </a:cubicBezTo>
                    <a:lnTo>
                      <a:pt x="2187113" y="535417"/>
                    </a:lnTo>
                    <a:cubicBezTo>
                      <a:pt x="2187113" y="548028"/>
                      <a:pt x="2182104" y="560121"/>
                      <a:pt x="2173187" y="569038"/>
                    </a:cubicBezTo>
                    <a:cubicBezTo>
                      <a:pt x="2164270" y="577955"/>
                      <a:pt x="2152177" y="582964"/>
                      <a:pt x="2139566" y="582964"/>
                    </a:cubicBezTo>
                    <a:lnTo>
                      <a:pt x="47547" y="582964"/>
                    </a:lnTo>
                    <a:cubicBezTo>
                      <a:pt x="34937" y="582964"/>
                      <a:pt x="22843" y="577955"/>
                      <a:pt x="13926" y="569038"/>
                    </a:cubicBezTo>
                    <a:cubicBezTo>
                      <a:pt x="5009" y="560121"/>
                      <a:pt x="0" y="548028"/>
                      <a:pt x="0" y="535417"/>
                    </a:cubicBezTo>
                    <a:lnTo>
                      <a:pt x="0" y="47547"/>
                    </a:lnTo>
                    <a:cubicBezTo>
                      <a:pt x="0" y="34937"/>
                      <a:pt x="5009" y="22843"/>
                      <a:pt x="13926" y="13926"/>
                    </a:cubicBezTo>
                    <a:cubicBezTo>
                      <a:pt x="22843" y="5009"/>
                      <a:pt x="34937" y="0"/>
                      <a:pt x="47547" y="0"/>
                    </a:cubicBezTo>
                    <a:close/>
                  </a:path>
                </a:pathLst>
              </a:custGeom>
              <a:solidFill>
                <a:srgbClr val="858789">
                  <a:alpha val="40000"/>
                </a:srgbClr>
              </a:solidFill>
              <a:ln w="19050" cap="rnd">
                <a:solidFill>
                  <a:srgbClr val="243342">
                    <a:alpha val="40000"/>
                  </a:srgbClr>
                </a:solidFill>
                <a:prstDash val="solid"/>
                <a:round/>
              </a:ln>
            </p:spPr>
          </p:sp>
          <p:sp>
            <p:nvSpPr>
              <p:cNvPr name="TextBox 48" id="48"/>
              <p:cNvSpPr txBox="true"/>
              <p:nvPr/>
            </p:nvSpPr>
            <p:spPr>
              <a:xfrm>
                <a:off x="0" y="-38100"/>
                <a:ext cx="2187113" cy="62106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62"/>
                  </a:lnSpc>
                </a:pPr>
              </a:p>
            </p:txBody>
          </p:sp>
        </p:grpSp>
        <p:sp>
          <p:nvSpPr>
            <p:cNvPr name="TextBox 49" id="49"/>
            <p:cNvSpPr txBox="true"/>
            <p:nvPr/>
          </p:nvSpPr>
          <p:spPr>
            <a:xfrm rot="0">
              <a:off x="464014" y="1165357"/>
              <a:ext cx="10362732" cy="19945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Karnchang"/>
                </a:rPr>
                <a:t>Penggunaan arsip fisik (Surat Pesanan, Faktur, Surat Jalan, dan Kwitansi) untuk menyimpan data transaksi.</a:t>
              </a:r>
            </a:p>
          </p:txBody>
        </p:sp>
        <p:sp>
          <p:nvSpPr>
            <p:cNvPr name="TextBox 50" id="50"/>
            <p:cNvSpPr txBox="true"/>
            <p:nvPr/>
          </p:nvSpPr>
          <p:spPr>
            <a:xfrm rot="0">
              <a:off x="1593963" y="-18541"/>
              <a:ext cx="9156781" cy="8976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80"/>
                </a:lnSpc>
              </a:pPr>
              <a:r>
                <a:rPr lang="en-US" sz="4000">
                  <a:solidFill>
                    <a:srgbClr val="000000"/>
                  </a:solidFill>
                  <a:latin typeface="Karnchang Bold"/>
                </a:rPr>
                <a:t>Arsip Fisik</a:t>
              </a:r>
            </a:p>
          </p:txBody>
        </p:sp>
      </p:grpSp>
      <p:sp>
        <p:nvSpPr>
          <p:cNvPr name="TextBox 51" id="51"/>
          <p:cNvSpPr txBox="true"/>
          <p:nvPr/>
        </p:nvSpPr>
        <p:spPr>
          <a:xfrm rot="0">
            <a:off x="551143" y="9305925"/>
            <a:ext cx="7118830" cy="444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</a:rPr>
              <a:t>Murad Naser |  Universitas Fauget | Ekonomi | 2025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1490452" y="3745408"/>
            <a:ext cx="6458391" cy="4848531"/>
            <a:chOff x="0" y="0"/>
            <a:chExt cx="8916670" cy="6694043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155575" y="155575"/>
              <a:ext cx="8605520" cy="6382893"/>
            </a:xfrm>
            <a:custGeom>
              <a:avLst/>
              <a:gdLst/>
              <a:ahLst/>
              <a:cxnLst/>
              <a:rect r="r" b="b" t="t" l="l"/>
              <a:pathLst>
                <a:path h="6382893" w="8605520">
                  <a:moveTo>
                    <a:pt x="0" y="0"/>
                  </a:moveTo>
                  <a:lnTo>
                    <a:pt x="8605520" y="0"/>
                  </a:lnTo>
                  <a:lnTo>
                    <a:pt x="8605520" y="6382893"/>
                  </a:lnTo>
                  <a:lnTo>
                    <a:pt x="0" y="6382893"/>
                  </a:lnTo>
                  <a:close/>
                </a:path>
              </a:pathLst>
            </a:custGeom>
            <a:blipFill>
              <a:blip r:embed="rId2"/>
              <a:stretch>
                <a:fillRect l="0" t="-33094" r="0" b="-33094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6350" y="6350"/>
              <a:ext cx="8903970" cy="6681343"/>
            </a:xfrm>
            <a:custGeom>
              <a:avLst/>
              <a:gdLst/>
              <a:ahLst/>
              <a:cxnLst/>
              <a:rect r="r" b="b" t="t" l="l"/>
              <a:pathLst>
                <a:path h="6681343" w="8903970">
                  <a:moveTo>
                    <a:pt x="8903970" y="6681343"/>
                  </a:moveTo>
                  <a:lnTo>
                    <a:pt x="0" y="6681343"/>
                  </a:lnTo>
                  <a:lnTo>
                    <a:pt x="0" y="0"/>
                  </a:lnTo>
                  <a:lnTo>
                    <a:pt x="8903970" y="0"/>
                  </a:lnTo>
                  <a:lnTo>
                    <a:pt x="8903970" y="6681343"/>
                  </a:lnTo>
                  <a:close/>
                  <a:moveTo>
                    <a:pt x="19050" y="6662293"/>
                  </a:moveTo>
                  <a:lnTo>
                    <a:pt x="8884920" y="6662293"/>
                  </a:lnTo>
                  <a:lnTo>
                    <a:pt x="8884920" y="19050"/>
                  </a:lnTo>
                  <a:lnTo>
                    <a:pt x="19050" y="19050"/>
                  </a:lnTo>
                  <a:lnTo>
                    <a:pt x="19050" y="6662293"/>
                  </a:lnTo>
                  <a:close/>
                  <a:moveTo>
                    <a:pt x="8764270" y="6541643"/>
                  </a:moveTo>
                  <a:lnTo>
                    <a:pt x="139700" y="6541643"/>
                  </a:lnTo>
                  <a:lnTo>
                    <a:pt x="139700" y="139700"/>
                  </a:lnTo>
                  <a:lnTo>
                    <a:pt x="8764270" y="139700"/>
                  </a:lnTo>
                  <a:lnTo>
                    <a:pt x="8764270" y="6541643"/>
                  </a:lnTo>
                  <a:close/>
                  <a:moveTo>
                    <a:pt x="158750" y="6522593"/>
                  </a:moveTo>
                  <a:lnTo>
                    <a:pt x="8745220" y="6522593"/>
                  </a:lnTo>
                  <a:lnTo>
                    <a:pt x="8745220" y="158750"/>
                  </a:lnTo>
                  <a:lnTo>
                    <a:pt x="158750" y="158750"/>
                  </a:lnTo>
                  <a:lnTo>
                    <a:pt x="158750" y="6522593"/>
                  </a:lnTo>
                  <a:close/>
                </a:path>
              </a:pathLst>
            </a:custGeom>
            <a:solidFill>
              <a:srgbClr val="535659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490452" y="819150"/>
            <a:ext cx="6584507" cy="1727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99"/>
              </a:lnSpc>
            </a:pPr>
            <a:r>
              <a:rPr lang="en-US" sz="9999">
                <a:solidFill>
                  <a:srgbClr val="243342"/>
                </a:solidFill>
                <a:latin typeface="Karnchang Bold"/>
              </a:rPr>
              <a:t>BAB 4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53742" y="2344002"/>
            <a:ext cx="7731811" cy="1107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>
                <a:solidFill>
                  <a:srgbClr val="000000"/>
                </a:solidFill>
                <a:latin typeface="Karnchang Bold"/>
              </a:rPr>
              <a:t>Rekomendasi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8585553" y="630968"/>
            <a:ext cx="8304195" cy="3014705"/>
            <a:chOff x="0" y="0"/>
            <a:chExt cx="11072260" cy="401960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464014" y="0"/>
              <a:ext cx="879077" cy="879077"/>
            </a:xfrm>
            <a:custGeom>
              <a:avLst/>
              <a:gdLst/>
              <a:ahLst/>
              <a:cxnLst/>
              <a:rect r="r" b="b" t="t" l="l"/>
              <a:pathLst>
                <a:path h="879077" w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32" id="32"/>
            <p:cNvGrpSpPr/>
            <p:nvPr/>
          </p:nvGrpSpPr>
          <p:grpSpPr>
            <a:xfrm rot="0">
              <a:off x="0" y="1068350"/>
              <a:ext cx="11072260" cy="2951256"/>
              <a:chOff x="0" y="0"/>
              <a:chExt cx="2187113" cy="582964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2187113" cy="582964"/>
              </a:xfrm>
              <a:custGeom>
                <a:avLst/>
                <a:gdLst/>
                <a:ahLst/>
                <a:cxnLst/>
                <a:rect r="r" b="b" t="t" l="l"/>
                <a:pathLst>
                  <a:path h="582964" w="2187113">
                    <a:moveTo>
                      <a:pt x="47547" y="0"/>
                    </a:moveTo>
                    <a:lnTo>
                      <a:pt x="2139566" y="0"/>
                    </a:lnTo>
                    <a:cubicBezTo>
                      <a:pt x="2152177" y="0"/>
                      <a:pt x="2164270" y="5009"/>
                      <a:pt x="2173187" y="13926"/>
                    </a:cubicBezTo>
                    <a:cubicBezTo>
                      <a:pt x="2182104" y="22843"/>
                      <a:pt x="2187113" y="34937"/>
                      <a:pt x="2187113" y="47547"/>
                    </a:cubicBezTo>
                    <a:lnTo>
                      <a:pt x="2187113" y="535417"/>
                    </a:lnTo>
                    <a:cubicBezTo>
                      <a:pt x="2187113" y="548028"/>
                      <a:pt x="2182104" y="560121"/>
                      <a:pt x="2173187" y="569038"/>
                    </a:cubicBezTo>
                    <a:cubicBezTo>
                      <a:pt x="2164270" y="577955"/>
                      <a:pt x="2152177" y="582964"/>
                      <a:pt x="2139566" y="582964"/>
                    </a:cubicBezTo>
                    <a:lnTo>
                      <a:pt x="47547" y="582964"/>
                    </a:lnTo>
                    <a:cubicBezTo>
                      <a:pt x="34937" y="582964"/>
                      <a:pt x="22843" y="577955"/>
                      <a:pt x="13926" y="569038"/>
                    </a:cubicBezTo>
                    <a:cubicBezTo>
                      <a:pt x="5009" y="560121"/>
                      <a:pt x="0" y="548028"/>
                      <a:pt x="0" y="535417"/>
                    </a:cubicBezTo>
                    <a:lnTo>
                      <a:pt x="0" y="47547"/>
                    </a:lnTo>
                    <a:cubicBezTo>
                      <a:pt x="0" y="34937"/>
                      <a:pt x="5009" y="22843"/>
                      <a:pt x="13926" y="13926"/>
                    </a:cubicBezTo>
                    <a:cubicBezTo>
                      <a:pt x="22843" y="5009"/>
                      <a:pt x="34937" y="0"/>
                      <a:pt x="47547" y="0"/>
                    </a:cubicBezTo>
                    <a:close/>
                  </a:path>
                </a:pathLst>
              </a:custGeom>
              <a:solidFill>
                <a:srgbClr val="858789">
                  <a:alpha val="40000"/>
                </a:srgbClr>
              </a:solidFill>
              <a:ln w="19050" cap="rnd">
                <a:solidFill>
                  <a:srgbClr val="243342">
                    <a:alpha val="40000"/>
                  </a:srgbClr>
                </a:solidFill>
                <a:prstDash val="solid"/>
                <a:round/>
              </a:ln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-38100"/>
                <a:ext cx="2187113" cy="62106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62"/>
                  </a:lnSpc>
                </a:pPr>
              </a:p>
            </p:txBody>
          </p:sp>
        </p:grpSp>
        <p:sp>
          <p:nvSpPr>
            <p:cNvPr name="TextBox 35" id="35"/>
            <p:cNvSpPr txBox="true"/>
            <p:nvPr/>
          </p:nvSpPr>
          <p:spPr>
            <a:xfrm rot="0">
              <a:off x="464014" y="1165357"/>
              <a:ext cx="10362732" cy="19945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Karnchang"/>
                </a:rPr>
                <a:t>Pertimbangkan untuk mengotomatiskan sistem penjualan untuk meningkatkan efisiensi dan akurasi.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1593963" y="-18541"/>
              <a:ext cx="9156781" cy="8976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80"/>
                </a:lnSpc>
              </a:pPr>
              <a:r>
                <a:rPr lang="en-US" sz="4000">
                  <a:solidFill>
                    <a:srgbClr val="000000"/>
                  </a:solidFill>
                  <a:latin typeface="Karnchang Bold"/>
                </a:rPr>
                <a:t>Otomatisasi Sistem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8585553" y="6632510"/>
            <a:ext cx="8304195" cy="3014705"/>
            <a:chOff x="0" y="0"/>
            <a:chExt cx="11072260" cy="4019606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464014" y="0"/>
              <a:ext cx="879077" cy="879077"/>
            </a:xfrm>
            <a:custGeom>
              <a:avLst/>
              <a:gdLst/>
              <a:ahLst/>
              <a:cxnLst/>
              <a:rect r="r" b="b" t="t" l="l"/>
              <a:pathLst>
                <a:path h="879077" w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39" id="39"/>
            <p:cNvGrpSpPr/>
            <p:nvPr/>
          </p:nvGrpSpPr>
          <p:grpSpPr>
            <a:xfrm rot="0">
              <a:off x="0" y="1068350"/>
              <a:ext cx="11072260" cy="2951256"/>
              <a:chOff x="0" y="0"/>
              <a:chExt cx="2187113" cy="582964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2187113" cy="582964"/>
              </a:xfrm>
              <a:custGeom>
                <a:avLst/>
                <a:gdLst/>
                <a:ahLst/>
                <a:cxnLst/>
                <a:rect r="r" b="b" t="t" l="l"/>
                <a:pathLst>
                  <a:path h="582964" w="2187113">
                    <a:moveTo>
                      <a:pt x="47547" y="0"/>
                    </a:moveTo>
                    <a:lnTo>
                      <a:pt x="2139566" y="0"/>
                    </a:lnTo>
                    <a:cubicBezTo>
                      <a:pt x="2152177" y="0"/>
                      <a:pt x="2164270" y="5009"/>
                      <a:pt x="2173187" y="13926"/>
                    </a:cubicBezTo>
                    <a:cubicBezTo>
                      <a:pt x="2182104" y="22843"/>
                      <a:pt x="2187113" y="34937"/>
                      <a:pt x="2187113" y="47547"/>
                    </a:cubicBezTo>
                    <a:lnTo>
                      <a:pt x="2187113" y="535417"/>
                    </a:lnTo>
                    <a:cubicBezTo>
                      <a:pt x="2187113" y="548028"/>
                      <a:pt x="2182104" y="560121"/>
                      <a:pt x="2173187" y="569038"/>
                    </a:cubicBezTo>
                    <a:cubicBezTo>
                      <a:pt x="2164270" y="577955"/>
                      <a:pt x="2152177" y="582964"/>
                      <a:pt x="2139566" y="582964"/>
                    </a:cubicBezTo>
                    <a:lnTo>
                      <a:pt x="47547" y="582964"/>
                    </a:lnTo>
                    <a:cubicBezTo>
                      <a:pt x="34937" y="582964"/>
                      <a:pt x="22843" y="577955"/>
                      <a:pt x="13926" y="569038"/>
                    </a:cubicBezTo>
                    <a:cubicBezTo>
                      <a:pt x="5009" y="560121"/>
                      <a:pt x="0" y="548028"/>
                      <a:pt x="0" y="535417"/>
                    </a:cubicBezTo>
                    <a:lnTo>
                      <a:pt x="0" y="47547"/>
                    </a:lnTo>
                    <a:cubicBezTo>
                      <a:pt x="0" y="34937"/>
                      <a:pt x="5009" y="22843"/>
                      <a:pt x="13926" y="13926"/>
                    </a:cubicBezTo>
                    <a:cubicBezTo>
                      <a:pt x="22843" y="5009"/>
                      <a:pt x="34937" y="0"/>
                      <a:pt x="47547" y="0"/>
                    </a:cubicBezTo>
                    <a:close/>
                  </a:path>
                </a:pathLst>
              </a:custGeom>
              <a:solidFill>
                <a:srgbClr val="858789">
                  <a:alpha val="40000"/>
                </a:srgbClr>
              </a:solidFill>
              <a:ln w="19050" cap="rnd">
                <a:solidFill>
                  <a:srgbClr val="243342">
                    <a:alpha val="40000"/>
                  </a:srgbClr>
                </a:solidFill>
                <a:prstDash val="solid"/>
                <a:round/>
              </a:ln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0" y="-38100"/>
                <a:ext cx="2187113" cy="62106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62"/>
                  </a:lnSpc>
                </a:pPr>
              </a:p>
            </p:txBody>
          </p:sp>
        </p:grpSp>
        <p:sp>
          <p:nvSpPr>
            <p:cNvPr name="TextBox 42" id="42"/>
            <p:cNvSpPr txBox="true"/>
            <p:nvPr/>
          </p:nvSpPr>
          <p:spPr>
            <a:xfrm rot="0">
              <a:off x="464014" y="1165357"/>
              <a:ext cx="10362732" cy="19945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Karnchang"/>
                </a:rPr>
                <a:t>Implementasikan sistem ERP (Enterprise Resource Planning) untuk integrasi dan manajemen seluruh proses bisnis perusahaan.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1593963" y="-18541"/>
              <a:ext cx="9156781" cy="8976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80"/>
                </a:lnSpc>
              </a:pPr>
              <a:r>
                <a:rPr lang="en-US" sz="4000">
                  <a:solidFill>
                    <a:srgbClr val="000000"/>
                  </a:solidFill>
                  <a:latin typeface="Karnchang Bold"/>
                </a:rPr>
                <a:t>Sistem ERP</a:t>
              </a: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551143" y="9305925"/>
            <a:ext cx="7118830" cy="444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</a:rPr>
              <a:t>Murad Naser |  Universitas Fauget | Ekonomi | 2025</a:t>
            </a:r>
          </a:p>
        </p:txBody>
      </p:sp>
      <p:grpSp>
        <p:nvGrpSpPr>
          <p:cNvPr name="Group 45" id="45"/>
          <p:cNvGrpSpPr/>
          <p:nvPr/>
        </p:nvGrpSpPr>
        <p:grpSpPr>
          <a:xfrm rot="0">
            <a:off x="8585553" y="3645673"/>
            <a:ext cx="8304195" cy="3014705"/>
            <a:chOff x="0" y="0"/>
            <a:chExt cx="11072260" cy="4019606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464014" y="0"/>
              <a:ext cx="879077" cy="879077"/>
            </a:xfrm>
            <a:custGeom>
              <a:avLst/>
              <a:gdLst/>
              <a:ahLst/>
              <a:cxnLst/>
              <a:rect r="r" b="b" t="t" l="l"/>
              <a:pathLst>
                <a:path h="879077" w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7" id="47"/>
            <p:cNvGrpSpPr/>
            <p:nvPr/>
          </p:nvGrpSpPr>
          <p:grpSpPr>
            <a:xfrm rot="0">
              <a:off x="0" y="1068350"/>
              <a:ext cx="11072260" cy="2951256"/>
              <a:chOff x="0" y="0"/>
              <a:chExt cx="2187113" cy="582964"/>
            </a:xfrm>
          </p:grpSpPr>
          <p:sp>
            <p:nvSpPr>
              <p:cNvPr name="Freeform 48" id="48"/>
              <p:cNvSpPr/>
              <p:nvPr/>
            </p:nvSpPr>
            <p:spPr>
              <a:xfrm flipH="false" flipV="false" rot="0">
                <a:off x="0" y="0"/>
                <a:ext cx="2187113" cy="582964"/>
              </a:xfrm>
              <a:custGeom>
                <a:avLst/>
                <a:gdLst/>
                <a:ahLst/>
                <a:cxnLst/>
                <a:rect r="r" b="b" t="t" l="l"/>
                <a:pathLst>
                  <a:path h="582964" w="2187113">
                    <a:moveTo>
                      <a:pt x="47547" y="0"/>
                    </a:moveTo>
                    <a:lnTo>
                      <a:pt x="2139566" y="0"/>
                    </a:lnTo>
                    <a:cubicBezTo>
                      <a:pt x="2152177" y="0"/>
                      <a:pt x="2164270" y="5009"/>
                      <a:pt x="2173187" y="13926"/>
                    </a:cubicBezTo>
                    <a:cubicBezTo>
                      <a:pt x="2182104" y="22843"/>
                      <a:pt x="2187113" y="34937"/>
                      <a:pt x="2187113" y="47547"/>
                    </a:cubicBezTo>
                    <a:lnTo>
                      <a:pt x="2187113" y="535417"/>
                    </a:lnTo>
                    <a:cubicBezTo>
                      <a:pt x="2187113" y="548028"/>
                      <a:pt x="2182104" y="560121"/>
                      <a:pt x="2173187" y="569038"/>
                    </a:cubicBezTo>
                    <a:cubicBezTo>
                      <a:pt x="2164270" y="577955"/>
                      <a:pt x="2152177" y="582964"/>
                      <a:pt x="2139566" y="582964"/>
                    </a:cubicBezTo>
                    <a:lnTo>
                      <a:pt x="47547" y="582964"/>
                    </a:lnTo>
                    <a:cubicBezTo>
                      <a:pt x="34937" y="582964"/>
                      <a:pt x="22843" y="577955"/>
                      <a:pt x="13926" y="569038"/>
                    </a:cubicBezTo>
                    <a:cubicBezTo>
                      <a:pt x="5009" y="560121"/>
                      <a:pt x="0" y="548028"/>
                      <a:pt x="0" y="535417"/>
                    </a:cubicBezTo>
                    <a:lnTo>
                      <a:pt x="0" y="47547"/>
                    </a:lnTo>
                    <a:cubicBezTo>
                      <a:pt x="0" y="34937"/>
                      <a:pt x="5009" y="22843"/>
                      <a:pt x="13926" y="13926"/>
                    </a:cubicBezTo>
                    <a:cubicBezTo>
                      <a:pt x="22843" y="5009"/>
                      <a:pt x="34937" y="0"/>
                      <a:pt x="47547" y="0"/>
                    </a:cubicBezTo>
                    <a:close/>
                  </a:path>
                </a:pathLst>
              </a:custGeom>
              <a:solidFill>
                <a:srgbClr val="858789">
                  <a:alpha val="40000"/>
                </a:srgbClr>
              </a:solidFill>
              <a:ln w="19050" cap="rnd">
                <a:solidFill>
                  <a:srgbClr val="243342">
                    <a:alpha val="40000"/>
                  </a:srgbClr>
                </a:solidFill>
                <a:prstDash val="solid"/>
                <a:round/>
              </a:ln>
            </p:spPr>
          </p:sp>
          <p:sp>
            <p:nvSpPr>
              <p:cNvPr name="TextBox 49" id="49"/>
              <p:cNvSpPr txBox="true"/>
              <p:nvPr/>
            </p:nvSpPr>
            <p:spPr>
              <a:xfrm>
                <a:off x="0" y="-38100"/>
                <a:ext cx="2187113" cy="62106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62"/>
                  </a:lnSpc>
                </a:pPr>
              </a:p>
            </p:txBody>
          </p:sp>
        </p:grpSp>
        <p:sp>
          <p:nvSpPr>
            <p:cNvPr name="TextBox 50" id="50"/>
            <p:cNvSpPr txBox="true"/>
            <p:nvPr/>
          </p:nvSpPr>
          <p:spPr>
            <a:xfrm rot="0">
              <a:off x="464014" y="1165357"/>
              <a:ext cx="10362732" cy="13595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Karnchang"/>
                </a:rPr>
                <a:t>Mulai menggunakan arsip digital untuk memudahkan pencarian dan pengelolaan data.</a:t>
              </a:r>
            </a:p>
          </p:txBody>
        </p:sp>
        <p:sp>
          <p:nvSpPr>
            <p:cNvPr name="TextBox 51" id="51"/>
            <p:cNvSpPr txBox="true"/>
            <p:nvPr/>
          </p:nvSpPr>
          <p:spPr>
            <a:xfrm rot="0">
              <a:off x="1593963" y="-18541"/>
              <a:ext cx="9156781" cy="8976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80"/>
                </a:lnSpc>
              </a:pPr>
              <a:r>
                <a:rPr lang="en-US" sz="4000">
                  <a:solidFill>
                    <a:srgbClr val="000000"/>
                  </a:solidFill>
                  <a:latin typeface="Karnchang Bold"/>
                </a:rPr>
                <a:t>Digitalisasi Arsip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DAGHlH2c0eg</dc:identifier>
  <dcterms:modified xsi:type="dcterms:W3CDTF">2011-08-01T06:04:30Z</dcterms:modified>
  <cp:revision>1</cp:revision>
  <dc:title>Hitam abu-abu minimalis geometris seminar proposal presentasi</dc:title>
</cp:coreProperties>
</file>