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M. VISHALI</a:t>
            </a:r>
            <a:endParaRPr lang="en-US" sz="2400" dirty="0"/>
          </a:p>
          <a:p>
            <a:r>
              <a:rPr lang="en-US" sz="2400" dirty="0"/>
              <a:t>REGISTER NO:</a:t>
            </a:r>
            <a:r>
              <a:rPr lang="en-IN" sz="2400" dirty="0"/>
              <a:t> 122204088</a:t>
            </a:r>
            <a:endParaRPr lang="en-US" sz="2400" dirty="0"/>
          </a:p>
          <a:p>
            <a:r>
              <a:rPr lang="en-US" sz="2400" dirty="0"/>
              <a:t>DEPARTMENT:</a:t>
            </a:r>
            <a:r>
              <a:rPr lang="en-IN" sz="2400" dirty="0"/>
              <a:t> B. COM(CORPORATE SECRETARYSHIP) </a:t>
            </a:r>
          </a:p>
          <a:p>
            <a:r>
              <a:rPr lang="en-IN" sz="2400" dirty="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6983319" cy="5240537"/>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MODELLING</a:t>
            </a:r>
          </a:p>
          <a:p>
            <a:pPr marL="12700">
              <a:lnSpc>
                <a:spcPct val="100000"/>
              </a:lnSpc>
              <a:spcBef>
                <a:spcPts val="105"/>
              </a:spcBef>
            </a:pPr>
            <a:r>
              <a:rPr lang="en-IN" sz="2000" spc="15">
                <a:cs typeface="Trebuchet MS"/>
              </a:rPr>
              <a:t>*Objectives:
- Identify gender disparities
- Understand root causes
- Predict future disparities- Develop targeted strategies
*Components:
- Descriptive Analytics (gender distribution, trend analysis)
- Inferential Analytics (statistical analysis, hypothesis testing)
- Predictive Analytics (regression, propensity scoring)
- Prescriptive Analytics (optimization, scenario planning)
Techniques:
- Regression analysis
- Decision trees
- Clustering</a:t>
            </a:r>
          </a:p>
          <a:p>
            <a:pPr marL="12700">
              <a:lnSpc>
                <a:spcPct val="100000"/>
              </a:lnSpc>
              <a:spcBef>
                <a:spcPts val="105"/>
              </a:spcBef>
            </a:pPr>
            <a:endParaRPr sz="2000" dirty="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E98E154-1B1E-912F-926B-7A0585BD2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66" y="2019231"/>
            <a:ext cx="8458760" cy="3640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91188" y="73717"/>
            <a:ext cx="11528352" cy="6662037"/>
          </a:xfrm>
        </p:spPr>
        <p:txBody>
          <a:bodyPr/>
          <a:lstStyle/>
          <a:p>
            <a:r>
              <a:rPr lang="en-IN"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r>
              <a:rPr lang="en-IN" sz="2000" b="0" dirty="0">
                <a:latin typeface="+mn-lt"/>
                <a:cs typeface="Times New Roman" panose="02020603050405020304" pitchFamily="18" charset="0"/>
              </a:rPr>
              <a:t>“Based on our comprehensive analysis, we have identified significant gender disparities in hiring, promotion, and retention across various departments and levels. Our findings suggest that:
</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Gender biases in hiring and promotion practices contribute to underrepresentation of women in leadership roles
- Women are more likely to leave the organization due to lack of career advancement opportunities
</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Gender pay gaps persist across certain departments and levels
To address these disparities, we recommend:</a:t>
            </a:r>
            <a:br>
              <a:rPr lang="en-IN" sz="2000" b="0" dirty="0">
                <a:latin typeface="+mn-lt"/>
                <a:cs typeface="Times New Roman" panose="02020603050405020304" pitchFamily="18" charset="0"/>
              </a:rPr>
            </a:b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Implementing blind hiring practices and diversity training for hiring managers •Developing targeted mentorship and career development programs for women
</a:t>
            </a:r>
            <a:br>
              <a:rPr lang="en-IN" sz="2000" b="0" dirty="0">
                <a:latin typeface="+mn-lt"/>
                <a:cs typeface="Times New Roman" panose="02020603050405020304" pitchFamily="18" charset="0"/>
              </a:rPr>
            </a:br>
            <a:br>
              <a:rPr lang="en-IN" sz="2000" dirty="0">
                <a:latin typeface="+mn-lt"/>
                <a:cs typeface="Times New Roman" panose="02020603050405020304" pitchFamily="18" charset="0"/>
              </a:rPr>
            </a:br>
            <a:r>
              <a:rPr lang="en-IN" sz="2000" b="0" dirty="0">
                <a:latin typeface="+mn-lt"/>
                <a:cs typeface="Times New Roman" panose="02020603050405020304" pitchFamily="18" charset="0"/>
              </a:rPr>
              <a:t>- Conducting regular pay equity audits and adjusting salaries accordingly
This conclusion summarizes key findings, identifies root causes, and provides actionable recommendations for improvement. Feel free to adjust it according to your specific analysis and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a:solidFill>
                  <a:srgbClr val="0F0F0F"/>
                </a:solidFill>
                <a:latin typeface="Times New Roman" panose="02020603050405020304" pitchFamily="18" charset="0"/>
                <a:cs typeface="Times New Roman" panose="02020603050405020304" pitchFamily="18" charset="0"/>
              </a:rPr>
              <a:t>Employee Gender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itle 10">
            <a:extLst>
              <a:ext uri="{FF2B5EF4-FFF2-40B4-BE49-F238E27FC236}">
                <a16:creationId xmlns:a16="http://schemas.microsoft.com/office/drawing/2014/main" id="{FCEC70AD-F5DF-CC4C-BB49-CAA64F22AAA2}"/>
              </a:ext>
            </a:extLst>
          </p:cNvPr>
          <p:cNvSpPr>
            <a:spLocks noGrp="1"/>
          </p:cNvSpPr>
          <p:nvPr>
            <p:ph type="title"/>
          </p:nvPr>
        </p:nvSpPr>
        <p:spPr>
          <a:xfrm>
            <a:off x="149511" y="538233"/>
            <a:ext cx="8908918" cy="5416868"/>
          </a:xfrm>
        </p:spPr>
        <p:txBody>
          <a:bodyPr/>
          <a:lstStyle/>
          <a:p>
            <a:r>
              <a:rPr lang="en-IN" sz="3200" dirty="0"/>
              <a:t>Problem statement:</a:t>
            </a:r>
            <a:br>
              <a:rPr lang="en-IN" sz="3200" dirty="0"/>
            </a:br>
            <a:r>
              <a:rPr lang="en-IN" sz="3200" dirty="0"/>
              <a:t>As the HR Manager at XYZ Corporation, I want to </a:t>
            </a:r>
            <a:r>
              <a:rPr lang="en-IN" sz="3200" dirty="0" err="1"/>
              <a:t>analyze</a:t>
            </a:r>
            <a:r>
              <a:rPr lang="en-IN" sz="3200" dirty="0"/>
              <a:t> the gender demographics of our workforce to identify potential disparities and areas for improvement. Our company has 500 employees, and we have collected data on their gender, job role, department, salary, and tenure.</a:t>
            </a:r>
            <a:br>
              <a:rPr lang="en-IN" sz="3200" dirty="0"/>
            </a:br>
            <a:r>
              <a:rPr lang="en-IN" sz="3200" dirty="0"/>
              <a:t>Goals</a:t>
            </a:r>
            <a:br>
              <a:rPr lang="en-IN" sz="3200" dirty="0"/>
            </a:br>
            <a:r>
              <a:rPr lang="en-IN" sz="3200" dirty="0"/>
              <a:t>Data requirements</a:t>
            </a:r>
            <a:br>
              <a:rPr lang="en-IN" sz="3200" dirty="0"/>
            </a:br>
            <a:r>
              <a:rPr lang="en-IN" sz="3200" dirty="0"/>
              <a:t>Deliverables</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507807"/>
            <a:ext cx="8516623" cy="4893647"/>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Objective: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the gender distribution and diversity within the organization.
Scope:
- Collect and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data on employee gender, job roles, departments, and levels
- Examine gender representation in leadership positions and career advancement opportunities
Deliverables:
- Gender distribution report
- Data visualizations (charts, graphs, etc.)
Methodology:
- Data collection: HR data, surveys, and interviews
- Data analysis: Statistical analysis and data visualization.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77702" y="120842"/>
            <a:ext cx="8915196" cy="6595395"/>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mj-lt"/>
              </a:rPr>
              <a:t>Who are the end users? </a:t>
            </a:r>
            <a:br>
              <a:rPr lang="en-IN" sz="2000" b="0" dirty="0">
                <a:latin typeface="+mj-lt"/>
              </a:rPr>
            </a:br>
            <a:r>
              <a:rPr lang="en-IN" sz="2000" b="0" dirty="0">
                <a:latin typeface="+mj-lt"/>
              </a:rPr>
              <a:t>1. HR Leaders: Utilize insights to develop targeted diversity and inclusion initiatives.
2. Diversity and Inclusion Teams: Leverage data to design and implement effective programs.
3. Executives and Senior Management: Make informed decisions about gender diversity and inclusion strategies.
4. Department Heads and Managers: Understand gender distribution and develop action plans for their teams.
5. Recruiters and Talent Acquisition Teams: Develop targeted recruitment strategies to attract diverse talent.
6. Learning and Development Teams: Design training programs addressing gender-related topics.
7. Compensation and Benefits Teams: </a:t>
            </a:r>
            <a:r>
              <a:rPr lang="en-IN" sz="2000" b="0" dirty="0" err="1">
                <a:latin typeface="+mj-lt"/>
              </a:rPr>
              <a:t>Analyze</a:t>
            </a:r>
            <a:r>
              <a:rPr lang="en-IN" sz="2000" b="0" dirty="0">
                <a:latin typeface="+mj-lt"/>
              </a:rPr>
              <a:t> and address potential gender pay gaps.
8. Employee Resource Groups (ERGs): Use insights to advocate for gender-specific initiatives.
9. Internal Communications Teams: Share findings and initiatives with the broader organization.
10. External Stakeholders: Share progress and best practices with industry peers, investors, or regulatory bodies.</a:t>
            </a:r>
            <a:br>
              <a:rPr lang="en-IN" sz="4000" dirty="0">
                <a:latin typeface="+mj-lt"/>
              </a:rPr>
            </a:br>
            <a:endParaRPr sz="2000" dirty="0">
              <a:latin typeface="+mn-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991361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lang="en-IN" sz="3600" spc="-15" dirty="0"/>
              <a:t>PROPOSITION</a:t>
            </a:r>
            <a:br>
              <a:rPr lang="en-IN" sz="3600" spc="-15" dirty="0"/>
            </a:br>
            <a:r>
              <a:rPr lang="en-IN" sz="3200" b="0" spc="-15" dirty="0">
                <a:latin typeface="+mn-lt"/>
              </a:rPr>
              <a:t>“Unlock a more inclusive workplace with </a:t>
            </a:r>
            <a:r>
              <a:rPr lang="en-IN" sz="3200" b="0" spc="-15" dirty="0" err="1">
                <a:latin typeface="+mn-lt"/>
              </a:rPr>
              <a:t>GenderBalance</a:t>
            </a:r>
            <a:r>
              <a:rPr lang="en-IN" sz="3200" b="0" spc="-15" dirty="0">
                <a:latin typeface="+mn-lt"/>
              </a:rPr>
              <a:t> Insights, a comprehensive employee gender analysis solution. Our expert analysis and actionable recommendations empower you to:
1. </a:t>
            </a:r>
            <a:r>
              <a:rPr lang="en-IN" sz="3200" b="0" spc="-15" dirty="0" err="1">
                <a:latin typeface="+mn-lt"/>
              </a:rPr>
              <a:t>Identify:gender</a:t>
            </a:r>
            <a:r>
              <a:rPr lang="en-IN" sz="3200" b="0" spc="-15" dirty="0">
                <a:latin typeface="+mn-lt"/>
              </a:rPr>
              <a:t> disparities in hiring, promotion, and retention
2. Understand: the root causes of gender imbalances
3. </a:t>
            </a:r>
            <a:r>
              <a:rPr lang="en-IN" sz="3200" b="0" spc="-15" dirty="0" err="1">
                <a:latin typeface="+mn-lt"/>
              </a:rPr>
              <a:t>Develop:targeted</a:t>
            </a:r>
            <a:r>
              <a:rPr lang="en-IN" sz="3200" b="0" spc="-15" dirty="0">
                <a:latin typeface="+mn-lt"/>
              </a:rPr>
              <a:t> strategies to attract, retain, and advance top female talent
4. Measure :progress and track the effectiveness of diversity initiatives.</a:t>
            </a:r>
            <a:br>
              <a:rPr lang="en-IN" sz="3600" spc="-15" dirty="0"/>
            </a:br>
            <a:br>
              <a:rPr lang="en-IN" sz="3600" spc="-15" dirty="0"/>
            </a:br>
            <a:br>
              <a:rPr lang="en-IN" sz="3600" spc="-15" dirty="0"/>
            </a:br>
            <a:br>
              <a:rPr lang="en-IN" sz="3600" spc="-15" dirty="0"/>
            </a:br>
            <a:br>
              <a:rPr lang="en-IN" sz="3600" spc="-15" dirty="0"/>
            </a:br>
            <a:br>
              <a:rPr lang="en-IN" sz="3600" spc="-15" dirty="0"/>
            </a:br>
            <a:br>
              <a:rPr lang="en-IN" sz="3600" spc="-15" dirty="0"/>
            </a:br>
            <a:endParaRPr sz="3600" dirty="0"/>
          </a:p>
        </p:txBody>
      </p:sp>
      <p:pic>
        <p:nvPicPr>
          <p:cNvPr id="7" name="object 7"/>
          <p:cNvPicPr/>
          <p:nvPr/>
        </p:nvPicPr>
        <p:blipFill>
          <a:blip r:embed="rId2" cstate="print"/>
          <a:stretch>
            <a:fillRect/>
          </a:stretch>
        </p:blipFill>
        <p:spPr>
          <a:xfrm flipV="1">
            <a:off x="4755369" y="6513194"/>
            <a:ext cx="2127080" cy="32385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5"/>
            <a:ext cx="10681335" cy="6044694"/>
          </a:xfrm>
        </p:spPr>
        <p:txBody>
          <a:bodyPr/>
          <a:lstStyle/>
          <a:p>
            <a:r>
              <a:rPr lang="en-IN" dirty="0"/>
              <a:t>Dataset Description</a:t>
            </a:r>
            <a:br>
              <a:rPr lang="en-IN" dirty="0"/>
            </a:br>
            <a:r>
              <a:rPr lang="en-IN" sz="2800" b="0" dirty="0">
                <a:latin typeface="+mn-lt"/>
              </a:rPr>
              <a:t>Variables:
1. Employee ID: (unique identifier)
2. Gender</a:t>
            </a:r>
            <a:r>
              <a:rPr lang="en-IN" sz="2800" b="0" dirty="0">
                <a:latin typeface="+mn-lt"/>
                <a:sym typeface="Wingdings" pitchFamily="2" charset="2"/>
              </a:rPr>
              <a:t>: </a:t>
            </a:r>
            <a:r>
              <a:rPr lang="en-IN" sz="2800" b="0" dirty="0">
                <a:latin typeface="+mn-lt"/>
              </a:rPr>
              <a:t>male, female, non-binary, etc.)
3. Job Role</a:t>
            </a:r>
            <a:r>
              <a:rPr lang="en-IN" sz="2800" b="0" dirty="0">
                <a:latin typeface="+mn-lt"/>
                <a:sym typeface="Wingdings" pitchFamily="2" charset="2"/>
              </a:rPr>
              <a:t>: </a:t>
            </a:r>
            <a:r>
              <a:rPr lang="en-IN" sz="2800" b="0" dirty="0">
                <a:latin typeface="+mn-lt"/>
              </a:rPr>
              <a:t>job title, job family, etc.)
4. Department: (department name, department code, etc.)
5. Level: (job level, grade, etc.)
6. Hire Date</a:t>
            </a:r>
            <a:r>
              <a:rPr lang="en-IN" sz="2800" b="0" dirty="0">
                <a:latin typeface="+mn-lt"/>
                <a:sym typeface="Wingdings" pitchFamily="2" charset="2"/>
              </a:rPr>
              <a:t>: (</a:t>
            </a:r>
            <a:r>
              <a:rPr lang="en-IN" sz="2800" b="0" dirty="0">
                <a:latin typeface="+mn-lt"/>
              </a:rPr>
              <a:t>date of hire)
7. Tenure</a:t>
            </a:r>
            <a:r>
              <a:rPr lang="en-IN" sz="2800" b="0" dirty="0">
                <a:latin typeface="+mn-lt"/>
                <a:sym typeface="Wingdings" pitchFamily="2" charset="2"/>
              </a:rPr>
              <a:t>: (</a:t>
            </a:r>
            <a:r>
              <a:rPr lang="en-IN" sz="2800" b="0" dirty="0">
                <a:latin typeface="+mn-lt"/>
              </a:rPr>
              <a:t>length of service)
8. Performance Rating: (latest performance rating)
9. Promotion History: (promotion dates, roles, etc.)
10. Exit Date</a:t>
            </a:r>
            <a:r>
              <a:rPr lang="en-IN" sz="2800" b="0" dirty="0">
                <a:latin typeface="+mn-lt"/>
                <a:sym typeface="Wingdings" pitchFamily="2" charset="2"/>
              </a:rPr>
              <a:t>:(</a:t>
            </a:r>
            <a:r>
              <a:rPr lang="en-IN" sz="2800" b="0" dirty="0">
                <a:latin typeface="+mn-lt"/>
              </a:rPr>
              <a:t>date of departure, if applicable)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6" y="654937"/>
            <a:ext cx="8416450" cy="599266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r>
              <a:rPr lang="en-IN" sz="2000" spc="20" dirty="0">
                <a:latin typeface="+mn-lt"/>
              </a:rPr>
              <a:t>1. AI-powered insights: Leveraging machine learning algorithms to uncover hidden patterns and biases in gender distribution.
2. Interactive dashboards: Visualizing complex data in an engaging, easy-to-understand format, enabling users to explore and drill down into specific areas.
3. Predictive analytics: Forecasting future gender disparities and providing proactive recommendations to address them.
4. Benchmarking: Comparing organizational gender diversity metrics to industry averages and best practices.
5. Personalized action plans: Generating tailored strategies for individual departments, teams, or managers to improve gender balance.
6. Integration with HR systems: Seamlessly connecting with existing HR software to streamline data collection and analysis.
7. Real-time monitoring: Tracking gender diversity metrics in real-time, enabling swift responses to changes or issues.
8. Anonymous employee feedback: Collecting and incorporating anonymous feedback to ensure honest insights and identify areas for improvement.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As the HR Manager at XYZ Corporation, I want to analyze the gender demographics of our workforce to identify potential disparities and areas for improvement. Our company has 500 employees, and we have collected data on their gender, job role, department, salary, and tenure. Goals Data requirements Deliverables</vt:lpstr>
      <vt:lpstr>PROJECT OVERVIEW</vt:lpstr>
      <vt:lpstr>Who are the end users?  1. HR Leaders: Utilize insights to develop targeted diversity and inclusion initiatives.
2. Diversity and Inclusion Teams: Leverage data to design and implement effective programs.
3. Executives and Senior Management: Make informed decisions about gender diversity and inclusion strategies.
4. Department Heads and Managers: Understand gender distribution and develop action plans for their teams.
5. Recruiters and Talent Acquisition Teams: Develop targeted recruitment strategies to attract diverse talent.
6. Learning and Development Teams: Design training programs addressing gender-related topics.
7. Compensation and Benefits Teams: Analyze and address potential gender pay gaps.
8. Employee Resource Groups (ERGs): Use insights to advocate for gender-specific initiatives.
9. Internal Communications Teams: Share findings and initiatives with the broader organization.
10. External Stakeholders: Share progress and best practices with industry peers, investors, or regulatory bodies. </vt:lpstr>
      <vt:lpstr>OUR SOLUTION AND ITS VALUE PROPOSITION “Unlock a more inclusive workplace with GenderBalance Insights, a comprehensive employee gender analysis solution. Our expert analysis and actionable recommendations empower you to:
1. Identify:gender disparities in hiring, promotion, and retention
2. Understand: the root causes of gender imbalances
3. Develop:targeted strategies to attract, retain, and advance top female talent
4. Measure :progress and track the effectiveness of diversity initiatives.       </vt:lpstr>
      <vt:lpstr>Dataset Description Variables:
1. Employee ID: (unique identifier)
2. Gender: male, female, non-binary, etc.)
3. Job Role: job title, job family, etc.)
4. Department: (department name, department code, etc.)
5. Level: (job level, grade, etc.)
6. Hire Date: (date of hire)
7. Tenure: (length of service)
8. Performance Rating: (latest performance rating)
9. Promotion History: (promotion dates, roles, etc.)
10. Exit Date:(date of departure, if applicable)</vt:lpstr>
      <vt:lpstr>THE "WOW" IN OUR SOLUTION 1. AI-powered insights: Leveraging machine learning algorithms to uncover hidden patterns and biases in gender distribution.
2. Interactive dashboards: Visualizing complex data in an engaging, easy-to-understand format, enabling users to explore and drill down into specific areas.
3. Predictive analytics: Forecasting future gender disparities and providing proactive recommendations to address them.
4. Benchmarking: Comparing organizational gender diversity metrics to industry averages and best practices.
5. Personalized action plans: Generating tailored strategies for individual departments, teams, or managers to improve gender balance.
6. Integration with HR systems: Seamlessly connecting with existing HR software to streamline data collection and analysis.
7. Real-time monitoring: Tracking gender diversity metrics in real-time, enabling swift responses to changes or issues.
8. Anonymous employee feedback: Collecting and incorporating anonymous feedback to ensure honest insights and identify areas for improvement.</vt:lpstr>
      <vt:lpstr>PowerPoint Presentation</vt:lpstr>
      <vt:lpstr>RESULTS</vt:lpstr>
      <vt:lpstr>Conclusion “Based on our comprehensive analysis, we have identified significant gender disparities in hiring, promotion, and retention across various departments and levels. Our findings suggest that:
 - Gender biases in hiring and promotion practices contribute to underrepresentation of women in leadership roles
- Women are more likely to leave the organization due to lack of career advancement opportunities
 - Gender pay gaps persist across certain departments and levels
To address these disparities, we recommend:  - Implementing blind hiring practices and diversity training for hiring managers •Developing targeted mentorship and career development programs for women
  - Conducting regular pay equity audits and adjusting salaries accordingly
This conclusion summarizes key findings, identifies root causes, and provides actionable recommendations for improvement. Feel free to adjust it according to your specific analysis and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vishali200504@gmail.com</cp:lastModifiedBy>
  <cp:revision>18</cp:revision>
  <dcterms:created xsi:type="dcterms:W3CDTF">2024-03-29T15:07:22Z</dcterms:created>
  <dcterms:modified xsi:type="dcterms:W3CDTF">2024-09-03T05:04:48Z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