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eg"/>
  <Override PartName="/ppt/media/image4.jpg" ContentType="image/jpeg"/>
  <Override PartName="/ppt/media/image5.jpg" ContentType="image/jpeg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948830"/>
            <a:ext cx="4055110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7700" y="3109409"/>
            <a:ext cx="7328500" cy="11870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0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sz="1700" b="1" spc="-7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1700" b="1" spc="-105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b="1" spc="-5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700" b="1" spc="-5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 Slayer</a:t>
            </a:r>
            <a:endParaRPr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" marR="5080" indent="-19050">
              <a:lnSpc>
                <a:spcPct val="175400"/>
              </a:lnSpc>
              <a:spcBef>
                <a:spcPts val="160"/>
              </a:spcBef>
            </a:pPr>
            <a:r>
              <a:rPr sz="1700" b="1" spc="-10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sz="1700" b="1" spc="-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b="1"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sz="1700" b="1" spc="-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b="1" spc="-7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1700" b="1" spc="-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b="1" spc="-5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700" spc="-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Naresh Reddy Paluri</a:t>
            </a:r>
          </a:p>
          <a:p>
            <a:pPr marL="46355" marR="5080" indent="-19050">
              <a:lnSpc>
                <a:spcPct val="175400"/>
              </a:lnSpc>
              <a:spcBef>
                <a:spcPts val="160"/>
              </a:spcBef>
            </a:pPr>
            <a:r>
              <a:rPr sz="1700" b="1" spc="-5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b="1" spc="-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sz="1700" b="1" spc="-8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sz="1700" b="1" spc="-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b="1" spc="-80" dirty="0">
                <a:solidFill>
                  <a:srgbClr val="20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700" spc="-8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Bridging the Digital and Physical Divide With Generative AI</a:t>
            </a:r>
            <a:endParaRPr sz="17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B895D0-52DF-5C42-6150-30E1C4BCB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14350"/>
            <a:ext cx="7315200" cy="32843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as Per the Requirements For the Hackthon 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B6631-9EED-6247-4001-596B7F842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666750"/>
            <a:ext cx="9067800" cy="511114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 (Hackathon Stage)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AI/ML APIs &amp; Tools → Free (credits/open-source)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Hosting (basic) → $0–50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Total: Near Zero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Pilot (Post-Hackathon)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Usage → $50–150 / month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+ Storage → $100–200 / month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→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$30–70 / month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~$200–400 / month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 (Full Implementation)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Cloud + GPUs →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$500–1000 / month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APIs/Databases → $300–500 / month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→ $100–200 / month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~$1000–1500 / month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Tip for Slide</a:t>
            </a:r>
            <a:r>
              <a:rPr lang="en-I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Use a 3-level pyramid or stacked bar with: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Top: Prototype (~$0)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Middle: Pilot ($200–400)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Base: Scaling ($1000–1500)</a:t>
            </a:r>
          </a:p>
          <a:p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68016"/>
            <a:ext cx="9144000" cy="58042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"/>
            <a:ext cx="9139555" cy="396526"/>
          </a:xfrm>
          <a:custGeom>
            <a:avLst/>
            <a:gdLst/>
            <a:ahLst/>
            <a:cxnLst/>
            <a:rect l="l" t="t" r="r" b="b"/>
            <a:pathLst>
              <a:path w="9139555" h="219075">
                <a:moveTo>
                  <a:pt x="9139549" y="218777"/>
                </a:moveTo>
                <a:lnTo>
                  <a:pt x="0" y="218777"/>
                </a:lnTo>
                <a:lnTo>
                  <a:pt x="0" y="0"/>
                </a:lnTo>
                <a:lnTo>
                  <a:pt x="9139549" y="0"/>
                </a:lnTo>
                <a:lnTo>
                  <a:pt x="9139549" y="218777"/>
                </a:lnTo>
                <a:close/>
              </a:path>
            </a:pathLst>
          </a:custGeom>
          <a:solidFill>
            <a:srgbClr val="0003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3096" y="195163"/>
            <a:ext cx="124904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Google</a:t>
            </a:r>
            <a:r>
              <a:rPr sz="15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Cloud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0882" y="195163"/>
            <a:ext cx="38481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5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iżs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54022" y="1272480"/>
            <a:ext cx="2549525" cy="558165"/>
          </a:xfrm>
          <a:custGeom>
            <a:avLst/>
            <a:gdLst/>
            <a:ahLst/>
            <a:cxnLst/>
            <a:rect l="l" t="t" r="r" b="b"/>
            <a:pathLst>
              <a:path w="2549525" h="558164">
                <a:moveTo>
                  <a:pt x="2549429" y="558105"/>
                </a:moveTo>
                <a:lnTo>
                  <a:pt x="0" y="558105"/>
                </a:lnTo>
                <a:lnTo>
                  <a:pt x="0" y="0"/>
                </a:lnTo>
                <a:lnTo>
                  <a:pt x="2549429" y="0"/>
                </a:lnTo>
                <a:lnTo>
                  <a:pt x="2549429" y="558105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5294" y="3491509"/>
            <a:ext cx="3679190" cy="746125"/>
          </a:xfrm>
          <a:custGeom>
            <a:avLst/>
            <a:gdLst/>
            <a:ahLst/>
            <a:cxnLst/>
            <a:rect l="l" t="t" r="r" b="b"/>
            <a:pathLst>
              <a:path w="3679190" h="746125">
                <a:moveTo>
                  <a:pt x="3679036" y="745629"/>
                </a:moveTo>
                <a:lnTo>
                  <a:pt x="0" y="745629"/>
                </a:lnTo>
                <a:lnTo>
                  <a:pt x="0" y="0"/>
                </a:lnTo>
                <a:lnTo>
                  <a:pt x="3679036" y="0"/>
                </a:lnTo>
                <a:lnTo>
                  <a:pt x="3679036" y="74562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94575" y="442465"/>
            <a:ext cx="5201285" cy="11169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5"/>
              </a:spcBef>
            </a:pPr>
            <a:r>
              <a:rPr sz="7150" spc="-470" dirty="0">
                <a:solidFill>
                  <a:srgbClr val="FFFFFF"/>
                </a:solidFill>
                <a:latin typeface="Trebuchet MS"/>
                <a:cs typeface="Trebuchet MS"/>
              </a:rPr>
              <a:t>Thank</a:t>
            </a:r>
            <a:r>
              <a:rPr sz="7150" spc="-5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150" spc="-295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endParaRPr sz="7150" dirty="0">
              <a:latin typeface="Trebuchet MS"/>
              <a:cs typeface="Trebuchet MS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C9D8A1E-C227-62EE-0D99-5B1C126FC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42465"/>
            <a:ext cx="8686800" cy="413525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4" name="Picture 13" descr="A green and blue lightbulbs and words&#10;&#10;AI-generated content may be incorrect.">
            <a:extLst>
              <a:ext uri="{FF2B5EF4-FFF2-40B4-BE49-F238E27FC236}">
                <a16:creationId xmlns:a16="http://schemas.microsoft.com/office/drawing/2014/main" id="{2E99B5A1-D0D2-3AC6-A560-1A23E991A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688"/>
            <a:ext cx="9144000" cy="4606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1800" y="514351"/>
            <a:ext cx="4191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10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about the Prototype :</a:t>
            </a:r>
            <a:endParaRPr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A12D7-D809-0B35-68CC-CCBE5627E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742950"/>
            <a:ext cx="8610600" cy="443198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prototype is an initial version of your Gen AI project that demonstrates the core idea, functionality, and user experience.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showcase how your idea solves the given problem.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let judges and mentors see the practical working of your AI solution.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test the feasibility of your approach within the hackathon’s limited 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need to be perfect or production-ready.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clearly highlight the innovation, usability, and impact.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includes a demo interface (like a chatbot, web app, or dashboard) + a backend model (AI/ML model, APIs, workflows).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Gen AI Hackathons: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chatbot prototype using LLMs to answer domain-specific queries.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text-to-image prototype generating designs for a given prompt.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 AI-powered recommendation system for students or businesses.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7BBA91-4289-3E63-C7C4-9C3790E5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514350"/>
            <a:ext cx="6324600" cy="276999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Opportunity Prototype Breif 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90B4F-67D1-EA5C-2913-5762BA4F1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91348"/>
            <a:ext cx="9144000" cy="415498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How is it different from existing solutions?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existing platforms provide generic, one-size-fits-all outputs. Opportunity is different because it focuses on context-aware, personalized, and real-time insights, ensuring that users get solutions tailored to their specific needs rather than broad, unfocused results.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How will it solve the problem?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OpportunitQ takes raw or unstructured data, processes it using Generative AI techniques (reasoning, summarization, knowledge retrieval), and delivers clear, actionable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outputs. This reduces complexity, saves time, and enables users to make better and faster decisions.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Unique Selling Proposition (USP)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USP of Opportunity lies in its ability to combine Generative AI intelligence with real-time adaptability and personalization, creating a solution that is faster, smarter, and more user-centric than existing alternatives.</a:t>
            </a:r>
          </a:p>
          <a:p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24000" y="514350"/>
            <a:ext cx="746759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Features Offered by the Solution :</a:t>
            </a:r>
            <a:endParaRPr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" y="804174"/>
            <a:ext cx="9067800" cy="3050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/>
              <a:t>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it different?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tools give generic results → Opportunity delivers context-aware &amp; personalized insights.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How will it solve the problem?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(raw data) → Gen AI Processing (reasoning + summarization) → Output (clear, actionable insights)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USP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adaptability + personalization → A smarter, faster, user-centric solution.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tip: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 simple flow arrow diagram in the middle.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text minimal, let visuals explain.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905447"/>
            <a:ext cx="63595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EC9600-DA4B-CFB5-48EF-F6ED0ED3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2590800" y="494538"/>
            <a:ext cx="6004872" cy="307777"/>
          </a:xfrm>
        </p:spPr>
        <p:txBody>
          <a:bodyPr/>
          <a:lstStyle/>
          <a:p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:</a:t>
            </a:r>
          </a:p>
        </p:txBody>
      </p:sp>
      <p:pic>
        <p:nvPicPr>
          <p:cNvPr id="6" name="Picture 5" descr="A diagram of a software company&#10;&#10;AI-generated content may be incorrect.">
            <a:extLst>
              <a:ext uri="{FF2B5EF4-FFF2-40B4-BE49-F238E27FC236}">
                <a16:creationId xmlns:a16="http://schemas.microsoft.com/office/drawing/2014/main" id="{D1D402E4-5A8D-8C21-B2B2-C3B94B1F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82503"/>
            <a:ext cx="9067800" cy="43609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2F4A4DB-202A-8A33-821C-F74186097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1396"/>
            <a:ext cx="9144000" cy="42241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67CD7C5-1311-D2EE-8D46-936001F11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2895600" y="523567"/>
            <a:ext cx="5791200" cy="276999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 Diagram 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514350"/>
            <a:ext cx="6553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 Of the Proposed Solution :</a:t>
            </a:r>
            <a:endParaRPr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9AAFB-3E5A-DFAE-4457-C7E1F132E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04172"/>
            <a:ext cx="9144000" cy="2769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 descr="A diagram of a blockchain">
            <a:extLst>
              <a:ext uri="{FF2B5EF4-FFF2-40B4-BE49-F238E27FC236}">
                <a16:creationId xmlns:a16="http://schemas.microsoft.com/office/drawing/2014/main" id="{28CA9AAE-2646-DC7C-3374-635A5249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172"/>
            <a:ext cx="9144000" cy="42613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438150"/>
            <a:ext cx="3962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to be Used</a:t>
            </a:r>
            <a:r>
              <a:rPr spc="-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EF5070-B846-C7B7-2AD2-CC0CD372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9550"/>
            <a:ext cx="8305800" cy="609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BC649-BBD7-095A-90C4-78FE8651E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819150"/>
            <a:ext cx="3977640" cy="436495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B0F0"/>
                </a:solidFill>
              </a:rPr>
              <a:t>1</a:t>
            </a:r>
            <a:r>
              <a:rPr lang="en-I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Core AI / ML Stack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Language Models (LLMs): OpenAI GPT, LLaMA, Falcon, or fine-tuned models.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RAG (Retrieval Augmented Generation): For domain-specific knowledge.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 &amp; Vector Databases: Pinecone, FAISS, Weaviate.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 Development Frameworks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LangChain / LlamaIndex: For chaining prompts and building workflows.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Hugging Face Transformers: Pre-trained models &amp; fine-tuning.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PyTorch / TensorFlow: For custom ML model development.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4FB9D-A770-8777-2F7A-2AFA48BD33E7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4709162" y="819151"/>
            <a:ext cx="4358638" cy="446276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 Application Layer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 FastAPI, Flask, Node.js.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 React.js, Streamlit, or simple dashboards.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UI: Gradio, Streamlit, or custom web interface.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 Infrastructure &amp; Deployment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Platforms: AWS, GCP, Azure (for GPU/compute).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Hosting: Hugging Face Spaces, Replicate, or custom API.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Containerization: Docker + Kubernetes (if scaling needed).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 Supporting Tools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Databases: PostgreSQL / MongoDB.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 Plotly, Power BI, Tableau.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 GitHub, Notion, Slack.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5DD1F9-6704-D597-AE79-7F90BDAF8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38150"/>
            <a:ext cx="6477000" cy="353199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Estimated Implementation Cost 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7E614-52E3-A4CF-3168-A9BB86B19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66750"/>
            <a:ext cx="9144000" cy="38779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00B0F0"/>
                </a:solidFill>
              </a:rPr>
              <a:t>1. </a:t>
            </a:r>
            <a:r>
              <a:rPr lang="en-I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AI &amp; ML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LLM API usage (e.g., OpenAI / Anthropic): $50–150 / month (depending on API calls).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LLM (e.g., LLaMA, Falcon) + fine-tuning: $200–500 (GPU credits).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 Infrastructure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compute (AWS/GCP/Azure – basic GPU/CPU): $100–200 / month.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(vector DB + app data): $20–50 / month.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 Development Tools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LangChain, Hugging Face, Streamlit: Free / Open-source.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GitHub, collaboration, CI/CD: $10–20 / month.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 Deployment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Hosting (Hugging Face Spaces / Replicate / Cloud VM): $30–70 / month.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&amp; SSL: $10–15 / year.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928</Words>
  <Application>Microsoft Office PowerPoint</Application>
  <PresentationFormat>On-screen Show (16:9)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Lucida Sans Unicode</vt:lpstr>
      <vt:lpstr>Tahoma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Opportunity Prototype Breif :</vt:lpstr>
      <vt:lpstr>List Of Features Offered by the Solution :</vt:lpstr>
      <vt:lpstr>System Architecture :</vt:lpstr>
      <vt:lpstr>Mock Diagram :</vt:lpstr>
      <vt:lpstr>PowerPoint Presentation</vt:lpstr>
      <vt:lpstr>PowerPoint Presentation</vt:lpstr>
      <vt:lpstr>Estimated Implementation Cost :</vt:lpstr>
      <vt:lpstr>Add as Per the Requirements For the Hackthon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GenAI Exchange Hackathon | Prototype Submission</dc:title>
  <cp:lastModifiedBy>Venky Sirigiri</cp:lastModifiedBy>
  <cp:revision>1</cp:revision>
  <dcterms:created xsi:type="dcterms:W3CDTF">2025-09-12T13:03:18Z</dcterms:created>
  <dcterms:modified xsi:type="dcterms:W3CDTF">2025-09-12T14:16:39Z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2025-09-12T00:00:00Z</vt:filetime>
  </property>
  <property fmtid="{D5CDD505-2E9C-101B-9397-08002B2CF9AE}" pid="3" name="Creator">
    <vt:lpwstr>Google</vt:lpwstr>
  </property>
  <property fmtid="{D5CDD505-2E9C-101B-9397-08002B2CF9AE}" pid="4" name="LastSaved">
    <vt:filetime>2025-09-12T00:00:00Z</vt:filetime>
  </property>
</Properties>
</file>