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41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spc="-10" dirty="0"/>
              <a:t>All </a:t>
            </a:r>
            <a:r>
              <a:rPr spc="-5" dirty="0"/>
              <a:t>copyrights </a:t>
            </a:r>
            <a:r>
              <a:rPr dirty="0"/>
              <a:t>are </a:t>
            </a:r>
            <a:r>
              <a:rPr spc="-5" dirty="0"/>
              <a:t>reserved</a:t>
            </a:r>
            <a:r>
              <a:rPr spc="-15" dirty="0"/>
              <a:t> </a:t>
            </a:r>
            <a:r>
              <a:rPr spc="-5" dirty="0"/>
              <a:t>to: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spc="-5" dirty="0"/>
              <a:t>Dr. Mohammed Al-Sarem &amp; Dr. Muhanad</a:t>
            </a:r>
            <a:r>
              <a:rPr spc="45" dirty="0"/>
              <a:t> </a:t>
            </a:r>
            <a:r>
              <a:rPr spc="-5" dirty="0"/>
              <a:t>Al-Muhameed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36947" y="0"/>
            <a:ext cx="134112" cy="10692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657343" y="0"/>
            <a:ext cx="2886710" cy="10692765"/>
          </a:xfrm>
          <a:custGeom>
            <a:avLst/>
            <a:gdLst/>
            <a:ahLst/>
            <a:cxnLst/>
            <a:rect l="l" t="t" r="r" b="b"/>
            <a:pathLst>
              <a:path w="2886709" h="10692765">
                <a:moveTo>
                  <a:pt x="2886455" y="0"/>
                </a:moveTo>
                <a:lnTo>
                  <a:pt x="0" y="0"/>
                </a:lnTo>
                <a:lnTo>
                  <a:pt x="0" y="10692384"/>
                </a:lnTo>
                <a:lnTo>
                  <a:pt x="2886455" y="10692384"/>
                </a:lnTo>
                <a:lnTo>
                  <a:pt x="2886455" y="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spc="-10" dirty="0"/>
              <a:t>All </a:t>
            </a:r>
            <a:r>
              <a:rPr spc="-5" dirty="0"/>
              <a:t>copyrights </a:t>
            </a:r>
            <a:r>
              <a:rPr dirty="0"/>
              <a:t>are </a:t>
            </a:r>
            <a:r>
              <a:rPr spc="-5" dirty="0"/>
              <a:t>reserved</a:t>
            </a:r>
            <a:r>
              <a:rPr spc="-15" dirty="0"/>
              <a:t> </a:t>
            </a:r>
            <a:r>
              <a:rPr spc="-5" dirty="0"/>
              <a:t>to: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spc="-5" dirty="0"/>
              <a:t>Dr. Mohammed Al-Sarem &amp; Dr. Muhanad</a:t>
            </a:r>
            <a:r>
              <a:rPr spc="45" dirty="0"/>
              <a:t> </a:t>
            </a:r>
            <a:r>
              <a:rPr spc="-5" dirty="0"/>
              <a:t>Al-Muhameed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spc="-10" dirty="0"/>
              <a:t>All </a:t>
            </a:r>
            <a:r>
              <a:rPr spc="-5" dirty="0"/>
              <a:t>copyrights </a:t>
            </a:r>
            <a:r>
              <a:rPr dirty="0"/>
              <a:t>are </a:t>
            </a:r>
            <a:r>
              <a:rPr spc="-5" dirty="0"/>
              <a:t>reserved</a:t>
            </a:r>
            <a:r>
              <a:rPr spc="-15" dirty="0"/>
              <a:t> </a:t>
            </a:r>
            <a:r>
              <a:rPr spc="-5" dirty="0"/>
              <a:t>to: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spc="-5" dirty="0"/>
              <a:t>Dr. Mohammed Al-Sarem &amp; Dr. Muhanad</a:t>
            </a:r>
            <a:r>
              <a:rPr spc="45" dirty="0"/>
              <a:t> </a:t>
            </a:r>
            <a:r>
              <a:rPr spc="-5" dirty="0"/>
              <a:t>Al-Muhameed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spc="-10" dirty="0"/>
              <a:t>All </a:t>
            </a:r>
            <a:r>
              <a:rPr spc="-5" dirty="0"/>
              <a:t>copyrights </a:t>
            </a:r>
            <a:r>
              <a:rPr dirty="0"/>
              <a:t>are </a:t>
            </a:r>
            <a:r>
              <a:rPr spc="-5" dirty="0"/>
              <a:t>reserved</a:t>
            </a:r>
            <a:r>
              <a:rPr spc="-15" dirty="0"/>
              <a:t> </a:t>
            </a:r>
            <a:r>
              <a:rPr spc="-5" dirty="0"/>
              <a:t>to: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spc="-5" dirty="0"/>
              <a:t>Dr. Mohammed Al-Sarem &amp; Dr. Muhanad</a:t>
            </a:r>
            <a:r>
              <a:rPr spc="45" dirty="0"/>
              <a:t> </a:t>
            </a:r>
            <a:r>
              <a:rPr spc="-5" dirty="0"/>
              <a:t>Al-Muhameed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spc="-10" dirty="0"/>
              <a:t>All </a:t>
            </a:r>
            <a:r>
              <a:rPr spc="-5" dirty="0"/>
              <a:t>copyrights </a:t>
            </a:r>
            <a:r>
              <a:rPr dirty="0"/>
              <a:t>are </a:t>
            </a:r>
            <a:r>
              <a:rPr spc="-5" dirty="0"/>
              <a:t>reserved</a:t>
            </a:r>
            <a:r>
              <a:rPr spc="-15" dirty="0"/>
              <a:t> </a:t>
            </a:r>
            <a:r>
              <a:rPr spc="-5" dirty="0"/>
              <a:t>to: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spc="-5" dirty="0"/>
              <a:t>Dr. Mohammed Al-Sarem &amp; Dr. Muhanad</a:t>
            </a:r>
            <a:r>
              <a:rPr spc="45" dirty="0"/>
              <a:t> </a:t>
            </a:r>
            <a:r>
              <a:rPr spc="-5" dirty="0"/>
              <a:t>Al-Muhameed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8020" y="1558797"/>
            <a:ext cx="7226808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359153" y="10286548"/>
            <a:ext cx="1567814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spc="-10" dirty="0"/>
              <a:t>All </a:t>
            </a:r>
            <a:r>
              <a:rPr spc="-5" dirty="0"/>
              <a:t>copyrights </a:t>
            </a:r>
            <a:r>
              <a:rPr dirty="0"/>
              <a:t>are </a:t>
            </a:r>
            <a:r>
              <a:rPr spc="-5" dirty="0"/>
              <a:t>reserved</a:t>
            </a:r>
            <a:r>
              <a:rPr spc="-15" dirty="0"/>
              <a:t> </a:t>
            </a:r>
            <a:r>
              <a:rPr spc="-5" dirty="0"/>
              <a:t>to: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4554" y="10432853"/>
            <a:ext cx="297434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spc="-5" dirty="0"/>
              <a:t>Dr. Mohammed Al-Sarem &amp; Dr. Muhanad</a:t>
            </a:r>
            <a:r>
              <a:rPr spc="45" dirty="0"/>
              <a:t> </a:t>
            </a:r>
            <a:r>
              <a:rPr spc="-5" dirty="0"/>
              <a:t>Al-Muhameed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710051" y="10158476"/>
            <a:ext cx="1473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upyter.readthedocs.io/en/latest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hyperlink" Target="https://jupyter.org/try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" TargetMode="External"/><Relationship Id="rId2" Type="http://schemas.openxmlformats.org/officeDocument/2006/relationships/hyperlink" Target="https://docs.anaconda.com/anaconda/user-guide/getting-started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ibahu.edu.sa/" TargetMode="External"/><Relationship Id="rId2" Type="http://schemas.openxmlformats.org/officeDocument/2006/relationships/hyperlink" Target="http://www.taibahu.edu.sa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jpg"/><Relationship Id="rId4" Type="http://schemas.openxmlformats.org/officeDocument/2006/relationships/hyperlink" Target="https://math.meta.stackexchange.com/questions/5020/mathjax-basic-tutorial-and-quick-referen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75985">
              <a:lnSpc>
                <a:spcPct val="100000"/>
              </a:lnSpc>
              <a:spcBef>
                <a:spcPts val="100"/>
              </a:spcBef>
            </a:pPr>
            <a:r>
              <a:rPr dirty="0"/>
              <a:t>2019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90896" y="8372703"/>
            <a:ext cx="2198370" cy="156337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Prepared</a:t>
            </a:r>
            <a:r>
              <a:rPr sz="11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by:</a:t>
            </a:r>
            <a:endParaRPr sz="1100">
              <a:latin typeface="Carlito"/>
              <a:cs typeface="Carlito"/>
            </a:endParaRPr>
          </a:p>
          <a:p>
            <a:pPr marL="12700" marR="626110">
              <a:lnSpc>
                <a:spcPct val="152700"/>
              </a:lnSpc>
            </a:pP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Dr. 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Mohammed Al-Sarem  </a:t>
            </a: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Dr. Muhanad</a:t>
            </a:r>
            <a:r>
              <a:rPr sz="11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AlMohameed</a:t>
            </a:r>
            <a:endParaRPr sz="1100">
              <a:latin typeface="Carlito"/>
              <a:cs typeface="Carlito"/>
            </a:endParaRPr>
          </a:p>
          <a:p>
            <a:pPr marL="12700" marR="5080">
              <a:lnSpc>
                <a:spcPct val="151800"/>
              </a:lnSpc>
              <a:spcBef>
                <a:spcPts val="15"/>
              </a:spcBef>
            </a:pP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Taibah University, Information System  Department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11/8/2019</a:t>
            </a:r>
            <a:endParaRPr sz="11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9144" y="2663951"/>
            <a:ext cx="6804659" cy="4259580"/>
            <a:chOff x="-9144" y="2663951"/>
            <a:chExt cx="6804659" cy="4259580"/>
          </a:xfrm>
        </p:grpSpPr>
        <p:sp>
          <p:nvSpPr>
            <p:cNvPr id="5" name="object 5"/>
            <p:cNvSpPr/>
            <p:nvPr/>
          </p:nvSpPr>
          <p:spPr>
            <a:xfrm>
              <a:off x="3601211" y="3221735"/>
              <a:ext cx="3194304" cy="37017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1" y="2673857"/>
              <a:ext cx="6783705" cy="544195"/>
            </a:xfrm>
            <a:custGeom>
              <a:avLst/>
              <a:gdLst/>
              <a:ahLst/>
              <a:cxnLst/>
              <a:rect l="l" t="t" r="r" b="b"/>
              <a:pathLst>
                <a:path w="6783705" h="544194">
                  <a:moveTo>
                    <a:pt x="6783324" y="0"/>
                  </a:moveTo>
                  <a:lnTo>
                    <a:pt x="0" y="0"/>
                  </a:lnTo>
                  <a:lnTo>
                    <a:pt x="0" y="544068"/>
                  </a:lnTo>
                  <a:lnTo>
                    <a:pt x="6783324" y="544068"/>
                  </a:lnTo>
                  <a:lnTo>
                    <a:pt x="67833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" y="2673857"/>
              <a:ext cx="6783705" cy="544195"/>
            </a:xfrm>
            <a:custGeom>
              <a:avLst/>
              <a:gdLst/>
              <a:ahLst/>
              <a:cxnLst/>
              <a:rect l="l" t="t" r="r" b="b"/>
              <a:pathLst>
                <a:path w="6783705" h="544194">
                  <a:moveTo>
                    <a:pt x="0" y="544068"/>
                  </a:moveTo>
                  <a:lnTo>
                    <a:pt x="6783324" y="544068"/>
                  </a:lnTo>
                  <a:lnTo>
                    <a:pt x="6783324" y="0"/>
                  </a:lnTo>
                  <a:lnTo>
                    <a:pt x="0" y="0"/>
                  </a:lnTo>
                  <a:lnTo>
                    <a:pt x="0" y="544068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2371" y="2698749"/>
            <a:ext cx="5630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Lab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1: Introduction 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lab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environment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427735"/>
            <a:ext cx="4239260" cy="669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9605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rlito"/>
                <a:cs typeface="Carlito"/>
              </a:rPr>
              <a:t>Lab </a:t>
            </a:r>
            <a:r>
              <a:rPr sz="1400" b="1" dirty="0">
                <a:latin typeface="Carlito"/>
                <a:cs typeface="Carlito"/>
              </a:rPr>
              <a:t>Exercise </a:t>
            </a:r>
            <a:r>
              <a:rPr sz="1400" b="1" spc="-5" dirty="0">
                <a:latin typeface="Carlito"/>
                <a:cs typeface="Carlito"/>
              </a:rPr>
              <a:t>1: </a:t>
            </a:r>
            <a:r>
              <a:rPr sz="1400" b="1" dirty="0">
                <a:latin typeface="Carlito"/>
                <a:cs typeface="Carlito"/>
              </a:rPr>
              <a:t>Introduction to </a:t>
            </a:r>
            <a:r>
              <a:rPr sz="1400" b="1" spc="-5" dirty="0">
                <a:latin typeface="Carlito"/>
                <a:cs typeface="Carlito"/>
              </a:rPr>
              <a:t>Lab</a:t>
            </a:r>
            <a:r>
              <a:rPr sz="1400" b="1" spc="-15" dirty="0">
                <a:latin typeface="Carlito"/>
                <a:cs typeface="Carlito"/>
              </a:rPr>
              <a:t> </a:t>
            </a:r>
            <a:r>
              <a:rPr sz="1400" b="1" dirty="0">
                <a:latin typeface="Carlito"/>
                <a:cs typeface="Carlito"/>
              </a:rPr>
              <a:t>Environment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Show </a:t>
            </a:r>
            <a:r>
              <a:rPr sz="1200" dirty="0">
                <a:latin typeface="Times New Roman"/>
                <a:cs typeface="Times New Roman"/>
              </a:rPr>
              <a:t>how to display the following </a:t>
            </a:r>
            <a:r>
              <a:rPr sz="1200" spc="-5" dirty="0">
                <a:latin typeface="Times New Roman"/>
                <a:cs typeface="Times New Roman"/>
              </a:rPr>
              <a:t>Equations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your Jupyter editor: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21080" y="10102595"/>
            <a:ext cx="5518150" cy="266700"/>
            <a:chOff x="1021080" y="10102595"/>
            <a:chExt cx="5518150" cy="266700"/>
          </a:xfrm>
        </p:grpSpPr>
        <p:sp>
          <p:nvSpPr>
            <p:cNvPr id="4" name="object 4"/>
            <p:cNvSpPr/>
            <p:nvPr/>
          </p:nvSpPr>
          <p:spPr>
            <a:xfrm>
              <a:off x="1021080" y="10235183"/>
              <a:ext cx="5518150" cy="0"/>
            </a:xfrm>
            <a:custGeom>
              <a:avLst/>
              <a:gdLst/>
              <a:ahLst/>
              <a:cxnLst/>
              <a:rect l="l" t="t" r="r" b="b"/>
              <a:pathLst>
                <a:path w="5518150">
                  <a:moveTo>
                    <a:pt x="0" y="0"/>
                  </a:moveTo>
                  <a:lnTo>
                    <a:pt x="5518150" y="0"/>
                  </a:lnTo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37965" y="10117073"/>
              <a:ext cx="486409" cy="238125"/>
            </a:xfrm>
            <a:custGeom>
              <a:avLst/>
              <a:gdLst/>
              <a:ahLst/>
              <a:cxnLst/>
              <a:rect l="l" t="t" r="r" b="b"/>
              <a:pathLst>
                <a:path w="486410" h="238125">
                  <a:moveTo>
                    <a:pt x="446532" y="0"/>
                  </a:moveTo>
                  <a:lnTo>
                    <a:pt x="39624" y="0"/>
                  </a:lnTo>
                  <a:lnTo>
                    <a:pt x="24217" y="3114"/>
                  </a:lnTo>
                  <a:lnTo>
                    <a:pt x="11620" y="11606"/>
                  </a:lnTo>
                  <a:lnTo>
                    <a:pt x="3119" y="24201"/>
                  </a:lnTo>
                  <a:lnTo>
                    <a:pt x="0" y="39623"/>
                  </a:lnTo>
                  <a:lnTo>
                    <a:pt x="0" y="198119"/>
                  </a:lnTo>
                  <a:lnTo>
                    <a:pt x="3119" y="213542"/>
                  </a:lnTo>
                  <a:lnTo>
                    <a:pt x="11620" y="226137"/>
                  </a:lnTo>
                  <a:lnTo>
                    <a:pt x="24217" y="234629"/>
                  </a:lnTo>
                  <a:lnTo>
                    <a:pt x="39624" y="237743"/>
                  </a:lnTo>
                  <a:lnTo>
                    <a:pt x="446532" y="237743"/>
                  </a:lnTo>
                  <a:lnTo>
                    <a:pt x="461938" y="234629"/>
                  </a:lnTo>
                  <a:lnTo>
                    <a:pt x="474535" y="226137"/>
                  </a:lnTo>
                  <a:lnTo>
                    <a:pt x="483036" y="213542"/>
                  </a:lnTo>
                  <a:lnTo>
                    <a:pt x="486156" y="198119"/>
                  </a:lnTo>
                  <a:lnTo>
                    <a:pt x="486156" y="39623"/>
                  </a:lnTo>
                  <a:lnTo>
                    <a:pt x="483036" y="24201"/>
                  </a:lnTo>
                  <a:lnTo>
                    <a:pt x="474535" y="11606"/>
                  </a:lnTo>
                  <a:lnTo>
                    <a:pt x="461938" y="3114"/>
                  </a:lnTo>
                  <a:lnTo>
                    <a:pt x="4465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37965" y="10117073"/>
              <a:ext cx="486409" cy="238125"/>
            </a:xfrm>
            <a:custGeom>
              <a:avLst/>
              <a:gdLst/>
              <a:ahLst/>
              <a:cxnLst/>
              <a:rect l="l" t="t" r="r" b="b"/>
              <a:pathLst>
                <a:path w="486410" h="238125">
                  <a:moveTo>
                    <a:pt x="39624" y="237743"/>
                  </a:moveTo>
                  <a:lnTo>
                    <a:pt x="24217" y="234629"/>
                  </a:lnTo>
                  <a:lnTo>
                    <a:pt x="11620" y="226137"/>
                  </a:lnTo>
                  <a:lnTo>
                    <a:pt x="3119" y="213542"/>
                  </a:lnTo>
                  <a:lnTo>
                    <a:pt x="0" y="198119"/>
                  </a:lnTo>
                  <a:lnTo>
                    <a:pt x="0" y="39623"/>
                  </a:lnTo>
                  <a:lnTo>
                    <a:pt x="3119" y="24201"/>
                  </a:lnTo>
                  <a:lnTo>
                    <a:pt x="11620" y="11606"/>
                  </a:lnTo>
                  <a:lnTo>
                    <a:pt x="24217" y="3114"/>
                  </a:lnTo>
                  <a:lnTo>
                    <a:pt x="39624" y="0"/>
                  </a:lnTo>
                </a:path>
                <a:path w="486410" h="238125">
                  <a:moveTo>
                    <a:pt x="446532" y="0"/>
                  </a:moveTo>
                  <a:lnTo>
                    <a:pt x="461938" y="3114"/>
                  </a:lnTo>
                  <a:lnTo>
                    <a:pt x="474535" y="11606"/>
                  </a:lnTo>
                  <a:lnTo>
                    <a:pt x="483036" y="24201"/>
                  </a:lnTo>
                  <a:lnTo>
                    <a:pt x="486156" y="39623"/>
                  </a:lnTo>
                  <a:lnTo>
                    <a:pt x="486156" y="198119"/>
                  </a:lnTo>
                  <a:lnTo>
                    <a:pt x="483036" y="213542"/>
                  </a:lnTo>
                  <a:lnTo>
                    <a:pt x="474535" y="226137"/>
                  </a:lnTo>
                  <a:lnTo>
                    <a:pt x="461938" y="234629"/>
                  </a:lnTo>
                  <a:lnTo>
                    <a:pt x="446532" y="237743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6437121" y="1608073"/>
            <a:ext cx="264160" cy="10795"/>
          </a:xfrm>
          <a:custGeom>
            <a:avLst/>
            <a:gdLst/>
            <a:ahLst/>
            <a:cxnLst/>
            <a:rect l="l" t="t" r="r" b="b"/>
            <a:pathLst>
              <a:path w="264159" h="10794">
                <a:moveTo>
                  <a:pt x="263651" y="0"/>
                </a:moveTo>
                <a:lnTo>
                  <a:pt x="0" y="0"/>
                </a:lnTo>
                <a:lnTo>
                  <a:pt x="0" y="10668"/>
                </a:lnTo>
                <a:lnTo>
                  <a:pt x="263651" y="10668"/>
                </a:lnTo>
                <a:lnTo>
                  <a:pt x="2636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24346" y="2013457"/>
            <a:ext cx="264160" cy="10795"/>
          </a:xfrm>
          <a:custGeom>
            <a:avLst/>
            <a:gdLst/>
            <a:ahLst/>
            <a:cxnLst/>
            <a:rect l="l" t="t" r="r" b="b"/>
            <a:pathLst>
              <a:path w="264159" h="10794">
                <a:moveTo>
                  <a:pt x="263651" y="0"/>
                </a:moveTo>
                <a:lnTo>
                  <a:pt x="0" y="0"/>
                </a:lnTo>
                <a:lnTo>
                  <a:pt x="0" y="10668"/>
                </a:lnTo>
                <a:lnTo>
                  <a:pt x="263651" y="10668"/>
                </a:lnTo>
                <a:lnTo>
                  <a:pt x="2636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04278"/>
              </p:ext>
            </p:extLst>
          </p:nvPr>
        </p:nvGraphicFramePr>
        <p:xfrm>
          <a:off x="738936" y="1245192"/>
          <a:ext cx="6163310" cy="2681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0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7563">
                <a:tc>
                  <a:txBody>
                    <a:bodyPr/>
                    <a:lstStyle/>
                    <a:p>
                      <a:pPr marL="127000">
                        <a:lnSpc>
                          <a:spcPts val="128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……</a:t>
                      </a: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$$ f(x) = a_0 + \sum_{n=1}^\</a:t>
                      </a:r>
                      <a:r>
                        <a:rPr lang="en-US" sz="1200" dirty="0" err="1">
                          <a:latin typeface="Times New Roman"/>
                          <a:cs typeface="Times New Roman"/>
                        </a:rPr>
                        <a:t>infty</a:t>
                      </a: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 (</a:t>
                      </a:r>
                      <a:r>
                        <a:rPr lang="en-US" sz="1200" dirty="0" err="1">
                          <a:latin typeface="Times New Roman"/>
                          <a:cs typeface="Times New Roman"/>
                        </a:rPr>
                        <a:t>a_n</a:t>
                      </a: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 cos \frac{n \pi x}{L} + </a:t>
                      </a:r>
                      <a:r>
                        <a:rPr lang="en-US" sz="1200" dirty="0" err="1">
                          <a:latin typeface="Times New Roman"/>
                          <a:cs typeface="Times New Roman"/>
                        </a:rPr>
                        <a:t>b_n</a:t>
                      </a: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 sin \frac{n \pi x}{L}) $$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……………………………………………………………</a:t>
                      </a:r>
                    </a:p>
                    <a:p>
                      <a:pPr marL="127000">
                        <a:lnSpc>
                          <a:spcPts val="138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…………………………………………………………………</a:t>
                      </a:r>
                    </a:p>
                    <a:p>
                      <a:pPr marL="127000">
                        <a:lnSpc>
                          <a:spcPts val="138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…………………………………………………………………</a:t>
                      </a:r>
                    </a:p>
                    <a:p>
                      <a:pPr marL="127000">
                        <a:lnSpc>
                          <a:spcPts val="138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…………………………………………………………………</a:t>
                      </a:r>
                    </a:p>
                    <a:p>
                      <a:pPr marL="127000">
                        <a:lnSpc>
                          <a:spcPts val="138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…………………………………………………………………</a:t>
                      </a:r>
                    </a:p>
                    <a:p>
                      <a:pPr marL="127000">
                        <a:lnSpc>
                          <a:spcPts val="141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…………………………………………………………………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ts val="765"/>
                        </a:lnSpc>
                        <a:spcBef>
                          <a:spcPts val="61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∞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R="198755" algn="r">
                        <a:lnSpc>
                          <a:spcPts val="92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𝑛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𝜋𝑥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286385" algn="r">
                        <a:lnSpc>
                          <a:spcPts val="1175"/>
                        </a:lnSpc>
                      </a:pPr>
                      <a:r>
                        <a:rPr sz="1200" spc="-80" dirty="0">
                          <a:latin typeface="Times New Roman"/>
                          <a:cs typeface="Times New Roman"/>
                        </a:rPr>
                        <a:t>𝑓</a:t>
                      </a:r>
                      <a:r>
                        <a:rPr sz="1800" spc="-120" baseline="2314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200" spc="-80" dirty="0">
                          <a:latin typeface="Times New Roman"/>
                          <a:cs typeface="Times New Roman"/>
                        </a:rPr>
                        <a:t>𝑥</a:t>
                      </a:r>
                      <a:r>
                        <a:rPr sz="1800" spc="-120" baseline="2314" dirty="0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sz="1200" spc="215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1200" spc="-100" dirty="0">
                          <a:latin typeface="Times New Roman"/>
                          <a:cs typeface="Times New Roman"/>
                        </a:rPr>
                        <a:t>𝑎</a:t>
                      </a:r>
                      <a:r>
                        <a:rPr sz="1275" spc="-150" baseline="-16339" dirty="0">
                          <a:latin typeface="Times New Roman"/>
                          <a:cs typeface="Times New Roman"/>
                        </a:rPr>
                        <a:t>0 </a:t>
                      </a:r>
                      <a:r>
                        <a:rPr sz="1200" spc="215" dirty="0">
                          <a:latin typeface="Times New Roman"/>
                          <a:cs typeface="Times New Roman"/>
                        </a:rPr>
                        <a:t>+ </a:t>
                      </a:r>
                      <a:r>
                        <a:rPr sz="1200" spc="735" dirty="0">
                          <a:latin typeface="Times New Roman"/>
                          <a:cs typeface="Times New Roman"/>
                        </a:rPr>
                        <a:t>∑</a:t>
                      </a:r>
                      <a:r>
                        <a:rPr sz="12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65" dirty="0">
                          <a:latin typeface="Times New Roman"/>
                          <a:cs typeface="Times New Roman"/>
                        </a:rPr>
                        <a:t>(𝑎</a:t>
                      </a:r>
                      <a:r>
                        <a:rPr sz="1275" spc="-97" baseline="-16339" dirty="0">
                          <a:latin typeface="Times New Roman"/>
                          <a:cs typeface="Times New Roman"/>
                        </a:rPr>
                        <a:t>𝑛 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cos </a:t>
                      </a:r>
                      <a:r>
                        <a:rPr sz="1800" spc="-450" baseline="-37037" dirty="0">
                          <a:latin typeface="Times New Roman"/>
                          <a:cs typeface="Times New Roman"/>
                        </a:rPr>
                        <a:t>𝐿</a:t>
                      </a:r>
                      <a:endParaRPr sz="1800" baseline="-37037">
                        <a:latin typeface="Times New Roman"/>
                        <a:cs typeface="Times New Roman"/>
                      </a:endParaRPr>
                    </a:p>
                    <a:p>
                      <a:pPr marR="55880" algn="ctr">
                        <a:lnSpc>
                          <a:spcPts val="705"/>
                        </a:lnSpc>
                        <a:spcBef>
                          <a:spcPts val="445"/>
                        </a:spcBef>
                      </a:pPr>
                      <a:r>
                        <a:rPr sz="850" spc="40" dirty="0">
                          <a:latin typeface="Times New Roman"/>
                          <a:cs typeface="Times New Roman"/>
                        </a:rPr>
                        <a:t>𝑛=1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R="311785" algn="r">
                        <a:lnSpc>
                          <a:spcPts val="86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𝑛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𝜋𝑥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231775" algn="r">
                        <a:lnSpc>
                          <a:spcPts val="1175"/>
                        </a:lnSpc>
                      </a:pPr>
                      <a:r>
                        <a:rPr sz="1200" spc="215" dirty="0">
                          <a:latin typeface="Times New Roman"/>
                          <a:cs typeface="Times New Roman"/>
                        </a:rPr>
                        <a:t>+ </a:t>
                      </a:r>
                      <a:r>
                        <a:rPr sz="1200" spc="-215" dirty="0">
                          <a:latin typeface="Times New Roman"/>
                          <a:cs typeface="Times New Roman"/>
                        </a:rPr>
                        <a:t>𝑏</a:t>
                      </a:r>
                      <a:r>
                        <a:rPr sz="1275" spc="-322" baseline="-16339" dirty="0">
                          <a:latin typeface="Times New Roman"/>
                          <a:cs typeface="Times New Roman"/>
                        </a:rPr>
                        <a:t>𝑛</a:t>
                      </a:r>
                      <a:r>
                        <a:rPr sz="1275" spc="60" baseline="-1633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35" dirty="0">
                          <a:latin typeface="Times New Roman"/>
                          <a:cs typeface="Times New Roman"/>
                        </a:rPr>
                        <a:t>sin</a:t>
                      </a:r>
                      <a:r>
                        <a:rPr sz="1200" spc="3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50" baseline="-37037" dirty="0">
                          <a:latin typeface="Times New Roman"/>
                          <a:cs typeface="Times New Roman"/>
                        </a:rPr>
                        <a:t>𝐿</a:t>
                      </a:r>
                      <a:r>
                        <a:rPr sz="1200" spc="185" dirty="0">
                          <a:latin typeface="Times New Roman"/>
                          <a:cs typeface="Times New Roman"/>
                        </a:rPr>
                        <a:t>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7944">
                <a:tc>
                  <a:txBody>
                    <a:bodyPr/>
                    <a:lstStyle/>
                    <a:p>
                      <a:pPr marL="127000">
                        <a:lnSpc>
                          <a:spcPts val="1410"/>
                        </a:lnSpc>
                        <a:spcBef>
                          <a:spcPts val="5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…………………………………………………………………</a:t>
                      </a:r>
                    </a:p>
                    <a:p>
                      <a:pPr marL="127000">
                        <a:lnSpc>
                          <a:spcPts val="138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…………………………………………………………………</a:t>
                      </a:r>
                    </a:p>
                    <a:p>
                      <a:pPr marL="127000">
                        <a:lnSpc>
                          <a:spcPts val="138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……</a:t>
                      </a:r>
                      <a:r>
                        <a:rPr lang="pt-BR" sz="1200" dirty="0">
                          <a:latin typeface="Times New Roman"/>
                          <a:cs typeface="Times New Roman"/>
                        </a:rPr>
                        <a:t>$$ (x+a)^n = \sum_{k=0}^n ( ^n_k) x^k a^{n-k}  $$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……………………………………………………………</a:t>
                      </a:r>
                    </a:p>
                    <a:p>
                      <a:pPr marL="127000">
                        <a:lnSpc>
                          <a:spcPts val="138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…………………………………………………………………</a:t>
                      </a:r>
                    </a:p>
                    <a:p>
                      <a:pPr marL="127000">
                        <a:lnSpc>
                          <a:spcPts val="138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…………………………………………………………………</a:t>
                      </a:r>
                    </a:p>
                    <a:p>
                      <a:pPr marL="127000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…………………………………………………………………</a:t>
                      </a:r>
                    </a:p>
                  </a:txBody>
                  <a:tcPr marL="0" marR="0" marT="654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L="147955" algn="ctr">
                        <a:lnSpc>
                          <a:spcPct val="100000"/>
                        </a:lnSpc>
                      </a:pPr>
                      <a:r>
                        <a:rPr sz="850" spc="-110" dirty="0">
                          <a:latin typeface="Times New Roman"/>
                          <a:cs typeface="Times New Roman"/>
                        </a:rPr>
                        <a:t>𝑛</a:t>
                      </a:r>
                      <a:endParaRPr sz="850" dirty="0">
                        <a:latin typeface="Times New Roman"/>
                        <a:cs typeface="Times New Roman"/>
                      </a:endParaRPr>
                    </a:p>
                    <a:p>
                      <a:pPr marL="150495" algn="ctr">
                        <a:lnSpc>
                          <a:spcPts val="720"/>
                        </a:lnSpc>
                        <a:spcBef>
                          <a:spcPts val="415"/>
                        </a:spcBef>
                      </a:pPr>
                      <a:r>
                        <a:rPr sz="1800" spc="-150" baseline="2314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200" spc="-100" dirty="0">
                          <a:latin typeface="Times New Roman"/>
                          <a:cs typeface="Times New Roman"/>
                        </a:rPr>
                        <a:t>𝑥 </a:t>
                      </a:r>
                      <a:r>
                        <a:rPr sz="1200" spc="215" dirty="0">
                          <a:latin typeface="Times New Roman"/>
                          <a:cs typeface="Times New Roman"/>
                        </a:rPr>
                        <a:t>+ </a:t>
                      </a:r>
                      <a:r>
                        <a:rPr sz="1200" spc="-85" dirty="0">
                          <a:latin typeface="Times New Roman"/>
                          <a:cs typeface="Times New Roman"/>
                        </a:rPr>
                        <a:t>𝑎</a:t>
                      </a:r>
                      <a:r>
                        <a:rPr sz="1800" spc="-127" baseline="2314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1275" spc="-127" baseline="29411" dirty="0">
                          <a:latin typeface="Times New Roman"/>
                          <a:cs typeface="Times New Roman"/>
                        </a:rPr>
                        <a:t>𝑛 </a:t>
                      </a:r>
                      <a:r>
                        <a:rPr sz="1200" spc="215" dirty="0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sz="1200" spc="735" dirty="0">
                          <a:latin typeface="Times New Roman"/>
                          <a:cs typeface="Times New Roman"/>
                        </a:rPr>
                        <a:t>∑</a:t>
                      </a:r>
                      <a:r>
                        <a:rPr sz="12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7" baseline="41666" dirty="0">
                          <a:latin typeface="Times New Roman"/>
                          <a:cs typeface="Times New Roman"/>
                        </a:rPr>
                        <a:t>𝑛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sz="1200" spc="-110" dirty="0">
                          <a:latin typeface="Times New Roman"/>
                          <a:cs typeface="Times New Roman"/>
                        </a:rPr>
                        <a:t>𝑥</a:t>
                      </a:r>
                      <a:r>
                        <a:rPr sz="1275" spc="-165" baseline="29411" dirty="0">
                          <a:latin typeface="Times New Roman"/>
                          <a:cs typeface="Times New Roman"/>
                        </a:rPr>
                        <a:t>𝑘</a:t>
                      </a:r>
                      <a:r>
                        <a:rPr sz="1200" spc="-110" dirty="0">
                          <a:latin typeface="Times New Roman"/>
                          <a:cs typeface="Times New Roman"/>
                        </a:rPr>
                        <a:t>𝑎</a:t>
                      </a:r>
                      <a:r>
                        <a:rPr sz="1275" spc="-165" baseline="29411" dirty="0">
                          <a:latin typeface="Times New Roman"/>
                          <a:cs typeface="Times New Roman"/>
                        </a:rPr>
                        <a:t>𝑛−𝑘</a:t>
                      </a:r>
                      <a:endParaRPr sz="1275" baseline="29411" dirty="0">
                        <a:latin typeface="Times New Roman"/>
                        <a:cs typeface="Times New Roman"/>
                      </a:endParaRPr>
                    </a:p>
                    <a:p>
                      <a:pPr marL="1271270">
                        <a:lnSpc>
                          <a:spcPts val="40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(</a:t>
                      </a:r>
                    </a:p>
                    <a:p>
                      <a:pPr marL="1346200">
                        <a:lnSpc>
                          <a:spcPts val="944"/>
                        </a:lnSpc>
                      </a:pPr>
                      <a:r>
                        <a:rPr sz="1200" spc="-275" dirty="0">
                          <a:latin typeface="Times New Roman"/>
                          <a:cs typeface="Times New Roman"/>
                        </a:rPr>
                        <a:t>𝑘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151130" algn="ctr">
                        <a:lnSpc>
                          <a:spcPts val="840"/>
                        </a:lnSpc>
                      </a:pPr>
                      <a:r>
                        <a:rPr sz="850" spc="25" dirty="0">
                          <a:latin typeface="Times New Roman"/>
                          <a:cs typeface="Times New Roman"/>
                        </a:rPr>
                        <a:t>𝑘=0</a:t>
                      </a:r>
                      <a:endParaRPr sz="8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spc="-55" dirty="0"/>
              <a:t>9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pc="-10" dirty="0"/>
              <a:t>All </a:t>
            </a:r>
            <a:r>
              <a:rPr spc="-5" dirty="0"/>
              <a:t>copyrights </a:t>
            </a:r>
            <a:r>
              <a:rPr dirty="0"/>
              <a:t>are </a:t>
            </a:r>
            <a:r>
              <a:rPr spc="-5" dirty="0"/>
              <a:t>reserved</a:t>
            </a:r>
            <a:r>
              <a:rPr spc="-15" dirty="0"/>
              <a:t> </a:t>
            </a:r>
            <a:r>
              <a:rPr spc="-5" dirty="0"/>
              <a:t>to: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pc="-5" dirty="0"/>
              <a:t>Dr. Mohammed Al-Sarem &amp; Dr. Muhanad</a:t>
            </a:r>
            <a:r>
              <a:rPr spc="45" dirty="0"/>
              <a:t> </a:t>
            </a:r>
            <a:r>
              <a:rPr spc="-5" dirty="0"/>
              <a:t>Al-Muhameed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06804" y="7499756"/>
            <a:ext cx="5146040" cy="1214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1270" algn="ctr">
              <a:lnSpc>
                <a:spcPct val="1091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* Upload YOUR ANSWER using your account in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 turnitin</a:t>
            </a:r>
            <a:r>
              <a:rPr sz="1600" spc="-5" dirty="0">
                <a:latin typeface="Courier New"/>
                <a:cs typeface="Courier New"/>
              </a:rPr>
              <a:t>/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by email </a:t>
            </a:r>
            <a:r>
              <a:rPr sz="1600" spc="-5" dirty="0">
                <a:latin typeface="Courier New"/>
                <a:cs typeface="Courier New"/>
              </a:rPr>
              <a:t>due to the beginning of  next meeting</a:t>
            </a:r>
            <a:endParaRPr sz="16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160"/>
              </a:spcBef>
            </a:pPr>
            <a:r>
              <a:rPr sz="1600" spc="-5" dirty="0">
                <a:latin typeface="Courier New"/>
                <a:cs typeface="Courier New"/>
              </a:rPr>
              <a:t>All the Best!!!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427735"/>
            <a:ext cx="5300980" cy="7492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rlito"/>
                <a:cs typeface="Carlito"/>
              </a:rPr>
              <a:t>Lab </a:t>
            </a:r>
            <a:r>
              <a:rPr sz="1400" b="1" dirty="0">
                <a:latin typeface="Carlito"/>
                <a:cs typeface="Carlito"/>
              </a:rPr>
              <a:t>Exercise </a:t>
            </a:r>
            <a:r>
              <a:rPr sz="1400" b="1" spc="-5" dirty="0">
                <a:latin typeface="Carlito"/>
                <a:cs typeface="Carlito"/>
              </a:rPr>
              <a:t>1: </a:t>
            </a:r>
            <a:r>
              <a:rPr sz="1400" b="1" dirty="0">
                <a:latin typeface="Carlito"/>
                <a:cs typeface="Carlito"/>
              </a:rPr>
              <a:t>Introduction to </a:t>
            </a:r>
            <a:r>
              <a:rPr sz="1400" b="1" spc="-5" dirty="0">
                <a:latin typeface="Carlito"/>
                <a:cs typeface="Carlito"/>
              </a:rPr>
              <a:t>Lab </a:t>
            </a:r>
            <a:r>
              <a:rPr sz="1400" b="1" dirty="0">
                <a:latin typeface="Carlito"/>
                <a:cs typeface="Carlito"/>
              </a:rPr>
              <a:t>Environment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365F91"/>
                </a:solidFill>
                <a:latin typeface="Caladea"/>
                <a:cs typeface="Caladea"/>
              </a:rPr>
              <a:t>Lab </a:t>
            </a:r>
            <a:r>
              <a:rPr sz="1600" spc="-5" dirty="0">
                <a:solidFill>
                  <a:srgbClr val="365F91"/>
                </a:solidFill>
                <a:latin typeface="Caladea"/>
                <a:cs typeface="Caladea"/>
              </a:rPr>
              <a:t>Objectives:</a:t>
            </a:r>
            <a:endParaRPr sz="1600">
              <a:latin typeface="Caladea"/>
              <a:cs typeface="Caladea"/>
            </a:endParaRPr>
          </a:p>
          <a:p>
            <a:pPr marL="12700" marR="5080" indent="179705" algn="just">
              <a:lnSpc>
                <a:spcPts val="211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The aim of this </a:t>
            </a:r>
            <a:r>
              <a:rPr sz="1600" dirty="0">
                <a:latin typeface="Times New Roman"/>
                <a:cs typeface="Times New Roman"/>
              </a:rPr>
              <a:t>lab </a:t>
            </a:r>
            <a:r>
              <a:rPr sz="1600" spc="-5" dirty="0">
                <a:latin typeface="Times New Roman"/>
                <a:cs typeface="Times New Roman"/>
              </a:rPr>
              <a:t>is to introduce </a:t>
            </a:r>
            <a:r>
              <a:rPr sz="1600" spc="-10" dirty="0">
                <a:latin typeface="Times New Roman"/>
                <a:cs typeface="Times New Roman"/>
              </a:rPr>
              <a:t>you </a:t>
            </a:r>
            <a:r>
              <a:rPr sz="1600" spc="-5" dirty="0">
                <a:latin typeface="Times New Roman"/>
                <a:cs typeface="Times New Roman"/>
              </a:rPr>
              <a:t>to the programing  environment that we </a:t>
            </a:r>
            <a:r>
              <a:rPr sz="1600" dirty="0">
                <a:latin typeface="Times New Roman"/>
                <a:cs typeface="Times New Roman"/>
              </a:rPr>
              <a:t>will </a:t>
            </a:r>
            <a:r>
              <a:rPr sz="1600" spc="-5" dirty="0">
                <a:latin typeface="Times New Roman"/>
                <a:cs typeface="Times New Roman"/>
              </a:rPr>
              <a:t>be working on throughout </a:t>
            </a:r>
            <a:r>
              <a:rPr sz="1600" spc="5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whole  course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next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Labs.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At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end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lab,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students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will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</a:t>
            </a: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Times New Roman"/>
                <a:cs typeface="Times New Roman"/>
              </a:rPr>
              <a:t>able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to:</a:t>
            </a:r>
            <a:endParaRPr sz="1600">
              <a:latin typeface="Times New Roman"/>
              <a:cs typeface="Times New Roman"/>
            </a:endParaRPr>
          </a:p>
          <a:p>
            <a:pPr marL="697865" marR="8890" indent="-228600">
              <a:lnSpc>
                <a:spcPct val="110600"/>
              </a:lnSpc>
              <a:spcBef>
                <a:spcPts val="1090"/>
              </a:spcBef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sz="1600" spc="-5" dirty="0">
                <a:latin typeface="Times New Roman"/>
                <a:cs typeface="Times New Roman"/>
              </a:rPr>
              <a:t>install </a:t>
            </a:r>
            <a:r>
              <a:rPr sz="1600" i="1" spc="-5" dirty="0">
                <a:latin typeface="Times New Roman"/>
                <a:cs typeface="Times New Roman"/>
              </a:rPr>
              <a:t>jupyter </a:t>
            </a:r>
            <a:r>
              <a:rPr sz="1600" i="1" dirty="0">
                <a:latin typeface="Times New Roman"/>
                <a:cs typeface="Times New Roman"/>
              </a:rPr>
              <a:t>editor </a:t>
            </a:r>
            <a:r>
              <a:rPr sz="1600" spc="-5" dirty="0">
                <a:latin typeface="Times New Roman"/>
                <a:cs typeface="Times New Roman"/>
              </a:rPr>
              <a:t>and explore </a:t>
            </a:r>
            <a:r>
              <a:rPr sz="1600" dirty="0">
                <a:latin typeface="Times New Roman"/>
                <a:cs typeface="Times New Roman"/>
              </a:rPr>
              <a:t>its </a:t>
            </a:r>
            <a:r>
              <a:rPr sz="1600" spc="-5" dirty="0">
                <a:latin typeface="Times New Roman"/>
                <a:cs typeface="Times New Roman"/>
              </a:rPr>
              <a:t>possibilities in  educational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purpose.</a:t>
            </a:r>
            <a:endParaRPr sz="1600">
              <a:latin typeface="Times New Roman"/>
              <a:cs typeface="Times New Roman"/>
            </a:endParaRPr>
          </a:p>
          <a:p>
            <a:pPr marL="697865" marR="8890" indent="-228600">
              <a:lnSpc>
                <a:spcPct val="110000"/>
              </a:lnSpc>
              <a:spcBef>
                <a:spcPts val="125"/>
              </a:spcBef>
              <a:buFont typeface="Symbol"/>
              <a:buChar char=""/>
              <a:tabLst>
                <a:tab pos="697865" algn="l"/>
                <a:tab pos="698500" algn="l"/>
              </a:tabLst>
            </a:pPr>
            <a:r>
              <a:rPr sz="1600" spc="-5" dirty="0">
                <a:latin typeface="Times New Roman"/>
                <a:cs typeface="Times New Roman"/>
              </a:rPr>
              <a:t>add </a:t>
            </a:r>
            <a:r>
              <a:rPr sz="1600" i="1" spc="-5" dirty="0">
                <a:latin typeface="Times New Roman"/>
                <a:cs typeface="Times New Roman"/>
              </a:rPr>
              <a:t>Markdown </a:t>
            </a:r>
            <a:r>
              <a:rPr sz="1600" spc="-5" dirty="0">
                <a:latin typeface="Times New Roman"/>
                <a:cs typeface="Times New Roman"/>
              </a:rPr>
              <a:t>notes, and how to </a:t>
            </a:r>
            <a:r>
              <a:rPr sz="1600" spc="-10" dirty="0">
                <a:latin typeface="Times New Roman"/>
                <a:cs typeface="Times New Roman"/>
              </a:rPr>
              <a:t>mix </a:t>
            </a:r>
            <a:r>
              <a:rPr sz="1600" spc="-5" dirty="0">
                <a:latin typeface="Times New Roman"/>
                <a:cs typeface="Times New Roman"/>
              </a:rPr>
              <a:t>your code with  markdown.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Symbol"/>
              <a:buChar char=""/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365F91"/>
                </a:solidFill>
                <a:latin typeface="Caladea"/>
                <a:cs typeface="Caladea"/>
              </a:rPr>
              <a:t>Methodology</a:t>
            </a:r>
            <a:endParaRPr sz="16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Caladea"/>
              <a:cs typeface="Caladea"/>
            </a:endParaRPr>
          </a:p>
          <a:p>
            <a:pPr marL="62865">
              <a:lnSpc>
                <a:spcPct val="100000"/>
              </a:lnSpc>
            </a:pPr>
            <a:r>
              <a:rPr sz="1600" spc="-5" dirty="0">
                <a:solidFill>
                  <a:srgbClr val="4F81BC"/>
                </a:solidFill>
                <a:latin typeface="Times New Roman"/>
                <a:cs typeface="Times New Roman"/>
              </a:rPr>
              <a:t>In </a:t>
            </a:r>
            <a:r>
              <a:rPr sz="1600" spc="-5" dirty="0">
                <a:solidFill>
                  <a:srgbClr val="4F81BC"/>
                </a:solidFill>
                <a:latin typeface="Caladea"/>
                <a:cs typeface="Caladea"/>
              </a:rPr>
              <a:t>class</a:t>
            </a:r>
            <a:r>
              <a:rPr sz="1600" spc="-105" dirty="0">
                <a:solidFill>
                  <a:srgbClr val="4F81BC"/>
                </a:solidFill>
                <a:latin typeface="Caladea"/>
                <a:cs typeface="Caladea"/>
              </a:rPr>
              <a:t> </a:t>
            </a:r>
            <a:r>
              <a:rPr sz="1600" spc="-10" dirty="0">
                <a:solidFill>
                  <a:srgbClr val="4F81BC"/>
                </a:solidFill>
                <a:latin typeface="Caladea"/>
                <a:cs typeface="Caladea"/>
              </a:rPr>
              <a:t>task:</a:t>
            </a:r>
            <a:endParaRPr sz="1600">
              <a:latin typeface="Caladea"/>
              <a:cs typeface="Caladea"/>
            </a:endParaRPr>
          </a:p>
          <a:p>
            <a:pPr marL="224154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latin typeface="Times New Roman"/>
                <a:cs typeface="Times New Roman"/>
              </a:rPr>
              <a:t>Tasks </a:t>
            </a:r>
            <a:r>
              <a:rPr sz="1600" spc="-10" dirty="0">
                <a:latin typeface="Times New Roman"/>
                <a:cs typeface="Times New Roman"/>
              </a:rPr>
              <a:t>you </a:t>
            </a:r>
            <a:r>
              <a:rPr sz="1600" spc="-5" dirty="0">
                <a:latin typeface="Times New Roman"/>
                <a:cs typeface="Times New Roman"/>
              </a:rPr>
              <a:t>will complete in this lab exercise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include:</a:t>
            </a:r>
            <a:endParaRPr sz="1600">
              <a:latin typeface="Times New Roman"/>
              <a:cs typeface="Times New Roman"/>
            </a:endParaRPr>
          </a:p>
          <a:p>
            <a:pPr marL="649605" marR="8890" indent="-228600">
              <a:lnSpc>
                <a:spcPct val="110700"/>
              </a:lnSpc>
              <a:spcBef>
                <a:spcPts val="1090"/>
              </a:spcBef>
              <a:buFont typeface="Symbol"/>
              <a:buChar char=""/>
              <a:tabLst>
                <a:tab pos="649605" algn="l"/>
                <a:tab pos="650240" algn="l"/>
              </a:tabLst>
            </a:pPr>
            <a:r>
              <a:rPr sz="1600" spc="-5" dirty="0">
                <a:latin typeface="Times New Roman"/>
                <a:cs typeface="Times New Roman"/>
              </a:rPr>
              <a:t>Install the </a:t>
            </a:r>
            <a:r>
              <a:rPr sz="1600" i="1" spc="-5" dirty="0">
                <a:latin typeface="Times New Roman"/>
                <a:cs typeface="Times New Roman"/>
              </a:rPr>
              <a:t>Jupyter </a:t>
            </a:r>
            <a:r>
              <a:rPr sz="1600" spc="-5" dirty="0">
                <a:latin typeface="Times New Roman"/>
                <a:cs typeface="Times New Roman"/>
              </a:rPr>
              <a:t>Editor on different OS including  Windows 10, Unix 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Macintosh.</a:t>
            </a:r>
            <a:endParaRPr sz="1600">
              <a:latin typeface="Times New Roman"/>
              <a:cs typeface="Times New Roman"/>
            </a:endParaRPr>
          </a:p>
          <a:p>
            <a:pPr marL="649605" indent="-229235">
              <a:lnSpc>
                <a:spcPct val="100000"/>
              </a:lnSpc>
              <a:spcBef>
                <a:spcPts val="310"/>
              </a:spcBef>
              <a:buFont typeface="Symbol"/>
              <a:buChar char=""/>
              <a:tabLst>
                <a:tab pos="649605" algn="l"/>
                <a:tab pos="650240" algn="l"/>
              </a:tabLst>
            </a:pPr>
            <a:r>
              <a:rPr sz="1600" spc="-5" dirty="0">
                <a:latin typeface="Times New Roman"/>
                <a:cs typeface="Times New Roman"/>
              </a:rPr>
              <a:t>Explore the functionality of </a:t>
            </a:r>
            <a:r>
              <a:rPr sz="1600" i="1" spc="-5" dirty="0">
                <a:latin typeface="Times New Roman"/>
                <a:cs typeface="Times New Roman"/>
              </a:rPr>
              <a:t>Jupyter</a:t>
            </a:r>
            <a:r>
              <a:rPr sz="1600" i="1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Editor.</a:t>
            </a:r>
            <a:endParaRPr sz="1600">
              <a:latin typeface="Times New Roman"/>
              <a:cs typeface="Times New Roman"/>
            </a:endParaRPr>
          </a:p>
          <a:p>
            <a:pPr marL="649605" indent="-229235">
              <a:lnSpc>
                <a:spcPct val="100000"/>
              </a:lnSpc>
              <a:spcBef>
                <a:spcPts val="300"/>
              </a:spcBef>
              <a:buFont typeface="Symbol"/>
              <a:buChar char=""/>
              <a:tabLst>
                <a:tab pos="649605" algn="l"/>
                <a:tab pos="650240" algn="l"/>
              </a:tabLst>
            </a:pPr>
            <a:r>
              <a:rPr sz="1600" spc="-5" dirty="0">
                <a:latin typeface="Times New Roman"/>
                <a:cs typeface="Times New Roman"/>
              </a:rPr>
              <a:t>Lunch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Jupyter</a:t>
            </a:r>
            <a:r>
              <a:rPr sz="1600" i="1" spc="-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Editor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your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web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browser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link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</a:t>
            </a:r>
            <a:endParaRPr sz="1600">
              <a:latin typeface="Times New Roman"/>
              <a:cs typeface="Times New Roman"/>
            </a:endParaRPr>
          </a:p>
          <a:p>
            <a:pPr marL="649605">
              <a:lnSpc>
                <a:spcPct val="100000"/>
              </a:lnSpc>
              <a:spcBef>
                <a:spcPts val="204"/>
              </a:spcBef>
            </a:pPr>
            <a:r>
              <a:rPr sz="1600" i="1" spc="-5" dirty="0">
                <a:latin typeface="Times New Roman"/>
                <a:cs typeface="Times New Roman"/>
              </a:rPr>
              <a:t>Anaconda</a:t>
            </a:r>
            <a:r>
              <a:rPr sz="1600" i="1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environment.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600" spc="-5" dirty="0">
                <a:solidFill>
                  <a:srgbClr val="4F81BC"/>
                </a:solidFill>
                <a:latin typeface="Caladea"/>
                <a:cs typeface="Caladea"/>
              </a:rPr>
              <a:t>home</a:t>
            </a:r>
            <a:r>
              <a:rPr sz="1600" spc="-10" dirty="0">
                <a:solidFill>
                  <a:srgbClr val="4F81BC"/>
                </a:solidFill>
                <a:latin typeface="Caladea"/>
                <a:cs typeface="Caladea"/>
              </a:rPr>
              <a:t> task:</a:t>
            </a:r>
            <a:endParaRPr sz="1600">
              <a:latin typeface="Caladea"/>
              <a:cs typeface="Caladea"/>
            </a:endParaRPr>
          </a:p>
          <a:p>
            <a:pPr>
              <a:lnSpc>
                <a:spcPct val="100000"/>
              </a:lnSpc>
            </a:pPr>
            <a:endParaRPr sz="1800">
              <a:latin typeface="Caladea"/>
              <a:cs typeface="Caladea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600" spc="-5" dirty="0">
                <a:solidFill>
                  <a:srgbClr val="365F91"/>
                </a:solidFill>
                <a:latin typeface="Caladea"/>
                <a:cs typeface="Caladea"/>
              </a:rPr>
              <a:t>References:</a:t>
            </a:r>
            <a:endParaRPr sz="1600">
              <a:latin typeface="Caladea"/>
              <a:cs typeface="Caladea"/>
            </a:endParaRPr>
          </a:p>
          <a:p>
            <a:pPr marL="12700" marR="13335" indent="179705" algn="just">
              <a:lnSpc>
                <a:spcPct val="112500"/>
              </a:lnSpc>
              <a:spcBef>
                <a:spcPts val="1335"/>
              </a:spcBef>
            </a:pPr>
            <a:r>
              <a:rPr sz="1600" spc="-5" dirty="0">
                <a:latin typeface="Times New Roman"/>
                <a:cs typeface="Times New Roman"/>
              </a:rPr>
              <a:t>For </a:t>
            </a:r>
            <a:r>
              <a:rPr sz="1600" spc="-10" dirty="0">
                <a:latin typeface="Times New Roman"/>
                <a:cs typeface="Times New Roman"/>
              </a:rPr>
              <a:t>more </a:t>
            </a:r>
            <a:r>
              <a:rPr sz="1600" spc="-5" dirty="0">
                <a:latin typeface="Times New Roman"/>
                <a:cs typeface="Times New Roman"/>
              </a:rPr>
              <a:t>information, students are encouraged to </a:t>
            </a:r>
            <a:r>
              <a:rPr sz="1600" dirty="0">
                <a:latin typeface="Times New Roman"/>
                <a:cs typeface="Times New Roman"/>
              </a:rPr>
              <a:t>visit </a:t>
            </a:r>
            <a:r>
              <a:rPr sz="1600" spc="-5" dirty="0">
                <a:latin typeface="Times New Roman"/>
                <a:cs typeface="Times New Roman"/>
              </a:rPr>
              <a:t>the  official Jupyter website on: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https://jupyter.readthedocs.io/en/latest/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21080" y="10102595"/>
            <a:ext cx="5518150" cy="266700"/>
            <a:chOff x="1021080" y="10102595"/>
            <a:chExt cx="5518150" cy="266700"/>
          </a:xfrm>
        </p:grpSpPr>
        <p:sp>
          <p:nvSpPr>
            <p:cNvPr id="4" name="object 4"/>
            <p:cNvSpPr/>
            <p:nvPr/>
          </p:nvSpPr>
          <p:spPr>
            <a:xfrm>
              <a:off x="1021080" y="10235183"/>
              <a:ext cx="5518150" cy="0"/>
            </a:xfrm>
            <a:custGeom>
              <a:avLst/>
              <a:gdLst/>
              <a:ahLst/>
              <a:cxnLst/>
              <a:rect l="l" t="t" r="r" b="b"/>
              <a:pathLst>
                <a:path w="5518150">
                  <a:moveTo>
                    <a:pt x="0" y="0"/>
                  </a:moveTo>
                  <a:lnTo>
                    <a:pt x="5518150" y="0"/>
                  </a:lnTo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37965" y="10117073"/>
              <a:ext cx="486409" cy="238125"/>
            </a:xfrm>
            <a:custGeom>
              <a:avLst/>
              <a:gdLst/>
              <a:ahLst/>
              <a:cxnLst/>
              <a:rect l="l" t="t" r="r" b="b"/>
              <a:pathLst>
                <a:path w="486410" h="238125">
                  <a:moveTo>
                    <a:pt x="446532" y="0"/>
                  </a:moveTo>
                  <a:lnTo>
                    <a:pt x="39624" y="0"/>
                  </a:lnTo>
                  <a:lnTo>
                    <a:pt x="24217" y="3114"/>
                  </a:lnTo>
                  <a:lnTo>
                    <a:pt x="11620" y="11606"/>
                  </a:lnTo>
                  <a:lnTo>
                    <a:pt x="3119" y="24201"/>
                  </a:lnTo>
                  <a:lnTo>
                    <a:pt x="0" y="39623"/>
                  </a:lnTo>
                  <a:lnTo>
                    <a:pt x="0" y="198119"/>
                  </a:lnTo>
                  <a:lnTo>
                    <a:pt x="3119" y="213542"/>
                  </a:lnTo>
                  <a:lnTo>
                    <a:pt x="11620" y="226137"/>
                  </a:lnTo>
                  <a:lnTo>
                    <a:pt x="24217" y="234629"/>
                  </a:lnTo>
                  <a:lnTo>
                    <a:pt x="39624" y="237743"/>
                  </a:lnTo>
                  <a:lnTo>
                    <a:pt x="446532" y="237743"/>
                  </a:lnTo>
                  <a:lnTo>
                    <a:pt x="461938" y="234629"/>
                  </a:lnTo>
                  <a:lnTo>
                    <a:pt x="474535" y="226137"/>
                  </a:lnTo>
                  <a:lnTo>
                    <a:pt x="483036" y="213542"/>
                  </a:lnTo>
                  <a:lnTo>
                    <a:pt x="486156" y="198119"/>
                  </a:lnTo>
                  <a:lnTo>
                    <a:pt x="486156" y="39623"/>
                  </a:lnTo>
                  <a:lnTo>
                    <a:pt x="483036" y="24201"/>
                  </a:lnTo>
                  <a:lnTo>
                    <a:pt x="474535" y="11606"/>
                  </a:lnTo>
                  <a:lnTo>
                    <a:pt x="461938" y="3114"/>
                  </a:lnTo>
                  <a:lnTo>
                    <a:pt x="4465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37965" y="10117073"/>
              <a:ext cx="486409" cy="238125"/>
            </a:xfrm>
            <a:custGeom>
              <a:avLst/>
              <a:gdLst/>
              <a:ahLst/>
              <a:cxnLst/>
              <a:rect l="l" t="t" r="r" b="b"/>
              <a:pathLst>
                <a:path w="486410" h="238125">
                  <a:moveTo>
                    <a:pt x="39624" y="237743"/>
                  </a:moveTo>
                  <a:lnTo>
                    <a:pt x="24217" y="234629"/>
                  </a:lnTo>
                  <a:lnTo>
                    <a:pt x="11620" y="226137"/>
                  </a:lnTo>
                  <a:lnTo>
                    <a:pt x="3119" y="213542"/>
                  </a:lnTo>
                  <a:lnTo>
                    <a:pt x="0" y="198119"/>
                  </a:lnTo>
                  <a:lnTo>
                    <a:pt x="0" y="39623"/>
                  </a:lnTo>
                  <a:lnTo>
                    <a:pt x="3119" y="24201"/>
                  </a:lnTo>
                  <a:lnTo>
                    <a:pt x="11620" y="11606"/>
                  </a:lnTo>
                  <a:lnTo>
                    <a:pt x="24217" y="3114"/>
                  </a:lnTo>
                  <a:lnTo>
                    <a:pt x="39624" y="0"/>
                  </a:lnTo>
                </a:path>
                <a:path w="486410" h="238125">
                  <a:moveTo>
                    <a:pt x="446532" y="0"/>
                  </a:moveTo>
                  <a:lnTo>
                    <a:pt x="461938" y="3114"/>
                  </a:lnTo>
                  <a:lnTo>
                    <a:pt x="474535" y="11606"/>
                  </a:lnTo>
                  <a:lnTo>
                    <a:pt x="483036" y="24201"/>
                  </a:lnTo>
                  <a:lnTo>
                    <a:pt x="486156" y="39623"/>
                  </a:lnTo>
                  <a:lnTo>
                    <a:pt x="486156" y="198119"/>
                  </a:lnTo>
                  <a:lnTo>
                    <a:pt x="483036" y="213542"/>
                  </a:lnTo>
                  <a:lnTo>
                    <a:pt x="474535" y="226137"/>
                  </a:lnTo>
                  <a:lnTo>
                    <a:pt x="461938" y="234629"/>
                  </a:lnTo>
                  <a:lnTo>
                    <a:pt x="446532" y="237743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spc="-55" dirty="0"/>
              <a:t>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pc="-10" dirty="0"/>
              <a:t>All </a:t>
            </a:r>
            <a:r>
              <a:rPr spc="-5" dirty="0"/>
              <a:t>copyrights </a:t>
            </a:r>
            <a:r>
              <a:rPr dirty="0"/>
              <a:t>are </a:t>
            </a:r>
            <a:r>
              <a:rPr spc="-5" dirty="0"/>
              <a:t>reserved</a:t>
            </a:r>
            <a:r>
              <a:rPr spc="-15" dirty="0"/>
              <a:t> </a:t>
            </a:r>
            <a:r>
              <a:rPr spc="-5" dirty="0"/>
              <a:t>to: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pc="-5" dirty="0"/>
              <a:t>Dr. Mohammed Al-Sarem &amp; Dr. Muhanad</a:t>
            </a:r>
            <a:r>
              <a:rPr spc="45" dirty="0"/>
              <a:t> </a:t>
            </a:r>
            <a:r>
              <a:rPr spc="-5" dirty="0"/>
              <a:t>Al-Muhameed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427735"/>
            <a:ext cx="5300980" cy="1743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8205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rlito"/>
                <a:cs typeface="Carlito"/>
              </a:rPr>
              <a:t>Lab </a:t>
            </a:r>
            <a:r>
              <a:rPr sz="1400" b="1" dirty="0">
                <a:latin typeface="Carlito"/>
                <a:cs typeface="Carlito"/>
              </a:rPr>
              <a:t>Exercise </a:t>
            </a:r>
            <a:r>
              <a:rPr sz="1400" b="1" spc="-5" dirty="0">
                <a:latin typeface="Carlito"/>
                <a:cs typeface="Carlito"/>
              </a:rPr>
              <a:t>1: </a:t>
            </a:r>
            <a:r>
              <a:rPr sz="1400" b="1" dirty="0">
                <a:latin typeface="Carlito"/>
                <a:cs typeface="Carlito"/>
              </a:rPr>
              <a:t>Introduction to </a:t>
            </a:r>
            <a:r>
              <a:rPr sz="1400" b="1" spc="-5" dirty="0">
                <a:latin typeface="Carlito"/>
                <a:cs typeface="Carlito"/>
              </a:rPr>
              <a:t>Lab </a:t>
            </a:r>
            <a:r>
              <a:rPr sz="1400" b="1" dirty="0">
                <a:latin typeface="Carlito"/>
                <a:cs typeface="Carlito"/>
              </a:rPr>
              <a:t>Environment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Carlito"/>
              <a:cs typeface="Carlito"/>
            </a:endParaRPr>
          </a:p>
          <a:p>
            <a:pPr marL="277495" indent="-265430">
              <a:lnSpc>
                <a:spcPct val="100000"/>
              </a:lnSpc>
              <a:buAutoNum type="arabicPlain"/>
              <a:tabLst>
                <a:tab pos="277495" algn="l"/>
                <a:tab pos="278130" algn="l"/>
              </a:tabLst>
            </a:pPr>
            <a:r>
              <a:rPr sz="1400" b="1" spc="-5" dirty="0">
                <a:solidFill>
                  <a:srgbClr val="365F91"/>
                </a:solidFill>
                <a:latin typeface="Caladea"/>
                <a:cs typeface="Caladea"/>
              </a:rPr>
              <a:t>Environment</a:t>
            </a:r>
            <a:r>
              <a:rPr sz="1400" b="1" spc="-10" dirty="0">
                <a:solidFill>
                  <a:srgbClr val="365F91"/>
                </a:solidFill>
                <a:latin typeface="Caladea"/>
                <a:cs typeface="Caladea"/>
              </a:rPr>
              <a:t> </a:t>
            </a:r>
            <a:r>
              <a:rPr sz="1400" b="1" spc="-5" dirty="0">
                <a:solidFill>
                  <a:srgbClr val="365F91"/>
                </a:solidFill>
                <a:latin typeface="Caladea"/>
                <a:cs typeface="Caladea"/>
              </a:rPr>
              <a:t>Installation</a:t>
            </a:r>
            <a:endParaRPr sz="1400">
              <a:latin typeface="Caladea"/>
              <a:cs typeface="Caladea"/>
            </a:endParaRPr>
          </a:p>
          <a:p>
            <a:pPr marL="469265" lvl="1" indent="-457200">
              <a:lnSpc>
                <a:spcPct val="100000"/>
              </a:lnSpc>
              <a:spcBef>
                <a:spcPts val="1220"/>
              </a:spcBef>
              <a:buFont typeface="Times New Roman"/>
              <a:buAutoNum type="arabicPeriod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4F81BC"/>
                </a:solidFill>
                <a:latin typeface="Caladea"/>
                <a:cs typeface="Caladea"/>
              </a:rPr>
              <a:t>Try in </a:t>
            </a:r>
            <a:r>
              <a:rPr sz="1600" spc="-10" dirty="0">
                <a:solidFill>
                  <a:srgbClr val="4F81BC"/>
                </a:solidFill>
                <a:latin typeface="Caladea"/>
                <a:cs typeface="Caladea"/>
              </a:rPr>
              <a:t>Your </a:t>
            </a:r>
            <a:r>
              <a:rPr sz="1600" spc="-5" dirty="0">
                <a:solidFill>
                  <a:srgbClr val="4F81BC"/>
                </a:solidFill>
                <a:latin typeface="Caladea"/>
                <a:cs typeface="Caladea"/>
              </a:rPr>
              <a:t>Browser. No Installation</a:t>
            </a:r>
            <a:r>
              <a:rPr sz="1600" spc="20" dirty="0">
                <a:solidFill>
                  <a:srgbClr val="4F81BC"/>
                </a:solidFill>
                <a:latin typeface="Caladea"/>
                <a:cs typeface="Caladea"/>
              </a:rPr>
              <a:t> </a:t>
            </a:r>
            <a:r>
              <a:rPr sz="1600" spc="-5" dirty="0">
                <a:solidFill>
                  <a:srgbClr val="4F81BC"/>
                </a:solidFill>
                <a:latin typeface="Caladea"/>
                <a:cs typeface="Caladea"/>
              </a:rPr>
              <a:t>Needed.</a:t>
            </a:r>
            <a:endParaRPr sz="1600">
              <a:latin typeface="Caladea"/>
              <a:cs typeface="Caladea"/>
            </a:endParaRPr>
          </a:p>
          <a:p>
            <a:pPr marL="880744" lvl="2" indent="-229235">
              <a:lnSpc>
                <a:spcPct val="100000"/>
              </a:lnSpc>
              <a:spcBef>
                <a:spcPts val="315"/>
              </a:spcBef>
              <a:buFont typeface="Symbol"/>
              <a:buChar char=""/>
              <a:tabLst>
                <a:tab pos="880744" algn="l"/>
                <a:tab pos="881380" algn="l"/>
              </a:tabLst>
            </a:pPr>
            <a:r>
              <a:rPr sz="1200" spc="-5" dirty="0">
                <a:latin typeface="Times New Roman"/>
                <a:cs typeface="Times New Roman"/>
              </a:rPr>
              <a:t>Go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https://jupyter.org/try</a:t>
            </a:r>
            <a:r>
              <a:rPr sz="1200" spc="-5" dirty="0">
                <a:solidFill>
                  <a:srgbClr val="0000FF"/>
                </a:solidFill>
                <a:latin typeface="Carlito"/>
                <a:cs typeface="Carlito"/>
                <a:hlinkClick r:id="rId2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 installation 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needed.</a:t>
            </a:r>
            <a:endParaRPr sz="1200">
              <a:latin typeface="Times New Roman"/>
              <a:cs typeface="Times New Roman"/>
            </a:endParaRPr>
          </a:p>
          <a:p>
            <a:pPr marL="880744" lvl="2" indent="-229235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880744" algn="l"/>
                <a:tab pos="881380" algn="l"/>
              </a:tabLst>
            </a:pP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try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installation.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Click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Jupter</a:t>
            </a:r>
            <a:r>
              <a:rPr sz="1200" i="1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icon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JupterLab</a:t>
            </a:r>
            <a:endParaRPr sz="1200">
              <a:latin typeface="Times New Roman"/>
              <a:cs typeface="Times New Roman"/>
            </a:endParaRPr>
          </a:p>
          <a:p>
            <a:pPr marL="880744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Times New Roman"/>
                <a:cs typeface="Times New Roman"/>
              </a:rPr>
              <a:t>block.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21080" y="10102595"/>
            <a:ext cx="5518150" cy="266700"/>
            <a:chOff x="1021080" y="10102595"/>
            <a:chExt cx="5518150" cy="266700"/>
          </a:xfrm>
        </p:grpSpPr>
        <p:sp>
          <p:nvSpPr>
            <p:cNvPr id="4" name="object 4"/>
            <p:cNvSpPr/>
            <p:nvPr/>
          </p:nvSpPr>
          <p:spPr>
            <a:xfrm>
              <a:off x="1021080" y="10235183"/>
              <a:ext cx="5518150" cy="0"/>
            </a:xfrm>
            <a:custGeom>
              <a:avLst/>
              <a:gdLst/>
              <a:ahLst/>
              <a:cxnLst/>
              <a:rect l="l" t="t" r="r" b="b"/>
              <a:pathLst>
                <a:path w="5518150">
                  <a:moveTo>
                    <a:pt x="0" y="0"/>
                  </a:moveTo>
                  <a:lnTo>
                    <a:pt x="5518150" y="0"/>
                  </a:lnTo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37965" y="10117073"/>
              <a:ext cx="486409" cy="238125"/>
            </a:xfrm>
            <a:custGeom>
              <a:avLst/>
              <a:gdLst/>
              <a:ahLst/>
              <a:cxnLst/>
              <a:rect l="l" t="t" r="r" b="b"/>
              <a:pathLst>
                <a:path w="486410" h="238125">
                  <a:moveTo>
                    <a:pt x="446532" y="0"/>
                  </a:moveTo>
                  <a:lnTo>
                    <a:pt x="39624" y="0"/>
                  </a:lnTo>
                  <a:lnTo>
                    <a:pt x="24217" y="3114"/>
                  </a:lnTo>
                  <a:lnTo>
                    <a:pt x="11620" y="11606"/>
                  </a:lnTo>
                  <a:lnTo>
                    <a:pt x="3119" y="24201"/>
                  </a:lnTo>
                  <a:lnTo>
                    <a:pt x="0" y="39623"/>
                  </a:lnTo>
                  <a:lnTo>
                    <a:pt x="0" y="198119"/>
                  </a:lnTo>
                  <a:lnTo>
                    <a:pt x="3119" y="213542"/>
                  </a:lnTo>
                  <a:lnTo>
                    <a:pt x="11620" y="226137"/>
                  </a:lnTo>
                  <a:lnTo>
                    <a:pt x="24217" y="234629"/>
                  </a:lnTo>
                  <a:lnTo>
                    <a:pt x="39624" y="237743"/>
                  </a:lnTo>
                  <a:lnTo>
                    <a:pt x="446532" y="237743"/>
                  </a:lnTo>
                  <a:lnTo>
                    <a:pt x="461938" y="234629"/>
                  </a:lnTo>
                  <a:lnTo>
                    <a:pt x="474535" y="226137"/>
                  </a:lnTo>
                  <a:lnTo>
                    <a:pt x="483036" y="213542"/>
                  </a:lnTo>
                  <a:lnTo>
                    <a:pt x="486156" y="198119"/>
                  </a:lnTo>
                  <a:lnTo>
                    <a:pt x="486156" y="39623"/>
                  </a:lnTo>
                  <a:lnTo>
                    <a:pt x="483036" y="24201"/>
                  </a:lnTo>
                  <a:lnTo>
                    <a:pt x="474535" y="11606"/>
                  </a:lnTo>
                  <a:lnTo>
                    <a:pt x="461938" y="3114"/>
                  </a:lnTo>
                  <a:lnTo>
                    <a:pt x="4465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37965" y="10117073"/>
              <a:ext cx="486409" cy="238125"/>
            </a:xfrm>
            <a:custGeom>
              <a:avLst/>
              <a:gdLst/>
              <a:ahLst/>
              <a:cxnLst/>
              <a:rect l="l" t="t" r="r" b="b"/>
              <a:pathLst>
                <a:path w="486410" h="238125">
                  <a:moveTo>
                    <a:pt x="39624" y="237743"/>
                  </a:moveTo>
                  <a:lnTo>
                    <a:pt x="24217" y="234629"/>
                  </a:lnTo>
                  <a:lnTo>
                    <a:pt x="11620" y="226137"/>
                  </a:lnTo>
                  <a:lnTo>
                    <a:pt x="3119" y="213542"/>
                  </a:lnTo>
                  <a:lnTo>
                    <a:pt x="0" y="198119"/>
                  </a:lnTo>
                  <a:lnTo>
                    <a:pt x="0" y="39623"/>
                  </a:lnTo>
                  <a:lnTo>
                    <a:pt x="3119" y="24201"/>
                  </a:lnTo>
                  <a:lnTo>
                    <a:pt x="11620" y="11606"/>
                  </a:lnTo>
                  <a:lnTo>
                    <a:pt x="24217" y="3114"/>
                  </a:lnTo>
                  <a:lnTo>
                    <a:pt x="39624" y="0"/>
                  </a:lnTo>
                </a:path>
                <a:path w="486410" h="238125">
                  <a:moveTo>
                    <a:pt x="446532" y="0"/>
                  </a:moveTo>
                  <a:lnTo>
                    <a:pt x="461938" y="3114"/>
                  </a:lnTo>
                  <a:lnTo>
                    <a:pt x="474535" y="11606"/>
                  </a:lnTo>
                  <a:lnTo>
                    <a:pt x="483036" y="24201"/>
                  </a:lnTo>
                  <a:lnTo>
                    <a:pt x="486156" y="39623"/>
                  </a:lnTo>
                  <a:lnTo>
                    <a:pt x="486156" y="198119"/>
                  </a:lnTo>
                  <a:lnTo>
                    <a:pt x="483036" y="213542"/>
                  </a:lnTo>
                  <a:lnTo>
                    <a:pt x="474535" y="226137"/>
                  </a:lnTo>
                  <a:lnTo>
                    <a:pt x="461938" y="234629"/>
                  </a:lnTo>
                  <a:lnTo>
                    <a:pt x="446532" y="237743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30604" y="3826890"/>
            <a:ext cx="5301615" cy="447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0744" marR="5080" algn="just">
              <a:lnSpc>
                <a:spcPct val="11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redirect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you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demo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example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might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open  depend on </a:t>
            </a:r>
            <a:r>
              <a:rPr sz="1200" dirty="0">
                <a:latin typeface="Times New Roman"/>
                <a:cs typeface="Times New Roman"/>
              </a:rPr>
              <a:t>speed of </a:t>
            </a:r>
            <a:r>
              <a:rPr sz="1200" spc="-5" dirty="0">
                <a:latin typeface="Times New Roman"/>
                <a:cs typeface="Times New Roman"/>
              </a:rPr>
              <a:t>your computer. </a:t>
            </a:r>
            <a:r>
              <a:rPr sz="1200" dirty="0">
                <a:latin typeface="Times New Roman"/>
                <a:cs typeface="Times New Roman"/>
              </a:rPr>
              <a:t>Your task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to explore </a:t>
            </a:r>
            <a:r>
              <a:rPr sz="1200" spc="1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environment. Take your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time!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469265" lvl="1" indent="-457200">
              <a:lnSpc>
                <a:spcPct val="100000"/>
              </a:lnSpc>
              <a:buFont typeface="Times New Roman"/>
              <a:buAutoNum type="arabicPeriod" startAt="2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4F81BC"/>
                </a:solidFill>
                <a:latin typeface="Caladea"/>
                <a:cs typeface="Caladea"/>
              </a:rPr>
              <a:t>Install Jupyter in your</a:t>
            </a:r>
            <a:r>
              <a:rPr sz="1600" spc="10" dirty="0">
                <a:solidFill>
                  <a:srgbClr val="4F81BC"/>
                </a:solidFill>
                <a:latin typeface="Caladea"/>
                <a:cs typeface="Caladea"/>
              </a:rPr>
              <a:t> </a:t>
            </a:r>
            <a:r>
              <a:rPr sz="1600" spc="-5" dirty="0">
                <a:solidFill>
                  <a:srgbClr val="4F81BC"/>
                </a:solidFill>
                <a:latin typeface="Caladea"/>
                <a:cs typeface="Caladea"/>
              </a:rPr>
              <a:t>PC</a:t>
            </a:r>
            <a:endParaRPr sz="1600">
              <a:latin typeface="Caladea"/>
              <a:cs typeface="Caladea"/>
            </a:endParaRPr>
          </a:p>
          <a:p>
            <a:pPr marL="12700" marR="8890" indent="179705" algn="just">
              <a:lnSpc>
                <a:spcPct val="110300"/>
              </a:lnSpc>
              <a:spcBef>
                <a:spcPts val="60"/>
              </a:spcBef>
            </a:pPr>
            <a:r>
              <a:rPr sz="1200" dirty="0">
                <a:latin typeface="Times New Roman"/>
                <a:cs typeface="Times New Roman"/>
              </a:rPr>
              <a:t>This lab </a:t>
            </a:r>
            <a:r>
              <a:rPr sz="1200" spc="-5" dirty="0">
                <a:latin typeface="Times New Roman"/>
                <a:cs typeface="Times New Roman"/>
              </a:rPr>
              <a:t>is organized </a:t>
            </a:r>
            <a:r>
              <a:rPr sz="1200" dirty="0">
                <a:latin typeface="Times New Roman"/>
                <a:cs typeface="Times New Roman"/>
              </a:rPr>
              <a:t>to run on </a:t>
            </a:r>
            <a:r>
              <a:rPr sz="1200" spc="-5" dirty="0">
                <a:latin typeface="Times New Roman"/>
                <a:cs typeface="Times New Roman"/>
              </a:rPr>
              <a:t>jupyter </a:t>
            </a:r>
            <a:r>
              <a:rPr sz="1200" dirty="0">
                <a:latin typeface="Times New Roman"/>
                <a:cs typeface="Times New Roman"/>
              </a:rPr>
              <a:t>version 4.1. To </a:t>
            </a:r>
            <a:r>
              <a:rPr sz="1200" spc="-5" dirty="0">
                <a:latin typeface="Times New Roman"/>
                <a:cs typeface="Times New Roman"/>
              </a:rPr>
              <a:t>Install Jupyter,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Anaconda  environment are </a:t>
            </a:r>
            <a:r>
              <a:rPr sz="1200" dirty="0">
                <a:latin typeface="Times New Roman"/>
                <a:cs typeface="Times New Roman"/>
              </a:rPr>
              <a:t>highly </a:t>
            </a:r>
            <a:r>
              <a:rPr sz="1200" spc="-5" dirty="0">
                <a:latin typeface="Times New Roman"/>
                <a:cs typeface="Times New Roman"/>
              </a:rPr>
              <a:t>recommended. </a:t>
            </a:r>
            <a:r>
              <a:rPr sz="1200" dirty="0">
                <a:latin typeface="Times New Roman"/>
                <a:cs typeface="Times New Roman"/>
              </a:rPr>
              <a:t>The default </a:t>
            </a:r>
            <a:r>
              <a:rPr sz="1200" spc="-5" dirty="0">
                <a:latin typeface="Times New Roman"/>
                <a:cs typeface="Times New Roman"/>
              </a:rPr>
              <a:t>Python version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we will used  throughout </a:t>
            </a:r>
            <a:r>
              <a:rPr sz="1200" dirty="0">
                <a:latin typeface="Times New Roman"/>
                <a:cs typeface="Times New Roman"/>
              </a:rPr>
              <a:t>the whole course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3.7. </a:t>
            </a:r>
            <a:r>
              <a:rPr sz="1200" spc="-5" dirty="0">
                <a:latin typeface="Times New Roman"/>
                <a:cs typeface="Times New Roman"/>
              </a:rPr>
              <a:t>So, choose the right version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fit to </a:t>
            </a:r>
            <a:r>
              <a:rPr sz="1200" spc="-10" dirty="0">
                <a:latin typeface="Times New Roman"/>
                <a:cs typeface="Times New Roman"/>
              </a:rPr>
              <a:t>your </a:t>
            </a:r>
            <a:r>
              <a:rPr sz="1200" spc="-5" dirty="0">
                <a:latin typeface="Times New Roman"/>
                <a:cs typeface="Times New Roman"/>
              </a:rPr>
              <a:t>PC  configuration.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/>
              <a:cs typeface="Times New Roman"/>
            </a:endParaRPr>
          </a:p>
          <a:p>
            <a:pPr marL="469265" lvl="2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r>
              <a:rPr sz="1600" spc="-5" dirty="0">
                <a:solidFill>
                  <a:srgbClr val="4F81BC"/>
                </a:solidFill>
                <a:latin typeface="Caladea"/>
                <a:cs typeface="Caladea"/>
              </a:rPr>
              <a:t>Jupyter Installation on Windows</a:t>
            </a:r>
            <a:r>
              <a:rPr sz="1600" spc="5" dirty="0">
                <a:solidFill>
                  <a:srgbClr val="4F81BC"/>
                </a:solidFill>
                <a:latin typeface="Caladea"/>
                <a:cs typeface="Caladea"/>
              </a:rPr>
              <a:t> </a:t>
            </a:r>
            <a:r>
              <a:rPr sz="1600" dirty="0">
                <a:solidFill>
                  <a:srgbClr val="4F81BC"/>
                </a:solidFill>
                <a:latin typeface="Caladea"/>
                <a:cs typeface="Caladea"/>
              </a:rPr>
              <a:t>10</a:t>
            </a:r>
            <a:endParaRPr sz="1600">
              <a:latin typeface="Caladea"/>
              <a:cs typeface="Caladea"/>
            </a:endParaRPr>
          </a:p>
          <a:p>
            <a:pPr marL="12700" marR="7620" indent="211454" algn="just">
              <a:lnSpc>
                <a:spcPct val="110800"/>
              </a:lnSpc>
              <a:spcBef>
                <a:spcPts val="50"/>
              </a:spcBef>
            </a:pPr>
            <a:r>
              <a:rPr sz="1200" spc="-5" dirty="0">
                <a:latin typeface="Times New Roman"/>
                <a:cs typeface="Times New Roman"/>
              </a:rPr>
              <a:t>Before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starting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download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Anaconda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environment,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look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your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PC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settings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define  which version is </a:t>
            </a:r>
            <a:r>
              <a:rPr sz="1200" dirty="0">
                <a:latin typeface="Times New Roman"/>
                <a:cs typeface="Times New Roman"/>
              </a:rPr>
              <a:t>fit </a:t>
            </a:r>
            <a:r>
              <a:rPr sz="1200" spc="-5" dirty="0">
                <a:latin typeface="Times New Roman"/>
                <a:cs typeface="Times New Roman"/>
              </a:rPr>
              <a:t>well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OS. </a:t>
            </a:r>
            <a:r>
              <a:rPr sz="1200" dirty="0">
                <a:latin typeface="Times New Roman"/>
                <a:cs typeface="Times New Roman"/>
              </a:rPr>
              <a:t>To do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that:</a:t>
            </a:r>
            <a:endParaRPr sz="1200">
              <a:latin typeface="Times New Roman"/>
              <a:cs typeface="Times New Roman"/>
            </a:endParaRPr>
          </a:p>
          <a:p>
            <a:pPr marL="649605" marR="6985" lvl="3" indent="-228600" algn="just">
              <a:lnSpc>
                <a:spcPct val="110800"/>
              </a:lnSpc>
              <a:spcBef>
                <a:spcPts val="1070"/>
              </a:spcBef>
              <a:buFont typeface="Symbol"/>
              <a:buChar char=""/>
              <a:tabLst>
                <a:tab pos="650240" algn="l"/>
              </a:tabLst>
            </a:pPr>
            <a:r>
              <a:rPr sz="1200" spc="-5" dirty="0">
                <a:latin typeface="Times New Roman"/>
                <a:cs typeface="Times New Roman"/>
              </a:rPr>
              <a:t>Go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i="1" spc="-5" dirty="0">
                <a:latin typeface="Times New Roman"/>
                <a:cs typeface="Times New Roman"/>
              </a:rPr>
              <a:t>Control Panel </a:t>
            </a:r>
            <a:r>
              <a:rPr sz="1200" spc="-5" dirty="0">
                <a:latin typeface="Times New Roman"/>
                <a:cs typeface="Times New Roman"/>
              </a:rPr>
              <a:t>and seek </a:t>
            </a:r>
            <a:r>
              <a:rPr sz="1200" i="1" spc="-5" dirty="0">
                <a:latin typeface="Times New Roman"/>
                <a:cs typeface="Times New Roman"/>
              </a:rPr>
              <a:t>System </a:t>
            </a:r>
            <a:r>
              <a:rPr sz="1200" spc="-5" dirty="0">
                <a:latin typeface="Times New Roman"/>
                <a:cs typeface="Times New Roman"/>
              </a:rPr>
              <a:t>Item, </a:t>
            </a:r>
            <a:r>
              <a:rPr sz="1200" spc="-10" dirty="0">
                <a:latin typeface="Times New Roman"/>
                <a:cs typeface="Times New Roman"/>
              </a:rPr>
              <a:t>you </a:t>
            </a:r>
            <a:r>
              <a:rPr sz="1200" spc="-5" dirty="0">
                <a:latin typeface="Times New Roman"/>
                <a:cs typeface="Times New Roman"/>
              </a:rPr>
              <a:t>will see basic information  about your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PC.</a:t>
            </a:r>
            <a:endParaRPr sz="1200">
              <a:latin typeface="Times New Roman"/>
              <a:cs typeface="Times New Roman"/>
            </a:endParaRPr>
          </a:p>
          <a:p>
            <a:pPr marL="649605" marR="5080" lvl="3" indent="-228600" algn="just">
              <a:lnSpc>
                <a:spcPct val="113500"/>
              </a:lnSpc>
              <a:spcBef>
                <a:spcPts val="30"/>
              </a:spcBef>
              <a:buFont typeface="Symbol"/>
              <a:buChar char=""/>
              <a:tabLst>
                <a:tab pos="650240" algn="l"/>
              </a:tabLst>
            </a:pPr>
            <a:r>
              <a:rPr sz="1200" spc="-5" dirty="0">
                <a:latin typeface="Times New Roman"/>
                <a:cs typeface="Times New Roman"/>
              </a:rPr>
              <a:t>Look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type,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you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now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ready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anaconda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website  </a:t>
            </a:r>
            <a:r>
              <a:rPr sz="1200" spc="-5" dirty="0">
                <a:latin typeface="Times New Roman"/>
                <a:cs typeface="Times New Roman"/>
              </a:rPr>
              <a:t>at:</a:t>
            </a:r>
            <a:r>
              <a:rPr sz="12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3"/>
              </a:rPr>
              <a:t>https://www.anaconda.com/</a:t>
            </a:r>
            <a:endParaRPr sz="1200">
              <a:latin typeface="Carlito"/>
              <a:cs typeface="Carlito"/>
            </a:endParaRPr>
          </a:p>
          <a:p>
            <a:pPr marL="649605" marR="5715" lvl="3" indent="-228600" algn="just">
              <a:lnSpc>
                <a:spcPct val="110300"/>
              </a:lnSpc>
              <a:spcBef>
                <a:spcPts val="140"/>
              </a:spcBef>
              <a:buFont typeface="Symbol"/>
              <a:buChar char=""/>
              <a:tabLst>
                <a:tab pos="650240" algn="l"/>
              </a:tabLst>
            </a:pP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the top </a:t>
            </a:r>
            <a:r>
              <a:rPr sz="1200" spc="-5" dirty="0">
                <a:latin typeface="Times New Roman"/>
                <a:cs typeface="Times New Roman"/>
              </a:rPr>
              <a:t>right </a:t>
            </a:r>
            <a:r>
              <a:rPr sz="1200" dirty="0">
                <a:latin typeface="Times New Roman"/>
                <a:cs typeface="Times New Roman"/>
              </a:rPr>
              <a:t>side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your screen, </a:t>
            </a:r>
            <a:r>
              <a:rPr sz="1200" spc="-10" dirty="0">
                <a:latin typeface="Times New Roman"/>
                <a:cs typeface="Times New Roman"/>
              </a:rPr>
              <a:t>you </a:t>
            </a:r>
            <a:r>
              <a:rPr sz="1200" dirty="0">
                <a:latin typeface="Times New Roman"/>
                <a:cs typeface="Times New Roman"/>
              </a:rPr>
              <a:t>will find </a:t>
            </a:r>
            <a:r>
              <a:rPr sz="1200" spc="-5" dirty="0">
                <a:latin typeface="Times New Roman"/>
                <a:cs typeface="Times New Roman"/>
              </a:rPr>
              <a:t>download </a:t>
            </a:r>
            <a:r>
              <a:rPr sz="1200" dirty="0">
                <a:latin typeface="Times New Roman"/>
                <a:cs typeface="Times New Roman"/>
              </a:rPr>
              <a:t>button. </a:t>
            </a:r>
            <a:r>
              <a:rPr sz="1200" spc="-5" dirty="0">
                <a:latin typeface="Times New Roman"/>
                <a:cs typeface="Times New Roman"/>
              </a:rPr>
              <a:t>Click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 it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choose the </a:t>
            </a:r>
            <a:r>
              <a:rPr sz="1200" spc="-5" dirty="0">
                <a:latin typeface="Times New Roman"/>
                <a:cs typeface="Times New Roman"/>
              </a:rPr>
              <a:t>right version </a:t>
            </a:r>
            <a:r>
              <a:rPr sz="1200" dirty="0">
                <a:latin typeface="Times New Roman"/>
                <a:cs typeface="Times New Roman"/>
              </a:rPr>
              <a:t>that fits </a:t>
            </a:r>
            <a:r>
              <a:rPr sz="1200" spc="-5" dirty="0">
                <a:latin typeface="Times New Roman"/>
                <a:cs typeface="Times New Roman"/>
              </a:rPr>
              <a:t>your </a:t>
            </a:r>
            <a:r>
              <a:rPr sz="1200" dirty="0">
                <a:latin typeface="Times New Roman"/>
                <a:cs typeface="Times New Roman"/>
              </a:rPr>
              <a:t>PC. </a:t>
            </a:r>
            <a:r>
              <a:rPr sz="1200" spc="-5" dirty="0">
                <a:latin typeface="Times New Roman"/>
                <a:cs typeface="Times New Roman"/>
              </a:rPr>
              <a:t>Remember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use  </a:t>
            </a:r>
            <a:r>
              <a:rPr sz="1200" spc="-5" dirty="0">
                <a:latin typeface="Times New Roman"/>
                <a:cs typeface="Times New Roman"/>
              </a:rPr>
              <a:t>Python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3.7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version.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However,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step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matter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since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don’t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until  now </a:t>
            </a:r>
            <a:r>
              <a:rPr sz="1200" spc="-5" dirty="0">
                <a:latin typeface="Times New Roman"/>
                <a:cs typeface="Times New Roman"/>
              </a:rPr>
              <a:t>work on Python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libraries.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23429" y="2379806"/>
            <a:ext cx="1180860" cy="1281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84704" y="8322564"/>
            <a:ext cx="3022092" cy="12664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spc="-55" dirty="0"/>
              <a:t>2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pc="-10" dirty="0"/>
              <a:t>All </a:t>
            </a:r>
            <a:r>
              <a:rPr spc="-5" dirty="0"/>
              <a:t>copyrights </a:t>
            </a:r>
            <a:r>
              <a:rPr dirty="0"/>
              <a:t>are </a:t>
            </a:r>
            <a:r>
              <a:rPr spc="-5" dirty="0"/>
              <a:t>reserved</a:t>
            </a:r>
            <a:r>
              <a:rPr spc="-15" dirty="0"/>
              <a:t> </a:t>
            </a:r>
            <a:r>
              <a:rPr spc="-5" dirty="0"/>
              <a:t>to: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pc="-5" dirty="0"/>
              <a:t>Dr. Mohammed Al-Sarem &amp; Dr. Muhanad</a:t>
            </a:r>
            <a:r>
              <a:rPr spc="45" dirty="0"/>
              <a:t> </a:t>
            </a:r>
            <a:r>
              <a:rPr spc="-5" dirty="0"/>
              <a:t>Al-Muhameed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8986" y="427735"/>
            <a:ext cx="4892040" cy="1086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rlito"/>
                <a:cs typeface="Carlito"/>
              </a:rPr>
              <a:t>Lab </a:t>
            </a:r>
            <a:r>
              <a:rPr sz="1400" b="1" dirty="0">
                <a:latin typeface="Carlito"/>
                <a:cs typeface="Carlito"/>
              </a:rPr>
              <a:t>Exercise </a:t>
            </a:r>
            <a:r>
              <a:rPr sz="1400" b="1" spc="-5" dirty="0">
                <a:latin typeface="Carlito"/>
                <a:cs typeface="Carlito"/>
              </a:rPr>
              <a:t>1: </a:t>
            </a:r>
            <a:r>
              <a:rPr sz="1400" b="1" dirty="0">
                <a:latin typeface="Carlito"/>
                <a:cs typeface="Carlito"/>
              </a:rPr>
              <a:t>Introduction to </a:t>
            </a:r>
            <a:r>
              <a:rPr sz="1400" b="1" spc="-5" dirty="0">
                <a:latin typeface="Carlito"/>
                <a:cs typeface="Carlito"/>
              </a:rPr>
              <a:t>Lab </a:t>
            </a:r>
            <a:r>
              <a:rPr sz="1400" b="1" dirty="0">
                <a:latin typeface="Carlito"/>
                <a:cs typeface="Carlito"/>
              </a:rPr>
              <a:t>Environment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Carlito"/>
              <a:cs typeface="Carlito"/>
            </a:endParaRPr>
          </a:p>
          <a:p>
            <a:pPr marL="241300" marR="5080" indent="-228600" algn="just">
              <a:lnSpc>
                <a:spcPct val="111300"/>
              </a:lnSpc>
              <a:buFont typeface="Symbol"/>
              <a:buChar char="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Wait until the </a:t>
            </a:r>
            <a:r>
              <a:rPr sz="1200" spc="-5" dirty="0">
                <a:latin typeface="Times New Roman"/>
                <a:cs typeface="Times New Roman"/>
              </a:rPr>
              <a:t>download is </a:t>
            </a:r>
            <a:r>
              <a:rPr sz="1200" dirty="0">
                <a:latin typeface="Times New Roman"/>
                <a:cs typeface="Times New Roman"/>
              </a:rPr>
              <a:t>finished, then </a:t>
            </a:r>
            <a:r>
              <a:rPr sz="1200" spc="-10" dirty="0">
                <a:latin typeface="Times New Roman"/>
                <a:cs typeface="Times New Roman"/>
              </a:rPr>
              <a:t>go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folder </a:t>
            </a:r>
            <a:r>
              <a:rPr sz="1200" dirty="0">
                <a:latin typeface="Times New Roman"/>
                <a:cs typeface="Times New Roman"/>
              </a:rPr>
              <a:t>where </a:t>
            </a:r>
            <a:r>
              <a:rPr sz="1200" spc="-10" dirty="0">
                <a:latin typeface="Times New Roman"/>
                <a:cs typeface="Times New Roman"/>
              </a:rPr>
              <a:t>you </a:t>
            </a:r>
            <a:r>
              <a:rPr sz="1200" dirty="0">
                <a:latin typeface="Times New Roman"/>
                <a:cs typeface="Times New Roman"/>
              </a:rPr>
              <a:t>saved  the </a:t>
            </a:r>
            <a:r>
              <a:rPr sz="1200" spc="-5" dirty="0">
                <a:latin typeface="Times New Roman"/>
                <a:cs typeface="Times New Roman"/>
              </a:rPr>
              <a:t>application and click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i="1" spc="-5" dirty="0">
                <a:latin typeface="Caladea"/>
                <a:cs typeface="Caladea"/>
              </a:rPr>
              <a:t>Anaconda3-2019.10-Windows-x86_64</a:t>
            </a:r>
            <a:r>
              <a:rPr sz="1200" spc="-5" dirty="0">
                <a:latin typeface="Times New Roman"/>
                <a:cs typeface="Times New Roman"/>
              </a:rPr>
              <a:t>. The  setup </a:t>
            </a:r>
            <a:r>
              <a:rPr sz="1200" dirty="0">
                <a:latin typeface="Times New Roman"/>
                <a:cs typeface="Times New Roman"/>
              </a:rPr>
              <a:t>will </a:t>
            </a:r>
            <a:r>
              <a:rPr sz="1200" spc="-5" dirty="0">
                <a:latin typeface="Times New Roman"/>
                <a:cs typeface="Times New Roman"/>
              </a:rPr>
              <a:t>guide </a:t>
            </a:r>
            <a:r>
              <a:rPr sz="1200" spc="-10" dirty="0">
                <a:latin typeface="Times New Roman"/>
                <a:cs typeface="Times New Roman"/>
              </a:rPr>
              <a:t>you </a:t>
            </a:r>
            <a:r>
              <a:rPr sz="1200" spc="-5" dirty="0">
                <a:latin typeface="Times New Roman"/>
                <a:cs typeface="Times New Roman"/>
              </a:rPr>
              <a:t>through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installation.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21080" y="10102595"/>
            <a:ext cx="5518150" cy="266700"/>
            <a:chOff x="1021080" y="10102595"/>
            <a:chExt cx="5518150" cy="266700"/>
          </a:xfrm>
        </p:grpSpPr>
        <p:sp>
          <p:nvSpPr>
            <p:cNvPr id="4" name="object 4"/>
            <p:cNvSpPr/>
            <p:nvPr/>
          </p:nvSpPr>
          <p:spPr>
            <a:xfrm>
              <a:off x="1021080" y="10235183"/>
              <a:ext cx="5518150" cy="0"/>
            </a:xfrm>
            <a:custGeom>
              <a:avLst/>
              <a:gdLst/>
              <a:ahLst/>
              <a:cxnLst/>
              <a:rect l="l" t="t" r="r" b="b"/>
              <a:pathLst>
                <a:path w="5518150">
                  <a:moveTo>
                    <a:pt x="0" y="0"/>
                  </a:moveTo>
                  <a:lnTo>
                    <a:pt x="5518150" y="0"/>
                  </a:lnTo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37965" y="10117073"/>
              <a:ext cx="486409" cy="238125"/>
            </a:xfrm>
            <a:custGeom>
              <a:avLst/>
              <a:gdLst/>
              <a:ahLst/>
              <a:cxnLst/>
              <a:rect l="l" t="t" r="r" b="b"/>
              <a:pathLst>
                <a:path w="486410" h="238125">
                  <a:moveTo>
                    <a:pt x="446532" y="0"/>
                  </a:moveTo>
                  <a:lnTo>
                    <a:pt x="39624" y="0"/>
                  </a:lnTo>
                  <a:lnTo>
                    <a:pt x="24217" y="3114"/>
                  </a:lnTo>
                  <a:lnTo>
                    <a:pt x="11620" y="11606"/>
                  </a:lnTo>
                  <a:lnTo>
                    <a:pt x="3119" y="24201"/>
                  </a:lnTo>
                  <a:lnTo>
                    <a:pt x="0" y="39623"/>
                  </a:lnTo>
                  <a:lnTo>
                    <a:pt x="0" y="198119"/>
                  </a:lnTo>
                  <a:lnTo>
                    <a:pt x="3119" y="213542"/>
                  </a:lnTo>
                  <a:lnTo>
                    <a:pt x="11620" y="226137"/>
                  </a:lnTo>
                  <a:lnTo>
                    <a:pt x="24217" y="234629"/>
                  </a:lnTo>
                  <a:lnTo>
                    <a:pt x="39624" y="237743"/>
                  </a:lnTo>
                  <a:lnTo>
                    <a:pt x="446532" y="237743"/>
                  </a:lnTo>
                  <a:lnTo>
                    <a:pt x="461938" y="234629"/>
                  </a:lnTo>
                  <a:lnTo>
                    <a:pt x="474535" y="226137"/>
                  </a:lnTo>
                  <a:lnTo>
                    <a:pt x="483036" y="213542"/>
                  </a:lnTo>
                  <a:lnTo>
                    <a:pt x="486156" y="198119"/>
                  </a:lnTo>
                  <a:lnTo>
                    <a:pt x="486156" y="39623"/>
                  </a:lnTo>
                  <a:lnTo>
                    <a:pt x="483036" y="24201"/>
                  </a:lnTo>
                  <a:lnTo>
                    <a:pt x="474535" y="11606"/>
                  </a:lnTo>
                  <a:lnTo>
                    <a:pt x="461938" y="3114"/>
                  </a:lnTo>
                  <a:lnTo>
                    <a:pt x="4465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37965" y="10117073"/>
              <a:ext cx="486409" cy="238125"/>
            </a:xfrm>
            <a:custGeom>
              <a:avLst/>
              <a:gdLst/>
              <a:ahLst/>
              <a:cxnLst/>
              <a:rect l="l" t="t" r="r" b="b"/>
              <a:pathLst>
                <a:path w="486410" h="238125">
                  <a:moveTo>
                    <a:pt x="39624" y="237743"/>
                  </a:moveTo>
                  <a:lnTo>
                    <a:pt x="24217" y="234629"/>
                  </a:lnTo>
                  <a:lnTo>
                    <a:pt x="11620" y="226137"/>
                  </a:lnTo>
                  <a:lnTo>
                    <a:pt x="3119" y="213542"/>
                  </a:lnTo>
                  <a:lnTo>
                    <a:pt x="0" y="198119"/>
                  </a:lnTo>
                  <a:lnTo>
                    <a:pt x="0" y="39623"/>
                  </a:lnTo>
                  <a:lnTo>
                    <a:pt x="3119" y="24201"/>
                  </a:lnTo>
                  <a:lnTo>
                    <a:pt x="11620" y="11606"/>
                  </a:lnTo>
                  <a:lnTo>
                    <a:pt x="24217" y="3114"/>
                  </a:lnTo>
                  <a:lnTo>
                    <a:pt x="39624" y="0"/>
                  </a:lnTo>
                </a:path>
                <a:path w="486410" h="238125">
                  <a:moveTo>
                    <a:pt x="446532" y="0"/>
                  </a:moveTo>
                  <a:lnTo>
                    <a:pt x="461938" y="3114"/>
                  </a:lnTo>
                  <a:lnTo>
                    <a:pt x="474535" y="11606"/>
                  </a:lnTo>
                  <a:lnTo>
                    <a:pt x="483036" y="24201"/>
                  </a:lnTo>
                  <a:lnTo>
                    <a:pt x="486156" y="39623"/>
                  </a:lnTo>
                  <a:lnTo>
                    <a:pt x="486156" y="198119"/>
                  </a:lnTo>
                  <a:lnTo>
                    <a:pt x="483036" y="213542"/>
                  </a:lnTo>
                  <a:lnTo>
                    <a:pt x="474535" y="226137"/>
                  </a:lnTo>
                  <a:lnTo>
                    <a:pt x="461938" y="234629"/>
                  </a:lnTo>
                  <a:lnTo>
                    <a:pt x="446532" y="237743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38986" y="3976242"/>
            <a:ext cx="4892040" cy="2061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6350" indent="-228600" algn="just">
              <a:lnSpc>
                <a:spcPct val="110000"/>
              </a:lnSpc>
              <a:spcBef>
                <a:spcPts val="100"/>
              </a:spcBef>
              <a:buFont typeface="Symbol"/>
              <a:buChar char=""/>
              <a:tabLst>
                <a:tab pos="241300" algn="l"/>
              </a:tabLst>
            </a:pP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is recommended </a:t>
            </a:r>
            <a:r>
              <a:rPr sz="1200" dirty="0">
                <a:latin typeface="Times New Roman"/>
                <a:cs typeface="Times New Roman"/>
              </a:rPr>
              <a:t>to change the </a:t>
            </a:r>
            <a:r>
              <a:rPr sz="1200" spc="-5" dirty="0">
                <a:latin typeface="Times New Roman"/>
                <a:cs typeface="Times New Roman"/>
              </a:rPr>
              <a:t>destination </a:t>
            </a:r>
            <a:r>
              <a:rPr sz="1200" dirty="0">
                <a:latin typeface="Times New Roman"/>
                <a:cs typeface="Times New Roman"/>
              </a:rPr>
              <a:t>folder to </a:t>
            </a:r>
            <a:r>
              <a:rPr sz="1200" spc="10" dirty="0">
                <a:latin typeface="Times New Roman"/>
                <a:cs typeface="Times New Roman"/>
              </a:rPr>
              <a:t>C:\ </a:t>
            </a:r>
            <a:r>
              <a:rPr sz="1200" dirty="0">
                <a:latin typeface="Times New Roman"/>
                <a:cs typeface="Times New Roman"/>
              </a:rPr>
              <a:t>Anaconda3, then  </a:t>
            </a:r>
            <a:r>
              <a:rPr sz="1200" spc="-5" dirty="0">
                <a:latin typeface="Times New Roman"/>
                <a:cs typeface="Times New Roman"/>
              </a:rPr>
              <a:t>click </a:t>
            </a:r>
            <a:r>
              <a:rPr sz="1200" dirty="0">
                <a:latin typeface="Times New Roman"/>
                <a:cs typeface="Times New Roman"/>
              </a:rPr>
              <a:t>on Next.</a:t>
            </a:r>
            <a:endParaRPr sz="1200">
              <a:latin typeface="Times New Roman"/>
              <a:cs typeface="Times New Roman"/>
            </a:endParaRPr>
          </a:p>
          <a:p>
            <a:pPr marL="241300" marR="6350" indent="-228600" algn="just">
              <a:lnSpc>
                <a:spcPct val="110800"/>
              </a:lnSpc>
              <a:spcBef>
                <a:spcPts val="70"/>
              </a:spcBef>
              <a:buFont typeface="Symbol"/>
              <a:buChar char=""/>
              <a:tabLst>
                <a:tab pos="279400" algn="l"/>
              </a:tabLst>
            </a:pPr>
            <a:r>
              <a:rPr dirty="0"/>
              <a:t>	</a:t>
            </a:r>
            <a:r>
              <a:rPr sz="1200" spc="-5" dirty="0">
                <a:latin typeface="Times New Roman"/>
                <a:cs typeface="Times New Roman"/>
              </a:rPr>
              <a:t>Check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box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“Register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Anaconda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my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default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Python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3.7”,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click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on  </a:t>
            </a:r>
            <a:r>
              <a:rPr sz="1200" spc="-5" dirty="0">
                <a:latin typeface="Times New Roman"/>
                <a:cs typeface="Times New Roman"/>
              </a:rPr>
              <a:t>Install.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110200"/>
              </a:lnSpc>
              <a:spcBef>
                <a:spcPts val="80"/>
              </a:spcBef>
              <a:buFont typeface="Symbol"/>
              <a:buChar char=""/>
              <a:tabLst>
                <a:tab pos="279400" algn="l"/>
              </a:tabLst>
            </a:pPr>
            <a:r>
              <a:rPr dirty="0"/>
              <a:t>	</a:t>
            </a:r>
            <a:r>
              <a:rPr sz="1200" dirty="0">
                <a:latin typeface="Times New Roman"/>
                <a:cs typeface="Times New Roman"/>
              </a:rPr>
              <a:t>When the </a:t>
            </a:r>
            <a:r>
              <a:rPr sz="1200" spc="-5" dirty="0">
                <a:latin typeface="Times New Roman"/>
                <a:cs typeface="Times New Roman"/>
              </a:rPr>
              <a:t>installation is </a:t>
            </a:r>
            <a:r>
              <a:rPr sz="1200" dirty="0">
                <a:latin typeface="Times New Roman"/>
                <a:cs typeface="Times New Roman"/>
              </a:rPr>
              <a:t>successfully </a:t>
            </a:r>
            <a:r>
              <a:rPr sz="1200" spc="-5" dirty="0">
                <a:latin typeface="Times New Roman"/>
                <a:cs typeface="Times New Roman"/>
              </a:rPr>
              <a:t>complete, your browser </a:t>
            </a:r>
            <a:r>
              <a:rPr sz="1200" spc="5" dirty="0">
                <a:latin typeface="Times New Roman"/>
                <a:cs typeface="Times New Roman"/>
              </a:rPr>
              <a:t>will </a:t>
            </a:r>
            <a:r>
              <a:rPr sz="1200" spc="-5" dirty="0">
                <a:latin typeface="Times New Roman"/>
                <a:cs typeface="Times New Roman"/>
              </a:rPr>
              <a:t>redirect  you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two websites: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https://docs.anaconda.com/anaconda/user-  guide/getting-started/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https://anaconda.org/</a:t>
            </a:r>
            <a:r>
              <a:rPr sz="1200" spc="-5" dirty="0">
                <a:latin typeface="Times New Roman"/>
                <a:cs typeface="Times New Roman"/>
                <a:hlinkClick r:id="rId3"/>
              </a:rPr>
              <a:t>. </a:t>
            </a: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-10" dirty="0">
                <a:latin typeface="Times New Roman"/>
                <a:cs typeface="Times New Roman"/>
              </a:rPr>
              <a:t>you </a:t>
            </a:r>
            <a:r>
              <a:rPr sz="1200" dirty="0">
                <a:latin typeface="Times New Roman"/>
                <a:cs typeface="Times New Roman"/>
              </a:rPr>
              <a:t>have not </a:t>
            </a:r>
            <a:r>
              <a:rPr sz="1200" spc="-5" dirty="0">
                <a:latin typeface="Times New Roman"/>
                <a:cs typeface="Times New Roman"/>
              </a:rPr>
              <a:t>an account 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anaconda, </a:t>
            </a:r>
            <a:r>
              <a:rPr sz="1200" dirty="0">
                <a:latin typeface="Times New Roman"/>
                <a:cs typeface="Times New Roman"/>
              </a:rPr>
              <a:t>fill the required </a:t>
            </a:r>
            <a:r>
              <a:rPr sz="1200" spc="-5" dirty="0">
                <a:latin typeface="Times New Roman"/>
                <a:cs typeface="Times New Roman"/>
              </a:rPr>
              <a:t>information </a:t>
            </a:r>
            <a:r>
              <a:rPr sz="1200" dirty="0">
                <a:latin typeface="Times New Roman"/>
                <a:cs typeface="Times New Roman"/>
              </a:rPr>
              <a:t>to create </a:t>
            </a:r>
            <a:r>
              <a:rPr sz="1200" spc="-5" dirty="0">
                <a:latin typeface="Times New Roman"/>
                <a:cs typeface="Times New Roman"/>
              </a:rPr>
              <a:t>an account </a:t>
            </a:r>
            <a:r>
              <a:rPr sz="1200" dirty="0">
                <a:latin typeface="Times New Roman"/>
                <a:cs typeface="Times New Roman"/>
              </a:rPr>
              <a:t>either </a:t>
            </a:r>
            <a:r>
              <a:rPr sz="1200" spc="-5" dirty="0">
                <a:latin typeface="Times New Roman"/>
                <a:cs typeface="Times New Roman"/>
              </a:rPr>
              <a:t>sign </a:t>
            </a:r>
            <a:r>
              <a:rPr sz="1200" spc="5" dirty="0">
                <a:latin typeface="Times New Roman"/>
                <a:cs typeface="Times New Roman"/>
              </a:rPr>
              <a:t>up 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your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step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necessary,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recommend  to do</a:t>
            </a:r>
            <a:r>
              <a:rPr sz="1200" spc="-5" dirty="0">
                <a:latin typeface="Times New Roman"/>
                <a:cs typeface="Times New Roman"/>
              </a:rPr>
              <a:t> that.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8986" y="8841485"/>
            <a:ext cx="4891405" cy="427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0000"/>
              </a:lnSpc>
              <a:spcBef>
                <a:spcPts val="100"/>
              </a:spcBef>
              <a:buFont typeface="Symbol"/>
              <a:buChar char=""/>
              <a:tabLst>
                <a:tab pos="292100" algn="l"/>
              </a:tabLst>
            </a:pPr>
            <a:r>
              <a:rPr dirty="0"/>
              <a:t>	</a:t>
            </a:r>
            <a:r>
              <a:rPr sz="1200" spc="-5" dirty="0">
                <a:latin typeface="Times New Roman"/>
                <a:cs typeface="Times New Roman"/>
              </a:rPr>
              <a:t>Now, </a:t>
            </a:r>
            <a:r>
              <a:rPr sz="1200" spc="-10" dirty="0">
                <a:latin typeface="Times New Roman"/>
                <a:cs typeface="Times New Roman"/>
              </a:rPr>
              <a:t>go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Anaconda application and choose Jupyter </a:t>
            </a:r>
            <a:r>
              <a:rPr sz="1200" dirty="0">
                <a:latin typeface="Times New Roman"/>
                <a:cs typeface="Times New Roman"/>
              </a:rPr>
              <a:t>Notebook (Anaconda  3).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89988" y="1533143"/>
            <a:ext cx="3180588" cy="2447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0032" y="6057899"/>
            <a:ext cx="4617720" cy="27904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spc="-55" dirty="0"/>
              <a:t>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pc="-10" dirty="0"/>
              <a:t>All </a:t>
            </a:r>
            <a:r>
              <a:rPr spc="-5" dirty="0"/>
              <a:t>copyrights </a:t>
            </a:r>
            <a:r>
              <a:rPr dirty="0"/>
              <a:t>are </a:t>
            </a:r>
            <a:r>
              <a:rPr spc="-5" dirty="0"/>
              <a:t>reserved</a:t>
            </a:r>
            <a:r>
              <a:rPr spc="-15" dirty="0"/>
              <a:t> </a:t>
            </a:r>
            <a:r>
              <a:rPr spc="-5" dirty="0"/>
              <a:t>to: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pc="-5" dirty="0"/>
              <a:t>Dr. Mohammed Al-Sarem &amp; Dr. Muhanad</a:t>
            </a:r>
            <a:r>
              <a:rPr spc="45" dirty="0"/>
              <a:t> </a:t>
            </a:r>
            <a:r>
              <a:rPr spc="-5" dirty="0"/>
              <a:t>Al-Muhameed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6185" y="427735"/>
            <a:ext cx="35737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rlito"/>
                <a:cs typeface="Carlito"/>
              </a:rPr>
              <a:t>Lab </a:t>
            </a:r>
            <a:r>
              <a:rPr sz="1400" b="1" dirty="0">
                <a:latin typeface="Carlito"/>
                <a:cs typeface="Carlito"/>
              </a:rPr>
              <a:t>Exercise </a:t>
            </a:r>
            <a:r>
              <a:rPr sz="1400" b="1" spc="-5" dirty="0">
                <a:latin typeface="Carlito"/>
                <a:cs typeface="Carlito"/>
              </a:rPr>
              <a:t>1: </a:t>
            </a:r>
            <a:r>
              <a:rPr sz="1400" b="1" dirty="0">
                <a:latin typeface="Carlito"/>
                <a:cs typeface="Carlito"/>
              </a:rPr>
              <a:t>Introduction to </a:t>
            </a:r>
            <a:r>
              <a:rPr sz="1400" b="1" spc="-5" dirty="0">
                <a:latin typeface="Carlito"/>
                <a:cs typeface="Carlito"/>
              </a:rPr>
              <a:t>Lab</a:t>
            </a:r>
            <a:r>
              <a:rPr sz="1400" b="1" spc="-15" dirty="0">
                <a:latin typeface="Carlito"/>
                <a:cs typeface="Carlito"/>
              </a:rPr>
              <a:t> </a:t>
            </a:r>
            <a:r>
              <a:rPr sz="1400" b="1" dirty="0">
                <a:latin typeface="Carlito"/>
                <a:cs typeface="Carlito"/>
              </a:rPr>
              <a:t>Environment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21080" y="10102595"/>
            <a:ext cx="5518150" cy="266700"/>
            <a:chOff x="1021080" y="10102595"/>
            <a:chExt cx="5518150" cy="266700"/>
          </a:xfrm>
        </p:grpSpPr>
        <p:sp>
          <p:nvSpPr>
            <p:cNvPr id="4" name="object 4"/>
            <p:cNvSpPr/>
            <p:nvPr/>
          </p:nvSpPr>
          <p:spPr>
            <a:xfrm>
              <a:off x="1021080" y="10235183"/>
              <a:ext cx="5518150" cy="0"/>
            </a:xfrm>
            <a:custGeom>
              <a:avLst/>
              <a:gdLst/>
              <a:ahLst/>
              <a:cxnLst/>
              <a:rect l="l" t="t" r="r" b="b"/>
              <a:pathLst>
                <a:path w="5518150">
                  <a:moveTo>
                    <a:pt x="0" y="0"/>
                  </a:moveTo>
                  <a:lnTo>
                    <a:pt x="5518150" y="0"/>
                  </a:lnTo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37965" y="10117073"/>
              <a:ext cx="486409" cy="238125"/>
            </a:xfrm>
            <a:custGeom>
              <a:avLst/>
              <a:gdLst/>
              <a:ahLst/>
              <a:cxnLst/>
              <a:rect l="l" t="t" r="r" b="b"/>
              <a:pathLst>
                <a:path w="486410" h="238125">
                  <a:moveTo>
                    <a:pt x="446532" y="0"/>
                  </a:moveTo>
                  <a:lnTo>
                    <a:pt x="39624" y="0"/>
                  </a:lnTo>
                  <a:lnTo>
                    <a:pt x="24217" y="3114"/>
                  </a:lnTo>
                  <a:lnTo>
                    <a:pt x="11620" y="11606"/>
                  </a:lnTo>
                  <a:lnTo>
                    <a:pt x="3119" y="24201"/>
                  </a:lnTo>
                  <a:lnTo>
                    <a:pt x="0" y="39623"/>
                  </a:lnTo>
                  <a:lnTo>
                    <a:pt x="0" y="198119"/>
                  </a:lnTo>
                  <a:lnTo>
                    <a:pt x="3119" y="213542"/>
                  </a:lnTo>
                  <a:lnTo>
                    <a:pt x="11620" y="226137"/>
                  </a:lnTo>
                  <a:lnTo>
                    <a:pt x="24217" y="234629"/>
                  </a:lnTo>
                  <a:lnTo>
                    <a:pt x="39624" y="237743"/>
                  </a:lnTo>
                  <a:lnTo>
                    <a:pt x="446532" y="237743"/>
                  </a:lnTo>
                  <a:lnTo>
                    <a:pt x="461938" y="234629"/>
                  </a:lnTo>
                  <a:lnTo>
                    <a:pt x="474535" y="226137"/>
                  </a:lnTo>
                  <a:lnTo>
                    <a:pt x="483036" y="213542"/>
                  </a:lnTo>
                  <a:lnTo>
                    <a:pt x="486156" y="198119"/>
                  </a:lnTo>
                  <a:lnTo>
                    <a:pt x="486156" y="39623"/>
                  </a:lnTo>
                  <a:lnTo>
                    <a:pt x="483036" y="24201"/>
                  </a:lnTo>
                  <a:lnTo>
                    <a:pt x="474535" y="11606"/>
                  </a:lnTo>
                  <a:lnTo>
                    <a:pt x="461938" y="3114"/>
                  </a:lnTo>
                  <a:lnTo>
                    <a:pt x="4465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37965" y="10117073"/>
              <a:ext cx="486409" cy="238125"/>
            </a:xfrm>
            <a:custGeom>
              <a:avLst/>
              <a:gdLst/>
              <a:ahLst/>
              <a:cxnLst/>
              <a:rect l="l" t="t" r="r" b="b"/>
              <a:pathLst>
                <a:path w="486410" h="238125">
                  <a:moveTo>
                    <a:pt x="39624" y="237743"/>
                  </a:moveTo>
                  <a:lnTo>
                    <a:pt x="24217" y="234629"/>
                  </a:lnTo>
                  <a:lnTo>
                    <a:pt x="11620" y="226137"/>
                  </a:lnTo>
                  <a:lnTo>
                    <a:pt x="3119" y="213542"/>
                  </a:lnTo>
                  <a:lnTo>
                    <a:pt x="0" y="198119"/>
                  </a:lnTo>
                  <a:lnTo>
                    <a:pt x="0" y="39623"/>
                  </a:lnTo>
                  <a:lnTo>
                    <a:pt x="3119" y="24201"/>
                  </a:lnTo>
                  <a:lnTo>
                    <a:pt x="11620" y="11606"/>
                  </a:lnTo>
                  <a:lnTo>
                    <a:pt x="24217" y="3114"/>
                  </a:lnTo>
                  <a:lnTo>
                    <a:pt x="39624" y="0"/>
                  </a:lnTo>
                </a:path>
                <a:path w="486410" h="238125">
                  <a:moveTo>
                    <a:pt x="446532" y="0"/>
                  </a:moveTo>
                  <a:lnTo>
                    <a:pt x="461938" y="3114"/>
                  </a:lnTo>
                  <a:lnTo>
                    <a:pt x="474535" y="11606"/>
                  </a:lnTo>
                  <a:lnTo>
                    <a:pt x="483036" y="24201"/>
                  </a:lnTo>
                  <a:lnTo>
                    <a:pt x="486156" y="39623"/>
                  </a:lnTo>
                  <a:lnTo>
                    <a:pt x="486156" y="198119"/>
                  </a:lnTo>
                  <a:lnTo>
                    <a:pt x="483036" y="213542"/>
                  </a:lnTo>
                  <a:lnTo>
                    <a:pt x="474535" y="226137"/>
                  </a:lnTo>
                  <a:lnTo>
                    <a:pt x="461938" y="234629"/>
                  </a:lnTo>
                  <a:lnTo>
                    <a:pt x="446532" y="237743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30604" y="3666870"/>
            <a:ext cx="5300980" cy="2667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49605" marR="5080" indent="-228600" algn="just">
              <a:lnSpc>
                <a:spcPct val="110300"/>
              </a:lnSpc>
              <a:spcBef>
                <a:spcPts val="105"/>
              </a:spcBef>
              <a:buFont typeface="Symbol"/>
              <a:buChar char=""/>
              <a:tabLst>
                <a:tab pos="650240" algn="l"/>
              </a:tabLst>
            </a:pPr>
            <a:r>
              <a:rPr sz="1200" dirty="0">
                <a:latin typeface="Times New Roman"/>
                <a:cs typeface="Times New Roman"/>
              </a:rPr>
              <a:t>Copy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URL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shown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picture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above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your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browser.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open 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webpage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we will use </a:t>
            </a:r>
            <a:r>
              <a:rPr sz="1200" dirty="0">
                <a:latin typeface="Times New Roman"/>
                <a:cs typeface="Times New Roman"/>
              </a:rPr>
              <a:t>it in our later </a:t>
            </a:r>
            <a:r>
              <a:rPr sz="1200" spc="-5" dirty="0">
                <a:latin typeface="Times New Roman"/>
                <a:cs typeface="Times New Roman"/>
              </a:rPr>
              <a:t>work. </a:t>
            </a:r>
            <a:r>
              <a:rPr sz="1200" dirty="0">
                <a:latin typeface="Times New Roman"/>
                <a:cs typeface="Times New Roman"/>
              </a:rPr>
              <a:t>You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lunch Jupyter </a:t>
            </a:r>
            <a:r>
              <a:rPr sz="1200" spc="10" dirty="0">
                <a:latin typeface="Times New Roman"/>
                <a:cs typeface="Times New Roman"/>
              </a:rPr>
              <a:t>by  </a:t>
            </a:r>
            <a:r>
              <a:rPr sz="1200" spc="-5" dirty="0">
                <a:latin typeface="Times New Roman"/>
                <a:cs typeface="Times New Roman"/>
              </a:rPr>
              <a:t>opening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program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you </a:t>
            </a:r>
            <a:r>
              <a:rPr sz="1200" dirty="0">
                <a:latin typeface="Times New Roman"/>
                <a:cs typeface="Times New Roman"/>
              </a:rPr>
              <a:t>lunching the </a:t>
            </a:r>
            <a:r>
              <a:rPr sz="1200" spc="-5" dirty="0">
                <a:latin typeface="Times New Roman"/>
                <a:cs typeface="Times New Roman"/>
              </a:rPr>
              <a:t>Jupyter editor allocated </a:t>
            </a:r>
            <a:r>
              <a:rPr sz="1200" spc="5" dirty="0">
                <a:latin typeface="Times New Roman"/>
                <a:cs typeface="Times New Roman"/>
              </a:rPr>
              <a:t>on  </a:t>
            </a:r>
            <a:r>
              <a:rPr sz="1200" spc="-5" dirty="0">
                <a:latin typeface="Times New Roman"/>
                <a:cs typeface="Times New Roman"/>
              </a:rPr>
              <a:t>Anaconda navigator </a:t>
            </a:r>
            <a:r>
              <a:rPr sz="1200" dirty="0">
                <a:latin typeface="Times New Roman"/>
                <a:cs typeface="Times New Roman"/>
              </a:rPr>
              <a:t>screen.</a:t>
            </a:r>
            <a:endParaRPr sz="1200">
              <a:latin typeface="Times New Roman"/>
              <a:cs typeface="Times New Roman"/>
            </a:endParaRPr>
          </a:p>
          <a:p>
            <a:pPr marL="649605" indent="-229235" algn="just">
              <a:lnSpc>
                <a:spcPct val="100000"/>
              </a:lnSpc>
              <a:spcBef>
                <a:spcPts val="229"/>
              </a:spcBef>
              <a:buFont typeface="Symbol"/>
              <a:buChar char=""/>
              <a:tabLst>
                <a:tab pos="650240" algn="l"/>
              </a:tabLst>
            </a:pPr>
            <a:r>
              <a:rPr sz="1200" spc="-5" dirty="0">
                <a:latin typeface="Times New Roman"/>
                <a:cs typeface="Times New Roman"/>
              </a:rPr>
              <a:t>Take </a:t>
            </a:r>
            <a:r>
              <a:rPr sz="1200" spc="-10" dirty="0">
                <a:latin typeface="Times New Roman"/>
                <a:cs typeface="Times New Roman"/>
              </a:rPr>
              <a:t>your </a:t>
            </a:r>
            <a:r>
              <a:rPr sz="1200" dirty="0">
                <a:latin typeface="Times New Roman"/>
                <a:cs typeface="Times New Roman"/>
              </a:rPr>
              <a:t>time to explore the </a:t>
            </a:r>
            <a:r>
              <a:rPr sz="1200" spc="-5" dirty="0">
                <a:latin typeface="Times New Roman"/>
                <a:cs typeface="Times New Roman"/>
              </a:rPr>
              <a:t>webpage and all its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controls.</a:t>
            </a:r>
            <a:endParaRPr sz="1200">
              <a:latin typeface="Times New Roman"/>
              <a:cs typeface="Times New Roman"/>
            </a:endParaRPr>
          </a:p>
          <a:p>
            <a:pPr marL="469265" lvl="2" indent="-457200">
              <a:lnSpc>
                <a:spcPct val="100000"/>
              </a:lnSpc>
              <a:spcBef>
                <a:spcPts val="1170"/>
              </a:spcBef>
              <a:buAutoNum type="arabicPeriod" startAt="2"/>
              <a:tabLst>
                <a:tab pos="469900" algn="l"/>
              </a:tabLst>
            </a:pPr>
            <a:r>
              <a:rPr sz="1600" spc="-5" dirty="0">
                <a:solidFill>
                  <a:srgbClr val="4F81BC"/>
                </a:solidFill>
                <a:latin typeface="Caladea"/>
                <a:cs typeface="Caladea"/>
              </a:rPr>
              <a:t>Jupyter Installation on</a:t>
            </a:r>
            <a:r>
              <a:rPr sz="1600" spc="10" dirty="0">
                <a:solidFill>
                  <a:srgbClr val="4F81BC"/>
                </a:solidFill>
                <a:latin typeface="Caladea"/>
                <a:cs typeface="Caladea"/>
              </a:rPr>
              <a:t> </a:t>
            </a:r>
            <a:r>
              <a:rPr sz="1600" spc="-5" dirty="0">
                <a:solidFill>
                  <a:srgbClr val="4F81BC"/>
                </a:solidFill>
                <a:latin typeface="Caladea"/>
                <a:cs typeface="Caladea"/>
              </a:rPr>
              <a:t>Unix</a:t>
            </a:r>
            <a:endParaRPr sz="1600">
              <a:latin typeface="Caladea"/>
              <a:cs typeface="Caladea"/>
            </a:endParaRPr>
          </a:p>
          <a:p>
            <a:pPr marL="469265" lvl="2" indent="-457200">
              <a:lnSpc>
                <a:spcPct val="100000"/>
              </a:lnSpc>
              <a:spcBef>
                <a:spcPts val="1250"/>
              </a:spcBef>
              <a:buAutoNum type="arabicPeriod" startAt="2"/>
              <a:tabLst>
                <a:tab pos="469900" algn="l"/>
              </a:tabLst>
            </a:pPr>
            <a:r>
              <a:rPr sz="1600" spc="-5" dirty="0">
                <a:solidFill>
                  <a:srgbClr val="4F81BC"/>
                </a:solidFill>
                <a:latin typeface="Caladea"/>
                <a:cs typeface="Caladea"/>
              </a:rPr>
              <a:t>Jupyter Installation on</a:t>
            </a:r>
            <a:r>
              <a:rPr sz="1600" spc="10" dirty="0">
                <a:solidFill>
                  <a:srgbClr val="4F81BC"/>
                </a:solidFill>
                <a:latin typeface="Caladea"/>
                <a:cs typeface="Caladea"/>
              </a:rPr>
              <a:t> </a:t>
            </a:r>
            <a:r>
              <a:rPr sz="1600" spc="-5" dirty="0">
                <a:solidFill>
                  <a:srgbClr val="4F81BC"/>
                </a:solidFill>
                <a:latin typeface="Caladea"/>
                <a:cs typeface="Caladea"/>
              </a:rPr>
              <a:t>Macintosh</a:t>
            </a:r>
            <a:endParaRPr sz="1600">
              <a:latin typeface="Caladea"/>
              <a:cs typeface="Caladea"/>
            </a:endParaRPr>
          </a:p>
          <a:p>
            <a:pPr marL="469265" lvl="3" indent="-229235">
              <a:lnSpc>
                <a:spcPct val="100000"/>
              </a:lnSpc>
              <a:spcBef>
                <a:spcPts val="254"/>
              </a:spcBef>
              <a:buFont typeface="Carlito"/>
              <a:buAutoNum type="arabicPeriod" startAt="2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Visit anaconda website </a:t>
            </a:r>
            <a:r>
              <a:rPr sz="1200" dirty="0">
                <a:latin typeface="Times New Roman"/>
                <a:cs typeface="Times New Roman"/>
              </a:rPr>
              <a:t>at: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https://www.anaconda.com/</a:t>
            </a:r>
            <a:endParaRPr sz="1200">
              <a:latin typeface="Carlito"/>
              <a:cs typeface="Carlito"/>
            </a:endParaRPr>
          </a:p>
          <a:p>
            <a:pPr marL="469265" marR="5715" lvl="3" indent="-228600" algn="just">
              <a:lnSpc>
                <a:spcPct val="110400"/>
              </a:lnSpc>
              <a:spcBef>
                <a:spcPts val="45"/>
              </a:spcBef>
              <a:buAutoNum type="arabicPeriod" startAt="2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the top </a:t>
            </a:r>
            <a:r>
              <a:rPr sz="1200" spc="-5" dirty="0">
                <a:latin typeface="Times New Roman"/>
                <a:cs typeface="Times New Roman"/>
              </a:rPr>
              <a:t>right </a:t>
            </a:r>
            <a:r>
              <a:rPr sz="1200" dirty="0">
                <a:latin typeface="Times New Roman"/>
                <a:cs typeface="Times New Roman"/>
              </a:rPr>
              <a:t>side of </a:t>
            </a:r>
            <a:r>
              <a:rPr sz="1200" spc="-5" dirty="0">
                <a:latin typeface="Times New Roman"/>
                <a:cs typeface="Times New Roman"/>
              </a:rPr>
              <a:t>your screen, </a:t>
            </a:r>
            <a:r>
              <a:rPr sz="1200" spc="-10" dirty="0">
                <a:latin typeface="Times New Roman"/>
                <a:cs typeface="Times New Roman"/>
              </a:rPr>
              <a:t>you </a:t>
            </a:r>
            <a:r>
              <a:rPr sz="1200" dirty="0">
                <a:latin typeface="Times New Roman"/>
                <a:cs typeface="Times New Roman"/>
              </a:rPr>
              <a:t>will find </a:t>
            </a:r>
            <a:r>
              <a:rPr sz="1200" spc="-5" dirty="0">
                <a:latin typeface="Times New Roman"/>
                <a:cs typeface="Times New Roman"/>
              </a:rPr>
              <a:t>download </a:t>
            </a:r>
            <a:r>
              <a:rPr sz="1200" dirty="0">
                <a:latin typeface="Times New Roman"/>
                <a:cs typeface="Times New Roman"/>
              </a:rPr>
              <a:t>button. </a:t>
            </a:r>
            <a:r>
              <a:rPr sz="1200" spc="-5" dirty="0">
                <a:latin typeface="Times New Roman"/>
                <a:cs typeface="Times New Roman"/>
              </a:rPr>
              <a:t>Click </a:t>
            </a:r>
            <a:r>
              <a:rPr sz="1200" dirty="0">
                <a:latin typeface="Times New Roman"/>
                <a:cs typeface="Times New Roman"/>
              </a:rPr>
              <a:t>on it.  </a:t>
            </a:r>
            <a:r>
              <a:rPr sz="1200" spc="-5" dirty="0">
                <a:latin typeface="Times New Roman"/>
                <a:cs typeface="Times New Roman"/>
              </a:rPr>
              <a:t>Remember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Python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3.7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version.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However,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matter  since we don’t </a:t>
            </a:r>
            <a:r>
              <a:rPr sz="1200" dirty="0">
                <a:latin typeface="Times New Roman"/>
                <a:cs typeface="Times New Roman"/>
              </a:rPr>
              <a:t>until now </a:t>
            </a:r>
            <a:r>
              <a:rPr sz="1200" spc="-5" dirty="0">
                <a:latin typeface="Times New Roman"/>
                <a:cs typeface="Times New Roman"/>
              </a:rPr>
              <a:t>work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Python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libraries.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9153" y="8067293"/>
            <a:ext cx="5071745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8600" algn="just">
              <a:lnSpc>
                <a:spcPct val="111300"/>
              </a:lnSpc>
              <a:spcBef>
                <a:spcPts val="105"/>
              </a:spcBef>
            </a:pPr>
            <a:r>
              <a:rPr sz="1200" dirty="0">
                <a:latin typeface="Times New Roman"/>
                <a:cs typeface="Times New Roman"/>
              </a:rPr>
              <a:t>4. Wait until the </a:t>
            </a:r>
            <a:r>
              <a:rPr sz="1200" spc="-5" dirty="0">
                <a:latin typeface="Times New Roman"/>
                <a:cs typeface="Times New Roman"/>
              </a:rPr>
              <a:t>download is </a:t>
            </a:r>
            <a:r>
              <a:rPr sz="1200" dirty="0">
                <a:latin typeface="Times New Roman"/>
                <a:cs typeface="Times New Roman"/>
              </a:rPr>
              <a:t>finished, then </a:t>
            </a:r>
            <a:r>
              <a:rPr sz="1200" spc="-10" dirty="0">
                <a:latin typeface="Times New Roman"/>
                <a:cs typeface="Times New Roman"/>
              </a:rPr>
              <a:t>go </a:t>
            </a:r>
            <a:r>
              <a:rPr sz="1200" dirty="0">
                <a:latin typeface="Times New Roman"/>
                <a:cs typeface="Times New Roman"/>
              </a:rPr>
              <a:t>to the folder where </a:t>
            </a:r>
            <a:r>
              <a:rPr sz="1200" spc="-10" dirty="0">
                <a:latin typeface="Times New Roman"/>
                <a:cs typeface="Times New Roman"/>
              </a:rPr>
              <a:t>you </a:t>
            </a:r>
            <a:r>
              <a:rPr sz="1200" dirty="0">
                <a:latin typeface="Times New Roman"/>
                <a:cs typeface="Times New Roman"/>
              </a:rPr>
              <a:t>saved the  </a:t>
            </a:r>
            <a:r>
              <a:rPr sz="1200" spc="-5" dirty="0">
                <a:latin typeface="Times New Roman"/>
                <a:cs typeface="Times New Roman"/>
              </a:rPr>
              <a:t>application and click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i="1" spc="-5" dirty="0">
                <a:latin typeface="Caladea"/>
                <a:cs typeface="Caladea"/>
              </a:rPr>
              <a:t>Anaconda3-2019.10-MacOSX-x86_64.pkg</a:t>
            </a:r>
            <a:r>
              <a:rPr sz="1200" spc="-5" dirty="0">
                <a:latin typeface="Times New Roman"/>
                <a:cs typeface="Times New Roman"/>
              </a:rPr>
              <a:t>. </a:t>
            </a:r>
            <a:r>
              <a:rPr sz="1200" dirty="0">
                <a:latin typeface="Times New Roman"/>
                <a:cs typeface="Times New Roman"/>
              </a:rPr>
              <a:t>The setup  </a:t>
            </a:r>
            <a:r>
              <a:rPr sz="1200" spc="-5" dirty="0">
                <a:latin typeface="Times New Roman"/>
                <a:cs typeface="Times New Roman"/>
              </a:rPr>
              <a:t>will guide </a:t>
            </a:r>
            <a:r>
              <a:rPr sz="1200" spc="-10" dirty="0">
                <a:latin typeface="Times New Roman"/>
                <a:cs typeface="Times New Roman"/>
              </a:rPr>
              <a:t>you </a:t>
            </a:r>
            <a:r>
              <a:rPr sz="1200" spc="-5" dirty="0">
                <a:latin typeface="Times New Roman"/>
                <a:cs typeface="Times New Roman"/>
              </a:rPr>
              <a:t>through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installation.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80032" y="914399"/>
            <a:ext cx="5274564" cy="2758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19755" y="6553200"/>
            <a:ext cx="2958084" cy="133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spc="-55" dirty="0"/>
              <a:t>4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pc="-10" dirty="0"/>
              <a:t>All </a:t>
            </a:r>
            <a:r>
              <a:rPr spc="-5" dirty="0"/>
              <a:t>copyrights </a:t>
            </a:r>
            <a:r>
              <a:rPr dirty="0"/>
              <a:t>are </a:t>
            </a:r>
            <a:r>
              <a:rPr spc="-5" dirty="0"/>
              <a:t>reserved</a:t>
            </a:r>
            <a:r>
              <a:rPr spc="-15" dirty="0"/>
              <a:t> </a:t>
            </a:r>
            <a:r>
              <a:rPr spc="-5" dirty="0"/>
              <a:t>to: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pc="-5" dirty="0"/>
              <a:t>Dr. Mohammed Al-Sarem &amp; Dr. Muhanad</a:t>
            </a:r>
            <a:r>
              <a:rPr spc="45" dirty="0"/>
              <a:t> </a:t>
            </a:r>
            <a:r>
              <a:rPr spc="-5" dirty="0"/>
              <a:t>Al-Muhameed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6185" y="427735"/>
            <a:ext cx="35737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rlito"/>
                <a:cs typeface="Carlito"/>
              </a:rPr>
              <a:t>Lab </a:t>
            </a:r>
            <a:r>
              <a:rPr sz="1400" b="1" dirty="0">
                <a:latin typeface="Carlito"/>
                <a:cs typeface="Carlito"/>
              </a:rPr>
              <a:t>Exercise </a:t>
            </a:r>
            <a:r>
              <a:rPr sz="1400" b="1" spc="-5" dirty="0">
                <a:latin typeface="Carlito"/>
                <a:cs typeface="Carlito"/>
              </a:rPr>
              <a:t>1: </a:t>
            </a:r>
            <a:r>
              <a:rPr sz="1400" b="1" dirty="0">
                <a:latin typeface="Carlito"/>
                <a:cs typeface="Carlito"/>
              </a:rPr>
              <a:t>Introduction to </a:t>
            </a:r>
            <a:r>
              <a:rPr sz="1400" b="1" spc="-5" dirty="0">
                <a:latin typeface="Carlito"/>
                <a:cs typeface="Carlito"/>
              </a:rPr>
              <a:t>Lab</a:t>
            </a:r>
            <a:r>
              <a:rPr sz="1400" b="1" spc="-15" dirty="0">
                <a:latin typeface="Carlito"/>
                <a:cs typeface="Carlito"/>
              </a:rPr>
              <a:t> </a:t>
            </a:r>
            <a:r>
              <a:rPr sz="1400" b="1" dirty="0">
                <a:latin typeface="Carlito"/>
                <a:cs typeface="Carlito"/>
              </a:rPr>
              <a:t>Environment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21080" y="10102595"/>
            <a:ext cx="5518150" cy="266700"/>
            <a:chOff x="1021080" y="10102595"/>
            <a:chExt cx="5518150" cy="266700"/>
          </a:xfrm>
        </p:grpSpPr>
        <p:sp>
          <p:nvSpPr>
            <p:cNvPr id="4" name="object 4"/>
            <p:cNvSpPr/>
            <p:nvPr/>
          </p:nvSpPr>
          <p:spPr>
            <a:xfrm>
              <a:off x="1021080" y="10235183"/>
              <a:ext cx="5518150" cy="0"/>
            </a:xfrm>
            <a:custGeom>
              <a:avLst/>
              <a:gdLst/>
              <a:ahLst/>
              <a:cxnLst/>
              <a:rect l="l" t="t" r="r" b="b"/>
              <a:pathLst>
                <a:path w="5518150">
                  <a:moveTo>
                    <a:pt x="0" y="0"/>
                  </a:moveTo>
                  <a:lnTo>
                    <a:pt x="5518150" y="0"/>
                  </a:lnTo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37965" y="10117073"/>
              <a:ext cx="486409" cy="238125"/>
            </a:xfrm>
            <a:custGeom>
              <a:avLst/>
              <a:gdLst/>
              <a:ahLst/>
              <a:cxnLst/>
              <a:rect l="l" t="t" r="r" b="b"/>
              <a:pathLst>
                <a:path w="486410" h="238125">
                  <a:moveTo>
                    <a:pt x="446532" y="0"/>
                  </a:moveTo>
                  <a:lnTo>
                    <a:pt x="39624" y="0"/>
                  </a:lnTo>
                  <a:lnTo>
                    <a:pt x="24217" y="3114"/>
                  </a:lnTo>
                  <a:lnTo>
                    <a:pt x="11620" y="11606"/>
                  </a:lnTo>
                  <a:lnTo>
                    <a:pt x="3119" y="24201"/>
                  </a:lnTo>
                  <a:lnTo>
                    <a:pt x="0" y="39623"/>
                  </a:lnTo>
                  <a:lnTo>
                    <a:pt x="0" y="198119"/>
                  </a:lnTo>
                  <a:lnTo>
                    <a:pt x="3119" y="213542"/>
                  </a:lnTo>
                  <a:lnTo>
                    <a:pt x="11620" y="226137"/>
                  </a:lnTo>
                  <a:lnTo>
                    <a:pt x="24217" y="234629"/>
                  </a:lnTo>
                  <a:lnTo>
                    <a:pt x="39624" y="237743"/>
                  </a:lnTo>
                  <a:lnTo>
                    <a:pt x="446532" y="237743"/>
                  </a:lnTo>
                  <a:lnTo>
                    <a:pt x="461938" y="234629"/>
                  </a:lnTo>
                  <a:lnTo>
                    <a:pt x="474535" y="226137"/>
                  </a:lnTo>
                  <a:lnTo>
                    <a:pt x="483036" y="213542"/>
                  </a:lnTo>
                  <a:lnTo>
                    <a:pt x="486156" y="198119"/>
                  </a:lnTo>
                  <a:lnTo>
                    <a:pt x="486156" y="39623"/>
                  </a:lnTo>
                  <a:lnTo>
                    <a:pt x="483036" y="24201"/>
                  </a:lnTo>
                  <a:lnTo>
                    <a:pt x="474535" y="11606"/>
                  </a:lnTo>
                  <a:lnTo>
                    <a:pt x="461938" y="3114"/>
                  </a:lnTo>
                  <a:lnTo>
                    <a:pt x="4465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37965" y="10117073"/>
              <a:ext cx="486409" cy="238125"/>
            </a:xfrm>
            <a:custGeom>
              <a:avLst/>
              <a:gdLst/>
              <a:ahLst/>
              <a:cxnLst/>
              <a:rect l="l" t="t" r="r" b="b"/>
              <a:pathLst>
                <a:path w="486410" h="238125">
                  <a:moveTo>
                    <a:pt x="39624" y="237743"/>
                  </a:moveTo>
                  <a:lnTo>
                    <a:pt x="24217" y="234629"/>
                  </a:lnTo>
                  <a:lnTo>
                    <a:pt x="11620" y="226137"/>
                  </a:lnTo>
                  <a:lnTo>
                    <a:pt x="3119" y="213542"/>
                  </a:lnTo>
                  <a:lnTo>
                    <a:pt x="0" y="198119"/>
                  </a:lnTo>
                  <a:lnTo>
                    <a:pt x="0" y="39623"/>
                  </a:lnTo>
                  <a:lnTo>
                    <a:pt x="3119" y="24201"/>
                  </a:lnTo>
                  <a:lnTo>
                    <a:pt x="11620" y="11606"/>
                  </a:lnTo>
                  <a:lnTo>
                    <a:pt x="24217" y="3114"/>
                  </a:lnTo>
                  <a:lnTo>
                    <a:pt x="39624" y="0"/>
                  </a:lnTo>
                </a:path>
                <a:path w="486410" h="238125">
                  <a:moveTo>
                    <a:pt x="446532" y="0"/>
                  </a:moveTo>
                  <a:lnTo>
                    <a:pt x="461938" y="3114"/>
                  </a:lnTo>
                  <a:lnTo>
                    <a:pt x="474535" y="11606"/>
                  </a:lnTo>
                  <a:lnTo>
                    <a:pt x="483036" y="24201"/>
                  </a:lnTo>
                  <a:lnTo>
                    <a:pt x="486156" y="39623"/>
                  </a:lnTo>
                  <a:lnTo>
                    <a:pt x="486156" y="198119"/>
                  </a:lnTo>
                  <a:lnTo>
                    <a:pt x="483036" y="213542"/>
                  </a:lnTo>
                  <a:lnTo>
                    <a:pt x="474535" y="226137"/>
                  </a:lnTo>
                  <a:lnTo>
                    <a:pt x="461938" y="234629"/>
                  </a:lnTo>
                  <a:lnTo>
                    <a:pt x="446532" y="237743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9153" y="4636134"/>
            <a:ext cx="5071745" cy="10331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 algn="just">
              <a:lnSpc>
                <a:spcPct val="110200"/>
              </a:lnSpc>
              <a:spcBef>
                <a:spcPts val="95"/>
              </a:spcBef>
            </a:pPr>
            <a:r>
              <a:rPr sz="1200" dirty="0">
                <a:latin typeface="Times New Roman"/>
                <a:cs typeface="Times New Roman"/>
              </a:rPr>
              <a:t>5. When the </a:t>
            </a:r>
            <a:r>
              <a:rPr sz="1200" spc="-5" dirty="0">
                <a:latin typeface="Times New Roman"/>
                <a:cs typeface="Times New Roman"/>
              </a:rPr>
              <a:t>installation is </a:t>
            </a:r>
            <a:r>
              <a:rPr sz="1200" dirty="0">
                <a:latin typeface="Times New Roman"/>
                <a:cs typeface="Times New Roman"/>
              </a:rPr>
              <a:t>successfully </a:t>
            </a:r>
            <a:r>
              <a:rPr sz="1200" spc="-5" dirty="0">
                <a:latin typeface="Times New Roman"/>
                <a:cs typeface="Times New Roman"/>
              </a:rPr>
              <a:t>complete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before </a:t>
            </a:r>
            <a:r>
              <a:rPr sz="1200" dirty="0">
                <a:latin typeface="Times New Roman"/>
                <a:cs typeface="Times New Roman"/>
              </a:rPr>
              <a:t>closing setup </a:t>
            </a:r>
            <a:r>
              <a:rPr sz="1200" spc="-5" dirty="0">
                <a:latin typeface="Times New Roman"/>
                <a:cs typeface="Times New Roman"/>
              </a:rPr>
              <a:t>page,  you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asked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whether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you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account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Anaconda.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you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  an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account,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fill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required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account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either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  </a:t>
            </a:r>
            <a:r>
              <a:rPr sz="1200" spc="-5" dirty="0">
                <a:latin typeface="Times New Roman"/>
                <a:cs typeface="Times New Roman"/>
              </a:rPr>
              <a:t>your </a:t>
            </a:r>
            <a:r>
              <a:rPr sz="1200" dirty="0">
                <a:latin typeface="Times New Roman"/>
                <a:cs typeface="Times New Roman"/>
              </a:rPr>
              <a:t>existing </a:t>
            </a:r>
            <a:r>
              <a:rPr sz="1200" spc="-5" dirty="0">
                <a:latin typeface="Times New Roman"/>
                <a:cs typeface="Times New Roman"/>
              </a:rPr>
              <a:t>information. </a:t>
            </a:r>
            <a:r>
              <a:rPr sz="1200" dirty="0">
                <a:latin typeface="Times New Roman"/>
                <a:cs typeface="Times New Roman"/>
              </a:rPr>
              <a:t>This step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necessary, </a:t>
            </a:r>
            <a:r>
              <a:rPr sz="1200" dirty="0">
                <a:latin typeface="Times New Roman"/>
                <a:cs typeface="Times New Roman"/>
              </a:rPr>
              <a:t>but I </a:t>
            </a:r>
            <a:r>
              <a:rPr sz="1200" spc="-5" dirty="0">
                <a:latin typeface="Times New Roman"/>
                <a:cs typeface="Times New Roman"/>
              </a:rPr>
              <a:t>recommend </a:t>
            </a:r>
            <a:r>
              <a:rPr sz="1200" spc="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do  that.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9153" y="8478773"/>
            <a:ext cx="42233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1465" algn="l"/>
              </a:tabLst>
            </a:pPr>
            <a:r>
              <a:rPr sz="1200" dirty="0">
                <a:latin typeface="Times New Roman"/>
                <a:cs typeface="Times New Roman"/>
              </a:rPr>
              <a:t>6.	</a:t>
            </a:r>
            <a:r>
              <a:rPr sz="1200" spc="-5" dirty="0">
                <a:latin typeface="Times New Roman"/>
                <a:cs typeface="Times New Roman"/>
              </a:rPr>
              <a:t>Now, </a:t>
            </a:r>
            <a:r>
              <a:rPr sz="1200" spc="-10" dirty="0">
                <a:latin typeface="Times New Roman"/>
                <a:cs typeface="Times New Roman"/>
              </a:rPr>
              <a:t>go </a:t>
            </a:r>
            <a:r>
              <a:rPr sz="1200" dirty="0">
                <a:latin typeface="Times New Roman"/>
                <a:cs typeface="Times New Roman"/>
              </a:rPr>
              <a:t>to Anaconda </a:t>
            </a:r>
            <a:r>
              <a:rPr sz="1200" spc="-5" dirty="0">
                <a:latin typeface="Times New Roman"/>
                <a:cs typeface="Times New Roman"/>
              </a:rPr>
              <a:t>application and launch Jupyter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Notebook.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3000" y="914399"/>
            <a:ext cx="5274564" cy="3739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0032" y="5687567"/>
            <a:ext cx="4617720" cy="27904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spc="-55" dirty="0"/>
              <a:t>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pc="-10" dirty="0"/>
              <a:t>All </a:t>
            </a:r>
            <a:r>
              <a:rPr spc="-5" dirty="0"/>
              <a:t>copyrights </a:t>
            </a:r>
            <a:r>
              <a:rPr dirty="0"/>
              <a:t>are </a:t>
            </a:r>
            <a:r>
              <a:rPr spc="-5" dirty="0"/>
              <a:t>reserved</a:t>
            </a:r>
            <a:r>
              <a:rPr spc="-15" dirty="0"/>
              <a:t> </a:t>
            </a:r>
            <a:r>
              <a:rPr spc="-5" dirty="0"/>
              <a:t>to: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pc="-5" dirty="0"/>
              <a:t>Dr. Mohammed Al-Sarem &amp; Dr. Muhanad</a:t>
            </a:r>
            <a:r>
              <a:rPr spc="45" dirty="0"/>
              <a:t> </a:t>
            </a:r>
            <a:r>
              <a:rPr spc="-5" dirty="0"/>
              <a:t>Al-Muhameed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6185" y="427735"/>
            <a:ext cx="35737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rlito"/>
                <a:cs typeface="Carlito"/>
              </a:rPr>
              <a:t>Lab </a:t>
            </a:r>
            <a:r>
              <a:rPr sz="1400" b="1" dirty="0">
                <a:latin typeface="Carlito"/>
                <a:cs typeface="Carlito"/>
              </a:rPr>
              <a:t>Exercise </a:t>
            </a:r>
            <a:r>
              <a:rPr sz="1400" b="1" spc="-5" dirty="0">
                <a:latin typeface="Carlito"/>
                <a:cs typeface="Carlito"/>
              </a:rPr>
              <a:t>1: </a:t>
            </a:r>
            <a:r>
              <a:rPr sz="1400" b="1" dirty="0">
                <a:latin typeface="Carlito"/>
                <a:cs typeface="Carlito"/>
              </a:rPr>
              <a:t>Introduction to </a:t>
            </a:r>
            <a:r>
              <a:rPr sz="1400" b="1" spc="-5" dirty="0">
                <a:latin typeface="Carlito"/>
                <a:cs typeface="Carlito"/>
              </a:rPr>
              <a:t>Lab</a:t>
            </a:r>
            <a:r>
              <a:rPr sz="1400" b="1" spc="-15" dirty="0">
                <a:latin typeface="Carlito"/>
                <a:cs typeface="Carlito"/>
              </a:rPr>
              <a:t> </a:t>
            </a:r>
            <a:r>
              <a:rPr sz="1400" b="1" dirty="0">
                <a:latin typeface="Carlito"/>
                <a:cs typeface="Carlito"/>
              </a:rPr>
              <a:t>Environment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21080" y="10102595"/>
            <a:ext cx="5518150" cy="266700"/>
            <a:chOff x="1021080" y="10102595"/>
            <a:chExt cx="5518150" cy="266700"/>
          </a:xfrm>
        </p:grpSpPr>
        <p:sp>
          <p:nvSpPr>
            <p:cNvPr id="4" name="object 4"/>
            <p:cNvSpPr/>
            <p:nvPr/>
          </p:nvSpPr>
          <p:spPr>
            <a:xfrm>
              <a:off x="1021080" y="10235183"/>
              <a:ext cx="5518150" cy="0"/>
            </a:xfrm>
            <a:custGeom>
              <a:avLst/>
              <a:gdLst/>
              <a:ahLst/>
              <a:cxnLst/>
              <a:rect l="l" t="t" r="r" b="b"/>
              <a:pathLst>
                <a:path w="5518150">
                  <a:moveTo>
                    <a:pt x="0" y="0"/>
                  </a:moveTo>
                  <a:lnTo>
                    <a:pt x="5518150" y="0"/>
                  </a:lnTo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37965" y="10117073"/>
              <a:ext cx="486409" cy="238125"/>
            </a:xfrm>
            <a:custGeom>
              <a:avLst/>
              <a:gdLst/>
              <a:ahLst/>
              <a:cxnLst/>
              <a:rect l="l" t="t" r="r" b="b"/>
              <a:pathLst>
                <a:path w="486410" h="238125">
                  <a:moveTo>
                    <a:pt x="446532" y="0"/>
                  </a:moveTo>
                  <a:lnTo>
                    <a:pt x="39624" y="0"/>
                  </a:lnTo>
                  <a:lnTo>
                    <a:pt x="24217" y="3114"/>
                  </a:lnTo>
                  <a:lnTo>
                    <a:pt x="11620" y="11606"/>
                  </a:lnTo>
                  <a:lnTo>
                    <a:pt x="3119" y="24201"/>
                  </a:lnTo>
                  <a:lnTo>
                    <a:pt x="0" y="39623"/>
                  </a:lnTo>
                  <a:lnTo>
                    <a:pt x="0" y="198119"/>
                  </a:lnTo>
                  <a:lnTo>
                    <a:pt x="3119" y="213542"/>
                  </a:lnTo>
                  <a:lnTo>
                    <a:pt x="11620" y="226137"/>
                  </a:lnTo>
                  <a:lnTo>
                    <a:pt x="24217" y="234629"/>
                  </a:lnTo>
                  <a:lnTo>
                    <a:pt x="39624" y="237743"/>
                  </a:lnTo>
                  <a:lnTo>
                    <a:pt x="446532" y="237743"/>
                  </a:lnTo>
                  <a:lnTo>
                    <a:pt x="461938" y="234629"/>
                  </a:lnTo>
                  <a:lnTo>
                    <a:pt x="474535" y="226137"/>
                  </a:lnTo>
                  <a:lnTo>
                    <a:pt x="483036" y="213542"/>
                  </a:lnTo>
                  <a:lnTo>
                    <a:pt x="486156" y="198119"/>
                  </a:lnTo>
                  <a:lnTo>
                    <a:pt x="486156" y="39623"/>
                  </a:lnTo>
                  <a:lnTo>
                    <a:pt x="483036" y="24201"/>
                  </a:lnTo>
                  <a:lnTo>
                    <a:pt x="474535" y="11606"/>
                  </a:lnTo>
                  <a:lnTo>
                    <a:pt x="461938" y="3114"/>
                  </a:lnTo>
                  <a:lnTo>
                    <a:pt x="4465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37965" y="10117073"/>
              <a:ext cx="486409" cy="238125"/>
            </a:xfrm>
            <a:custGeom>
              <a:avLst/>
              <a:gdLst/>
              <a:ahLst/>
              <a:cxnLst/>
              <a:rect l="l" t="t" r="r" b="b"/>
              <a:pathLst>
                <a:path w="486410" h="238125">
                  <a:moveTo>
                    <a:pt x="39624" y="237743"/>
                  </a:moveTo>
                  <a:lnTo>
                    <a:pt x="24217" y="234629"/>
                  </a:lnTo>
                  <a:lnTo>
                    <a:pt x="11620" y="226137"/>
                  </a:lnTo>
                  <a:lnTo>
                    <a:pt x="3119" y="213542"/>
                  </a:lnTo>
                  <a:lnTo>
                    <a:pt x="0" y="198119"/>
                  </a:lnTo>
                  <a:lnTo>
                    <a:pt x="0" y="39623"/>
                  </a:lnTo>
                  <a:lnTo>
                    <a:pt x="3119" y="24201"/>
                  </a:lnTo>
                  <a:lnTo>
                    <a:pt x="11620" y="11606"/>
                  </a:lnTo>
                  <a:lnTo>
                    <a:pt x="24217" y="3114"/>
                  </a:lnTo>
                  <a:lnTo>
                    <a:pt x="39624" y="0"/>
                  </a:lnTo>
                </a:path>
                <a:path w="486410" h="238125">
                  <a:moveTo>
                    <a:pt x="446532" y="0"/>
                  </a:moveTo>
                  <a:lnTo>
                    <a:pt x="461938" y="3114"/>
                  </a:lnTo>
                  <a:lnTo>
                    <a:pt x="474535" y="11606"/>
                  </a:lnTo>
                  <a:lnTo>
                    <a:pt x="483036" y="24201"/>
                  </a:lnTo>
                  <a:lnTo>
                    <a:pt x="486156" y="39623"/>
                  </a:lnTo>
                  <a:lnTo>
                    <a:pt x="486156" y="198119"/>
                  </a:lnTo>
                  <a:lnTo>
                    <a:pt x="483036" y="213542"/>
                  </a:lnTo>
                  <a:lnTo>
                    <a:pt x="474535" y="226137"/>
                  </a:lnTo>
                  <a:lnTo>
                    <a:pt x="461938" y="234629"/>
                  </a:lnTo>
                  <a:lnTo>
                    <a:pt x="446532" y="237743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30604" y="4479162"/>
            <a:ext cx="5300980" cy="2828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228600">
              <a:lnSpc>
                <a:spcPct val="1108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7. Your </a:t>
            </a:r>
            <a:r>
              <a:rPr sz="1200" spc="-5" dirty="0">
                <a:latin typeface="Times New Roman"/>
                <a:cs typeface="Times New Roman"/>
              </a:rPr>
              <a:t>default browser </a:t>
            </a:r>
            <a:r>
              <a:rPr sz="1200" dirty="0">
                <a:latin typeface="Times New Roman"/>
                <a:cs typeface="Times New Roman"/>
              </a:rPr>
              <a:t>will be </a:t>
            </a:r>
            <a:r>
              <a:rPr sz="1200" spc="-5" dirty="0">
                <a:latin typeface="Times New Roman"/>
                <a:cs typeface="Times New Roman"/>
              </a:rPr>
              <a:t>launched and </a:t>
            </a:r>
            <a:r>
              <a:rPr sz="1200" dirty="0">
                <a:latin typeface="Times New Roman"/>
                <a:cs typeface="Times New Roman"/>
              </a:rPr>
              <a:t>a new </a:t>
            </a:r>
            <a:r>
              <a:rPr sz="1200" i="1" spc="-5" dirty="0">
                <a:latin typeface="Times New Roman"/>
                <a:cs typeface="Times New Roman"/>
              </a:rPr>
              <a:t>Jupyter </a:t>
            </a:r>
            <a:r>
              <a:rPr sz="1200" dirty="0">
                <a:latin typeface="Times New Roman"/>
                <a:cs typeface="Times New Roman"/>
              </a:rPr>
              <a:t>session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be  </a:t>
            </a:r>
            <a:r>
              <a:rPr sz="1200" spc="-5" dirty="0">
                <a:latin typeface="Times New Roman"/>
                <a:cs typeface="Times New Roman"/>
              </a:rPr>
              <a:t>created.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200" spc="-5" dirty="0">
                <a:latin typeface="Times New Roman"/>
                <a:cs typeface="Times New Roman"/>
              </a:rPr>
              <a:t>Take </a:t>
            </a:r>
            <a:r>
              <a:rPr sz="1200" spc="-10" dirty="0">
                <a:latin typeface="Times New Roman"/>
                <a:cs typeface="Times New Roman"/>
              </a:rPr>
              <a:t>your </a:t>
            </a:r>
            <a:r>
              <a:rPr sz="1200" dirty="0">
                <a:latin typeface="Times New Roman"/>
                <a:cs typeface="Times New Roman"/>
              </a:rPr>
              <a:t>time to explore the </a:t>
            </a:r>
            <a:r>
              <a:rPr sz="1200" spc="-5" dirty="0">
                <a:latin typeface="Times New Roman"/>
                <a:cs typeface="Times New Roman"/>
              </a:rPr>
              <a:t>webpage and all its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277495" algn="l"/>
              </a:tabLst>
            </a:pPr>
            <a:r>
              <a:rPr sz="1400" b="1" dirty="0">
                <a:solidFill>
                  <a:srgbClr val="365F91"/>
                </a:solidFill>
                <a:latin typeface="Caladea"/>
                <a:cs typeface="Caladea"/>
              </a:rPr>
              <a:t>2	</a:t>
            </a:r>
            <a:r>
              <a:rPr sz="1400" b="1" spc="-5" dirty="0">
                <a:solidFill>
                  <a:srgbClr val="365F91"/>
                </a:solidFill>
                <a:latin typeface="Caladea"/>
                <a:cs typeface="Caladea"/>
              </a:rPr>
              <a:t>Working with </a:t>
            </a:r>
            <a:r>
              <a:rPr sz="1400" b="1" dirty="0">
                <a:solidFill>
                  <a:srgbClr val="365F91"/>
                </a:solidFill>
                <a:latin typeface="Caladea"/>
                <a:cs typeface="Caladea"/>
              </a:rPr>
              <a:t>Markdown in </a:t>
            </a:r>
            <a:r>
              <a:rPr sz="1400" b="1" spc="-5" dirty="0">
                <a:solidFill>
                  <a:srgbClr val="365F91"/>
                </a:solidFill>
                <a:latin typeface="Caladea"/>
                <a:cs typeface="Caladea"/>
              </a:rPr>
              <a:t>Jupyter</a:t>
            </a:r>
            <a:r>
              <a:rPr sz="1400" b="1" spc="-25" dirty="0">
                <a:solidFill>
                  <a:srgbClr val="365F91"/>
                </a:solidFill>
                <a:latin typeface="Caladea"/>
                <a:cs typeface="Caladea"/>
              </a:rPr>
              <a:t> </a:t>
            </a:r>
            <a:r>
              <a:rPr sz="1400" b="1" spc="-5" dirty="0">
                <a:solidFill>
                  <a:srgbClr val="365F91"/>
                </a:solidFill>
                <a:latin typeface="Caladea"/>
                <a:cs typeface="Caladea"/>
              </a:rPr>
              <a:t>Notebook</a:t>
            </a:r>
            <a:endParaRPr sz="1400">
              <a:latin typeface="Caladea"/>
              <a:cs typeface="Caladea"/>
            </a:endParaRPr>
          </a:p>
          <a:p>
            <a:pPr marL="12700" marR="9525" indent="179705" algn="just">
              <a:lnSpc>
                <a:spcPct val="110400"/>
              </a:lnSpc>
              <a:spcBef>
                <a:spcPts val="1430"/>
              </a:spcBef>
            </a:pP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 previous </a:t>
            </a:r>
            <a:r>
              <a:rPr sz="1200" spc="-5" dirty="0">
                <a:latin typeface="Times New Roman"/>
                <a:cs typeface="Times New Roman"/>
              </a:rPr>
              <a:t>section, we </a:t>
            </a:r>
            <a:r>
              <a:rPr sz="1200" dirty="0">
                <a:latin typeface="Times New Roman"/>
                <a:cs typeface="Times New Roman"/>
              </a:rPr>
              <a:t>learnt how to </a:t>
            </a:r>
            <a:r>
              <a:rPr sz="1200" spc="-5" dirty="0">
                <a:latin typeface="Times New Roman"/>
                <a:cs typeface="Times New Roman"/>
              </a:rPr>
              <a:t>install and open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Jupyter </a:t>
            </a:r>
            <a:r>
              <a:rPr sz="1200" dirty="0">
                <a:latin typeface="Times New Roman"/>
                <a:cs typeface="Times New Roman"/>
              </a:rPr>
              <a:t>Notebook on  </a:t>
            </a:r>
            <a:r>
              <a:rPr sz="1200" spc="-5" dirty="0">
                <a:latin typeface="Times New Roman"/>
                <a:cs typeface="Times New Roman"/>
              </a:rPr>
              <a:t>your browser. </a:t>
            </a: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this </a:t>
            </a:r>
            <a:r>
              <a:rPr sz="1200" dirty="0">
                <a:latin typeface="Times New Roman"/>
                <a:cs typeface="Times New Roman"/>
              </a:rPr>
              <a:t>part,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learn how to </a:t>
            </a:r>
            <a:r>
              <a:rPr sz="1200" spc="-5" dirty="0">
                <a:latin typeface="Times New Roman"/>
                <a:cs typeface="Times New Roman"/>
              </a:rPr>
              <a:t>use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Jupyter as </a:t>
            </a:r>
            <a:r>
              <a:rPr sz="1200" dirty="0">
                <a:latin typeface="Times New Roman"/>
                <a:cs typeface="Times New Roman"/>
              </a:rPr>
              <a:t>Python </a:t>
            </a:r>
            <a:r>
              <a:rPr sz="1200" spc="-5" dirty="0">
                <a:latin typeface="Times New Roman"/>
                <a:cs typeface="Times New Roman"/>
              </a:rPr>
              <a:t>editor and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 </a:t>
            </a:r>
            <a:r>
              <a:rPr sz="1200" spc="-5" dirty="0">
                <a:latin typeface="Times New Roman"/>
                <a:cs typeface="Times New Roman"/>
              </a:rPr>
              <a:t>present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results </a:t>
            </a:r>
            <a:r>
              <a:rPr sz="1200" dirty="0">
                <a:latin typeface="Times New Roman"/>
                <a:cs typeface="Times New Roman"/>
              </a:rPr>
              <a:t>on the</a:t>
            </a:r>
            <a:r>
              <a:rPr sz="1200" spc="-5" dirty="0">
                <a:latin typeface="Times New Roman"/>
                <a:cs typeface="Times New Roman"/>
              </a:rPr>
              <a:t> webpage.</a:t>
            </a:r>
            <a:endParaRPr sz="1200">
              <a:latin typeface="Times New Roman"/>
              <a:cs typeface="Times New Roman"/>
            </a:endParaRPr>
          </a:p>
          <a:p>
            <a:pPr marL="649605" marR="5080" indent="-228600" algn="just">
              <a:lnSpc>
                <a:spcPct val="110500"/>
              </a:lnSpc>
              <a:spcBef>
                <a:spcPts val="1070"/>
              </a:spcBef>
              <a:buFont typeface="Symbol"/>
              <a:buChar char=""/>
              <a:tabLst>
                <a:tab pos="650240" algn="l"/>
              </a:tabLst>
            </a:pPr>
            <a:r>
              <a:rPr sz="1200" spc="-10" dirty="0">
                <a:latin typeface="Times New Roman"/>
                <a:cs typeface="Times New Roman"/>
              </a:rPr>
              <a:t>If you </a:t>
            </a:r>
            <a:r>
              <a:rPr sz="1200" spc="-5" dirty="0">
                <a:latin typeface="Times New Roman"/>
                <a:cs typeface="Times New Roman"/>
              </a:rPr>
              <a:t>want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create </a:t>
            </a:r>
            <a:r>
              <a:rPr sz="1200" dirty="0">
                <a:latin typeface="Times New Roman"/>
                <a:cs typeface="Times New Roman"/>
              </a:rPr>
              <a:t>a new </a:t>
            </a:r>
            <a:r>
              <a:rPr sz="1200" spc="-5" dirty="0">
                <a:latin typeface="Times New Roman"/>
                <a:cs typeface="Times New Roman"/>
              </a:rPr>
              <a:t>file, click </a:t>
            </a:r>
            <a:r>
              <a:rPr sz="1200" dirty="0">
                <a:latin typeface="Times New Roman"/>
                <a:cs typeface="Times New Roman"/>
              </a:rPr>
              <a:t>on New </a:t>
            </a:r>
            <a:r>
              <a:rPr sz="1200" spc="-5" dirty="0">
                <a:latin typeface="Times New Roman"/>
                <a:cs typeface="Times New Roman"/>
              </a:rPr>
              <a:t>and choose </a:t>
            </a:r>
            <a:r>
              <a:rPr sz="1200" dirty="0">
                <a:latin typeface="Times New Roman"/>
                <a:cs typeface="Times New Roman"/>
              </a:rPr>
              <a:t>Python 3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the  drop down menu. </a:t>
            </a: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new notebook should pop-up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new </a:t>
            </a:r>
            <a:r>
              <a:rPr sz="1200" dirty="0">
                <a:latin typeface="Times New Roman"/>
                <a:cs typeface="Times New Roman"/>
              </a:rPr>
              <a:t>tab </a:t>
            </a:r>
            <a:r>
              <a:rPr sz="1200" spc="-5" dirty="0">
                <a:latin typeface="Times New Roman"/>
                <a:cs typeface="Times New Roman"/>
              </a:rPr>
              <a:t>and you  </a:t>
            </a:r>
            <a:r>
              <a:rPr sz="1200" dirty="0">
                <a:latin typeface="Times New Roman"/>
                <a:cs typeface="Times New Roman"/>
              </a:rPr>
              <a:t>should </a:t>
            </a:r>
            <a:r>
              <a:rPr sz="1200" spc="-5" dirty="0">
                <a:latin typeface="Times New Roman"/>
                <a:cs typeface="Times New Roman"/>
              </a:rPr>
              <a:t>see something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0386" y="8724138"/>
            <a:ext cx="511937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Congratulation! You </a:t>
            </a:r>
            <a:r>
              <a:rPr sz="1200" dirty="0">
                <a:latin typeface="Times New Roman"/>
                <a:cs typeface="Times New Roman"/>
              </a:rPr>
              <a:t>lunch </a:t>
            </a:r>
            <a:r>
              <a:rPr sz="1200" spc="-5" dirty="0">
                <a:latin typeface="Times New Roman"/>
                <a:cs typeface="Times New Roman"/>
              </a:rPr>
              <a:t>and open </a:t>
            </a:r>
            <a:r>
              <a:rPr sz="1200" dirty="0">
                <a:latin typeface="Times New Roman"/>
                <a:cs typeface="Times New Roman"/>
              </a:rPr>
              <a:t>Jupyter editor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successfully.</a:t>
            </a:r>
            <a:endParaRPr sz="1200">
              <a:latin typeface="Times New Roman"/>
              <a:cs typeface="Times New Roman"/>
            </a:endParaRPr>
          </a:p>
          <a:p>
            <a:pPr marL="469900" marR="5080" indent="-228600">
              <a:lnSpc>
                <a:spcPct val="111800"/>
              </a:lnSpc>
              <a:spcBef>
                <a:spcPts val="1055"/>
              </a:spcBef>
              <a:buFont typeface="Symbol"/>
              <a:buChar char="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Each cell is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code </a:t>
            </a:r>
            <a:r>
              <a:rPr sz="1200" dirty="0">
                <a:latin typeface="Times New Roman"/>
                <a:cs typeface="Times New Roman"/>
              </a:rPr>
              <a:t>block. Once </a:t>
            </a:r>
            <a:r>
              <a:rPr sz="1200" spc="-10" dirty="0">
                <a:latin typeface="Times New Roman"/>
                <a:cs typeface="Times New Roman"/>
              </a:rPr>
              <a:t>you </a:t>
            </a:r>
            <a:r>
              <a:rPr sz="1200" spc="-5" dirty="0">
                <a:latin typeface="Times New Roman"/>
                <a:cs typeface="Times New Roman"/>
              </a:rPr>
              <a:t>write your </a:t>
            </a:r>
            <a:r>
              <a:rPr sz="1200" dirty="0">
                <a:latin typeface="Times New Roman"/>
                <a:cs typeface="Times New Roman"/>
              </a:rPr>
              <a:t>code, </a:t>
            </a:r>
            <a:r>
              <a:rPr sz="1200" spc="-5" dirty="0">
                <a:latin typeface="Times New Roman"/>
                <a:cs typeface="Times New Roman"/>
              </a:rPr>
              <a:t>press Shift+Enter and 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example,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Write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adea"/>
                <a:cs typeface="Caladea"/>
              </a:rPr>
              <a:t>print(“Hello</a:t>
            </a:r>
            <a:r>
              <a:rPr sz="1200" spc="-35" dirty="0">
                <a:latin typeface="Caladea"/>
                <a:cs typeface="Caladea"/>
              </a:rPr>
              <a:t> </a:t>
            </a:r>
            <a:r>
              <a:rPr sz="1200" spc="-5" dirty="0">
                <a:latin typeface="Caladea"/>
                <a:cs typeface="Caladea"/>
              </a:rPr>
              <a:t>World!”)</a:t>
            </a:r>
            <a:r>
              <a:rPr sz="1200" spc="10" dirty="0">
                <a:latin typeface="Caladea"/>
                <a:cs typeface="Caladea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first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code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cell.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80032" y="914399"/>
            <a:ext cx="5222748" cy="3307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43000" y="7453883"/>
            <a:ext cx="5393436" cy="114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spc="-55" dirty="0"/>
              <a:t>6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pc="-10" dirty="0"/>
              <a:t>All </a:t>
            </a:r>
            <a:r>
              <a:rPr spc="-5" dirty="0"/>
              <a:t>copyrights </a:t>
            </a:r>
            <a:r>
              <a:rPr dirty="0"/>
              <a:t>are </a:t>
            </a:r>
            <a:r>
              <a:rPr spc="-5" dirty="0"/>
              <a:t>reserved</a:t>
            </a:r>
            <a:r>
              <a:rPr spc="-15" dirty="0"/>
              <a:t> </a:t>
            </a:r>
            <a:r>
              <a:rPr spc="-5" dirty="0"/>
              <a:t>to: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pc="-5" dirty="0"/>
              <a:t>Dr. Mohammed Al-Sarem &amp; Dr. Muhanad</a:t>
            </a:r>
            <a:r>
              <a:rPr spc="45" dirty="0"/>
              <a:t> </a:t>
            </a:r>
            <a:r>
              <a:rPr spc="-5" dirty="0"/>
              <a:t>Al-Muhameed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7585" y="427735"/>
            <a:ext cx="4657725" cy="86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rlito"/>
                <a:cs typeface="Carlito"/>
              </a:rPr>
              <a:t>Lab </a:t>
            </a:r>
            <a:r>
              <a:rPr sz="1400" b="1" dirty="0">
                <a:latin typeface="Carlito"/>
                <a:cs typeface="Carlito"/>
              </a:rPr>
              <a:t>Exercise </a:t>
            </a:r>
            <a:r>
              <a:rPr sz="1400" b="1" spc="-5" dirty="0">
                <a:latin typeface="Carlito"/>
                <a:cs typeface="Carlito"/>
              </a:rPr>
              <a:t>1: </a:t>
            </a:r>
            <a:r>
              <a:rPr sz="1400" b="1" dirty="0">
                <a:latin typeface="Carlito"/>
                <a:cs typeface="Carlito"/>
              </a:rPr>
              <a:t>Introduction to </a:t>
            </a:r>
            <a:r>
              <a:rPr sz="1400" b="1" spc="-5" dirty="0">
                <a:latin typeface="Carlito"/>
                <a:cs typeface="Carlito"/>
              </a:rPr>
              <a:t>Lab </a:t>
            </a:r>
            <a:r>
              <a:rPr sz="1400" b="1" dirty="0">
                <a:latin typeface="Carlito"/>
                <a:cs typeface="Carlito"/>
              </a:rPr>
              <a:t>Environment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rlito"/>
              <a:cs typeface="Carlito"/>
            </a:endParaRPr>
          </a:p>
          <a:p>
            <a:pPr marL="12700" marR="5080">
              <a:lnSpc>
                <a:spcPct val="110000"/>
              </a:lnSpc>
            </a:pP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write string </a:t>
            </a:r>
            <a:r>
              <a:rPr sz="1200" dirty="0">
                <a:latin typeface="Times New Roman"/>
                <a:cs typeface="Times New Roman"/>
              </a:rPr>
              <a:t>like </a:t>
            </a:r>
            <a:r>
              <a:rPr sz="1200" spc="-5" dirty="0">
                <a:latin typeface="Times New Roman"/>
                <a:cs typeface="Times New Roman"/>
              </a:rPr>
              <a:t>this, </a:t>
            </a:r>
            <a:r>
              <a:rPr sz="1200" dirty="0">
                <a:latin typeface="Times New Roman"/>
                <a:cs typeface="Times New Roman"/>
              </a:rPr>
              <a:t>it is </a:t>
            </a:r>
            <a:r>
              <a:rPr sz="1200" spc="-5" dirty="0">
                <a:latin typeface="Times New Roman"/>
                <a:cs typeface="Times New Roman"/>
              </a:rPr>
              <a:t>important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use </a:t>
            </a:r>
            <a:r>
              <a:rPr sz="1200" dirty="0">
                <a:latin typeface="Times New Roman"/>
                <a:cs typeface="Times New Roman"/>
              </a:rPr>
              <a:t>quotation </a:t>
            </a:r>
            <a:r>
              <a:rPr sz="1200" spc="-5" dirty="0">
                <a:latin typeface="Times New Roman"/>
                <a:cs typeface="Times New Roman"/>
              </a:rPr>
              <a:t>marks </a:t>
            </a:r>
            <a:r>
              <a:rPr sz="1200" dirty="0">
                <a:latin typeface="Times New Roman"/>
                <a:cs typeface="Times New Roman"/>
              </a:rPr>
              <a:t>“ </a:t>
            </a:r>
            <a:r>
              <a:rPr sz="1200" spc="-5" dirty="0">
                <a:latin typeface="Times New Roman"/>
                <a:cs typeface="Times New Roman"/>
              </a:rPr>
              <a:t>”, we will  see </a:t>
            </a:r>
            <a:r>
              <a:rPr sz="1200" dirty="0">
                <a:latin typeface="Times New Roman"/>
                <a:cs typeface="Times New Roman"/>
              </a:rPr>
              <a:t>more of that in detail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later.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21080" y="10102595"/>
            <a:ext cx="5518150" cy="266700"/>
            <a:chOff x="1021080" y="10102595"/>
            <a:chExt cx="5518150" cy="266700"/>
          </a:xfrm>
        </p:grpSpPr>
        <p:sp>
          <p:nvSpPr>
            <p:cNvPr id="4" name="object 4"/>
            <p:cNvSpPr/>
            <p:nvPr/>
          </p:nvSpPr>
          <p:spPr>
            <a:xfrm>
              <a:off x="1021080" y="10235183"/>
              <a:ext cx="5518150" cy="0"/>
            </a:xfrm>
            <a:custGeom>
              <a:avLst/>
              <a:gdLst/>
              <a:ahLst/>
              <a:cxnLst/>
              <a:rect l="l" t="t" r="r" b="b"/>
              <a:pathLst>
                <a:path w="5518150">
                  <a:moveTo>
                    <a:pt x="0" y="0"/>
                  </a:moveTo>
                  <a:lnTo>
                    <a:pt x="5518150" y="0"/>
                  </a:lnTo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37965" y="10117073"/>
              <a:ext cx="486409" cy="238125"/>
            </a:xfrm>
            <a:custGeom>
              <a:avLst/>
              <a:gdLst/>
              <a:ahLst/>
              <a:cxnLst/>
              <a:rect l="l" t="t" r="r" b="b"/>
              <a:pathLst>
                <a:path w="486410" h="238125">
                  <a:moveTo>
                    <a:pt x="446532" y="0"/>
                  </a:moveTo>
                  <a:lnTo>
                    <a:pt x="39624" y="0"/>
                  </a:lnTo>
                  <a:lnTo>
                    <a:pt x="24217" y="3114"/>
                  </a:lnTo>
                  <a:lnTo>
                    <a:pt x="11620" y="11606"/>
                  </a:lnTo>
                  <a:lnTo>
                    <a:pt x="3119" y="24201"/>
                  </a:lnTo>
                  <a:lnTo>
                    <a:pt x="0" y="39623"/>
                  </a:lnTo>
                  <a:lnTo>
                    <a:pt x="0" y="198119"/>
                  </a:lnTo>
                  <a:lnTo>
                    <a:pt x="3119" y="213542"/>
                  </a:lnTo>
                  <a:lnTo>
                    <a:pt x="11620" y="226137"/>
                  </a:lnTo>
                  <a:lnTo>
                    <a:pt x="24217" y="234629"/>
                  </a:lnTo>
                  <a:lnTo>
                    <a:pt x="39624" y="237743"/>
                  </a:lnTo>
                  <a:lnTo>
                    <a:pt x="446532" y="237743"/>
                  </a:lnTo>
                  <a:lnTo>
                    <a:pt x="461938" y="234629"/>
                  </a:lnTo>
                  <a:lnTo>
                    <a:pt x="474535" y="226137"/>
                  </a:lnTo>
                  <a:lnTo>
                    <a:pt x="483036" y="213542"/>
                  </a:lnTo>
                  <a:lnTo>
                    <a:pt x="486156" y="198119"/>
                  </a:lnTo>
                  <a:lnTo>
                    <a:pt x="486156" y="39623"/>
                  </a:lnTo>
                  <a:lnTo>
                    <a:pt x="483036" y="24201"/>
                  </a:lnTo>
                  <a:lnTo>
                    <a:pt x="474535" y="11606"/>
                  </a:lnTo>
                  <a:lnTo>
                    <a:pt x="461938" y="3114"/>
                  </a:lnTo>
                  <a:lnTo>
                    <a:pt x="4465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37965" y="10117073"/>
              <a:ext cx="486409" cy="238125"/>
            </a:xfrm>
            <a:custGeom>
              <a:avLst/>
              <a:gdLst/>
              <a:ahLst/>
              <a:cxnLst/>
              <a:rect l="l" t="t" r="r" b="b"/>
              <a:pathLst>
                <a:path w="486410" h="238125">
                  <a:moveTo>
                    <a:pt x="39624" y="237743"/>
                  </a:moveTo>
                  <a:lnTo>
                    <a:pt x="24217" y="234629"/>
                  </a:lnTo>
                  <a:lnTo>
                    <a:pt x="11620" y="226137"/>
                  </a:lnTo>
                  <a:lnTo>
                    <a:pt x="3119" y="213542"/>
                  </a:lnTo>
                  <a:lnTo>
                    <a:pt x="0" y="198119"/>
                  </a:lnTo>
                  <a:lnTo>
                    <a:pt x="0" y="39623"/>
                  </a:lnTo>
                  <a:lnTo>
                    <a:pt x="3119" y="24201"/>
                  </a:lnTo>
                  <a:lnTo>
                    <a:pt x="11620" y="11606"/>
                  </a:lnTo>
                  <a:lnTo>
                    <a:pt x="24217" y="3114"/>
                  </a:lnTo>
                  <a:lnTo>
                    <a:pt x="39624" y="0"/>
                  </a:lnTo>
                </a:path>
                <a:path w="486410" h="238125">
                  <a:moveTo>
                    <a:pt x="446532" y="0"/>
                  </a:moveTo>
                  <a:lnTo>
                    <a:pt x="461938" y="3114"/>
                  </a:lnTo>
                  <a:lnTo>
                    <a:pt x="474535" y="11606"/>
                  </a:lnTo>
                  <a:lnTo>
                    <a:pt x="483036" y="24201"/>
                  </a:lnTo>
                  <a:lnTo>
                    <a:pt x="486156" y="39623"/>
                  </a:lnTo>
                  <a:lnTo>
                    <a:pt x="486156" y="198119"/>
                  </a:lnTo>
                  <a:lnTo>
                    <a:pt x="483036" y="213542"/>
                  </a:lnTo>
                  <a:lnTo>
                    <a:pt x="474535" y="226137"/>
                  </a:lnTo>
                  <a:lnTo>
                    <a:pt x="461938" y="234629"/>
                  </a:lnTo>
                  <a:lnTo>
                    <a:pt x="446532" y="237743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38986" y="2435098"/>
            <a:ext cx="4890135" cy="163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 algn="just">
              <a:lnSpc>
                <a:spcPct val="110300"/>
              </a:lnSpc>
              <a:spcBef>
                <a:spcPts val="95"/>
              </a:spcBef>
              <a:buFont typeface="Symbol"/>
              <a:buChar char=""/>
              <a:tabLst>
                <a:tab pos="241300" algn="l"/>
              </a:tabLst>
            </a:pPr>
            <a:r>
              <a:rPr sz="1200" spc="-10" dirty="0">
                <a:latin typeface="Times New Roman"/>
                <a:cs typeface="Times New Roman"/>
              </a:rPr>
              <a:t>If you </a:t>
            </a:r>
            <a:r>
              <a:rPr sz="1200" dirty="0">
                <a:latin typeface="Times New Roman"/>
                <a:cs typeface="Times New Roman"/>
              </a:rPr>
              <a:t>want to prepare a </a:t>
            </a:r>
            <a:r>
              <a:rPr sz="1200" spc="-5" dirty="0">
                <a:latin typeface="Times New Roman"/>
                <a:cs typeface="Times New Roman"/>
              </a:rPr>
              <a:t>document </a:t>
            </a:r>
            <a:r>
              <a:rPr sz="1200" dirty="0">
                <a:latin typeface="Times New Roman"/>
                <a:cs typeface="Times New Roman"/>
              </a:rPr>
              <a:t>involving descriptions or ordinary text  </a:t>
            </a:r>
            <a:r>
              <a:rPr sz="1200" spc="-5" dirty="0">
                <a:latin typeface="Times New Roman"/>
                <a:cs typeface="Times New Roman"/>
              </a:rPr>
              <a:t>along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your code, you </a:t>
            </a:r>
            <a:r>
              <a:rPr sz="1200" dirty="0">
                <a:latin typeface="Times New Roman"/>
                <a:cs typeface="Times New Roman"/>
              </a:rPr>
              <a:t>may </a:t>
            </a:r>
            <a:r>
              <a:rPr sz="1200" spc="-5" dirty="0">
                <a:latin typeface="Times New Roman"/>
                <a:cs typeface="Times New Roman"/>
              </a:rPr>
              <a:t>want </a:t>
            </a:r>
            <a:r>
              <a:rPr sz="1200" dirty="0">
                <a:latin typeface="Times New Roman"/>
                <a:cs typeface="Times New Roman"/>
              </a:rPr>
              <a:t>to change the </a:t>
            </a:r>
            <a:r>
              <a:rPr sz="1200" spc="-5" dirty="0">
                <a:latin typeface="Times New Roman"/>
                <a:cs typeface="Times New Roman"/>
              </a:rPr>
              <a:t>cell type </a:t>
            </a:r>
            <a:r>
              <a:rPr sz="1200" dirty="0">
                <a:latin typeface="Times New Roman"/>
                <a:cs typeface="Times New Roman"/>
              </a:rPr>
              <a:t>to Markdown 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drop-down </a:t>
            </a:r>
            <a:r>
              <a:rPr sz="1200" dirty="0">
                <a:latin typeface="Times New Roman"/>
                <a:cs typeface="Times New Roman"/>
              </a:rPr>
              <a:t>menu </a:t>
            </a:r>
            <a:r>
              <a:rPr sz="1200" spc="-5" dirty="0">
                <a:latin typeface="Times New Roman"/>
                <a:cs typeface="Times New Roman"/>
              </a:rPr>
              <a:t>shown below. That will change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code cell type 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Markdown. After </a:t>
            </a:r>
            <a:r>
              <a:rPr sz="1200" spc="-10" dirty="0">
                <a:latin typeface="Times New Roman"/>
                <a:cs typeface="Times New Roman"/>
              </a:rPr>
              <a:t>you </a:t>
            </a:r>
            <a:r>
              <a:rPr sz="1200" spc="-5" dirty="0">
                <a:latin typeface="Times New Roman"/>
                <a:cs typeface="Times New Roman"/>
              </a:rPr>
              <a:t>write </a:t>
            </a:r>
            <a:r>
              <a:rPr sz="1200" spc="-10" dirty="0">
                <a:latin typeface="Times New Roman"/>
                <a:cs typeface="Times New Roman"/>
              </a:rPr>
              <a:t>your </a:t>
            </a:r>
            <a:r>
              <a:rPr sz="1200" dirty="0">
                <a:latin typeface="Times New Roman"/>
                <a:cs typeface="Times New Roman"/>
              </a:rPr>
              <a:t>text </a:t>
            </a:r>
            <a:r>
              <a:rPr sz="1200" spc="-5" dirty="0">
                <a:latin typeface="Times New Roman"/>
                <a:cs typeface="Times New Roman"/>
              </a:rPr>
              <a:t>and press Shift+Enter, </a:t>
            </a:r>
            <a:r>
              <a:rPr sz="1200" spc="-10" dirty="0">
                <a:latin typeface="Times New Roman"/>
                <a:cs typeface="Times New Roman"/>
              </a:rPr>
              <a:t>you </a:t>
            </a:r>
            <a:r>
              <a:rPr sz="1200" spc="-5" dirty="0">
                <a:latin typeface="Times New Roman"/>
                <a:cs typeface="Times New Roman"/>
              </a:rPr>
              <a:t>will get  an </a:t>
            </a:r>
            <a:r>
              <a:rPr sz="1200" dirty="0">
                <a:latin typeface="Times New Roman"/>
                <a:cs typeface="Times New Roman"/>
              </a:rPr>
              <a:t>ordinary text </a:t>
            </a:r>
            <a:r>
              <a:rPr sz="1200" spc="-5" dirty="0">
                <a:latin typeface="Times New Roman"/>
                <a:cs typeface="Times New Roman"/>
              </a:rPr>
              <a:t>instead </a:t>
            </a:r>
            <a:r>
              <a:rPr sz="1200" spc="-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code. </a:t>
            </a:r>
            <a:r>
              <a:rPr sz="1200" spc="-10" dirty="0">
                <a:latin typeface="Times New Roman"/>
                <a:cs typeface="Times New Roman"/>
              </a:rPr>
              <a:t>If you </a:t>
            </a:r>
            <a:r>
              <a:rPr sz="1200" dirty="0">
                <a:latin typeface="Times New Roman"/>
                <a:cs typeface="Times New Roman"/>
              </a:rPr>
              <a:t>know, HTML or </a:t>
            </a:r>
            <a:r>
              <a:rPr sz="1200" spc="-5" dirty="0">
                <a:latin typeface="Times New Roman"/>
                <a:cs typeface="Times New Roman"/>
              </a:rPr>
              <a:t>Latex, </a:t>
            </a:r>
            <a:r>
              <a:rPr sz="1200" dirty="0">
                <a:latin typeface="Times New Roman"/>
                <a:cs typeface="Times New Roman"/>
              </a:rPr>
              <a:t>they work  </a:t>
            </a:r>
            <a:r>
              <a:rPr sz="1200" spc="-5" dirty="0">
                <a:latin typeface="Times New Roman"/>
                <a:cs typeface="Times New Roman"/>
              </a:rPr>
              <a:t>well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Markdown </a:t>
            </a:r>
            <a:r>
              <a:rPr sz="1200" dirty="0">
                <a:latin typeface="Times New Roman"/>
                <a:cs typeface="Times New Roman"/>
              </a:rPr>
              <a:t>mode. </a:t>
            </a:r>
            <a:r>
              <a:rPr sz="1200" spc="-10" dirty="0">
                <a:latin typeface="Times New Roman"/>
                <a:cs typeface="Times New Roman"/>
              </a:rPr>
              <a:t>If you </a:t>
            </a:r>
            <a:r>
              <a:rPr sz="1200" spc="-5" dirty="0">
                <a:latin typeface="Times New Roman"/>
                <a:cs typeface="Times New Roman"/>
              </a:rPr>
              <a:t>want </a:t>
            </a:r>
            <a:r>
              <a:rPr sz="1200" dirty="0">
                <a:latin typeface="Times New Roman"/>
                <a:cs typeface="Times New Roman"/>
              </a:rPr>
              <a:t>to modify a </a:t>
            </a:r>
            <a:r>
              <a:rPr sz="1200" spc="-5" dirty="0">
                <a:latin typeface="Times New Roman"/>
                <a:cs typeface="Times New Roman"/>
              </a:rPr>
              <a:t>markdown </a:t>
            </a:r>
            <a:r>
              <a:rPr sz="1200" dirty="0">
                <a:latin typeface="Times New Roman"/>
                <a:cs typeface="Times New Roman"/>
              </a:rPr>
              <a:t>block </a:t>
            </a: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a  </a:t>
            </a:r>
            <a:r>
              <a:rPr sz="1200" spc="-5" dirty="0">
                <a:latin typeface="Times New Roman"/>
                <a:cs typeface="Times New Roman"/>
              </a:rPr>
              <a:t>later </a:t>
            </a:r>
            <a:r>
              <a:rPr sz="1200" dirty="0">
                <a:latin typeface="Times New Roman"/>
                <a:cs typeface="Times New Roman"/>
              </a:rPr>
              <a:t>time, double </a:t>
            </a:r>
            <a:r>
              <a:rPr sz="1200" spc="-5" dirty="0">
                <a:latin typeface="Times New Roman"/>
                <a:cs typeface="Times New Roman"/>
              </a:rPr>
              <a:t>click </a:t>
            </a:r>
            <a:r>
              <a:rPr sz="1200" dirty="0">
                <a:latin typeface="Times New Roman"/>
                <a:cs typeface="Times New Roman"/>
              </a:rPr>
              <a:t>on it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will show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cell </a:t>
            </a:r>
            <a:r>
              <a:rPr sz="1200" spc="-5" dirty="0">
                <a:latin typeface="Times New Roman"/>
                <a:cs typeface="Times New Roman"/>
              </a:rPr>
              <a:t>so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15" dirty="0">
                <a:latin typeface="Times New Roman"/>
                <a:cs typeface="Times New Roman"/>
              </a:rPr>
              <a:t>you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update  your </a:t>
            </a:r>
            <a:r>
              <a:rPr sz="1200" dirty="0">
                <a:latin typeface="Times New Roman"/>
                <a:cs typeface="Times New Roman"/>
              </a:rPr>
              <a:t>text.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8986" y="5372480"/>
            <a:ext cx="4547235" cy="42799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244"/>
              </a:spcBef>
              <a:buFont typeface="Symbol"/>
              <a:buChar char=""/>
              <a:tabLst>
                <a:tab pos="292100" algn="l"/>
              </a:tabLst>
            </a:pPr>
            <a:r>
              <a:rPr sz="1200" spc="-5" dirty="0">
                <a:latin typeface="Times New Roman"/>
                <a:cs typeface="Times New Roman"/>
              </a:rPr>
              <a:t>Type </a:t>
            </a:r>
            <a:r>
              <a:rPr sz="1200" dirty="0">
                <a:latin typeface="Times New Roman"/>
                <a:cs typeface="Times New Roman"/>
              </a:rPr>
              <a:t>the following HTML code in the cell </a:t>
            </a:r>
            <a:r>
              <a:rPr sz="1200" spc="-5" dirty="0">
                <a:latin typeface="Times New Roman"/>
                <a:cs typeface="Times New Roman"/>
              </a:rPr>
              <a:t>and write </a:t>
            </a:r>
            <a:r>
              <a:rPr sz="1200" dirty="0">
                <a:latin typeface="Times New Roman"/>
                <a:cs typeface="Times New Roman"/>
              </a:rPr>
              <a:t>down </a:t>
            </a:r>
            <a:r>
              <a:rPr sz="1200" spc="-10" dirty="0">
                <a:latin typeface="Times New Roman"/>
                <a:cs typeface="Times New Roman"/>
              </a:rPr>
              <a:t>your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note.</a:t>
            </a:r>
            <a:endParaRPr sz="120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40"/>
              </a:spcBef>
            </a:pPr>
            <a:r>
              <a:rPr sz="1200" spc="-5" dirty="0">
                <a:latin typeface="Times New Roman"/>
                <a:cs typeface="Times New Roman"/>
              </a:rPr>
              <a:t>&lt;p&gt;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spc="5" dirty="0">
                <a:latin typeface="Times New Roman"/>
                <a:cs typeface="Times New Roman"/>
              </a:rPr>
              <a:t>my </a:t>
            </a:r>
            <a:r>
              <a:rPr sz="1200" spc="-5" dirty="0">
                <a:latin typeface="Times New Roman"/>
                <a:cs typeface="Times New Roman"/>
              </a:rPr>
              <a:t>&lt;b&gt; first Python code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&lt;/b&gt;.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604" y="7667286"/>
            <a:ext cx="5298440" cy="8509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270"/>
              </a:spcBef>
              <a:tabLst>
                <a:tab pos="697865" algn="l"/>
              </a:tabLst>
            </a:pPr>
            <a:r>
              <a:rPr sz="1300" b="1" spc="-5" dirty="0">
                <a:solidFill>
                  <a:srgbClr val="4F81BC"/>
                </a:solidFill>
                <a:latin typeface="Times New Roman"/>
                <a:cs typeface="Times New Roman"/>
              </a:rPr>
              <a:t>2.1	</a:t>
            </a:r>
            <a:r>
              <a:rPr sz="1300" b="1" spc="-5" dirty="0">
                <a:solidFill>
                  <a:srgbClr val="4F81BC"/>
                </a:solidFill>
                <a:latin typeface="Caladea"/>
                <a:cs typeface="Caladea"/>
              </a:rPr>
              <a:t>Embedding Raw</a:t>
            </a:r>
            <a:r>
              <a:rPr sz="1300" b="1" spc="-10" dirty="0">
                <a:solidFill>
                  <a:srgbClr val="4F81BC"/>
                </a:solidFill>
                <a:latin typeface="Caladea"/>
                <a:cs typeface="Caladea"/>
              </a:rPr>
              <a:t> </a:t>
            </a:r>
            <a:r>
              <a:rPr sz="1300" b="1" spc="-5" dirty="0">
                <a:solidFill>
                  <a:srgbClr val="4F81BC"/>
                </a:solidFill>
                <a:latin typeface="Caladea"/>
                <a:cs typeface="Caladea"/>
              </a:rPr>
              <a:t>Text</a:t>
            </a:r>
            <a:endParaRPr sz="1300">
              <a:latin typeface="Caladea"/>
              <a:cs typeface="Caladea"/>
            </a:endParaRPr>
          </a:p>
          <a:p>
            <a:pPr marL="12700" marR="5080" algn="just">
              <a:lnSpc>
                <a:spcPct val="110000"/>
              </a:lnSpc>
              <a:spcBef>
                <a:spcPts val="15"/>
              </a:spcBef>
            </a:pPr>
            <a:r>
              <a:rPr sz="1200" spc="-5" dirty="0">
                <a:latin typeface="Times New Roman"/>
                <a:cs typeface="Times New Roman"/>
              </a:rPr>
              <a:t>Raw </a:t>
            </a:r>
            <a:r>
              <a:rPr sz="1200" dirty="0">
                <a:latin typeface="Times New Roman"/>
                <a:cs typeface="Times New Roman"/>
              </a:rPr>
              <a:t>Text is </a:t>
            </a:r>
            <a:r>
              <a:rPr sz="1200" spc="-5" dirty="0">
                <a:latin typeface="Times New Roman"/>
                <a:cs typeface="Times New Roman"/>
              </a:rPr>
              <a:t>embedded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selecting “RawNBConvert”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toolbar dropdown list,  typing </a:t>
            </a:r>
            <a:r>
              <a:rPr sz="1200" dirty="0">
                <a:latin typeface="Times New Roman"/>
                <a:cs typeface="Times New Roman"/>
              </a:rPr>
              <a:t>text into the </a:t>
            </a:r>
            <a:r>
              <a:rPr sz="1200" spc="-5" dirty="0">
                <a:latin typeface="Times New Roman"/>
                <a:cs typeface="Times New Roman"/>
              </a:rPr>
              <a:t>cell, and </a:t>
            </a:r>
            <a:r>
              <a:rPr sz="1200" dirty="0">
                <a:latin typeface="Times New Roman"/>
                <a:cs typeface="Times New Roman"/>
              </a:rPr>
              <a:t>hitting Shift + Enter. </a:t>
            </a:r>
            <a:r>
              <a:rPr sz="1200" spc="-5" dirty="0">
                <a:latin typeface="Times New Roman"/>
                <a:cs typeface="Times New Roman"/>
              </a:rPr>
              <a:t>Demonstrate here, </a:t>
            </a:r>
            <a:r>
              <a:rPr sz="1200" dirty="0">
                <a:latin typeface="Times New Roman"/>
                <a:cs typeface="Times New Roman"/>
              </a:rPr>
              <a:t>how did </a:t>
            </a:r>
            <a:r>
              <a:rPr sz="1200" spc="-10" dirty="0">
                <a:latin typeface="Times New Roman"/>
                <a:cs typeface="Times New Roman"/>
              </a:rPr>
              <a:t>you </a:t>
            </a:r>
            <a:r>
              <a:rPr sz="1200" dirty="0">
                <a:latin typeface="Times New Roman"/>
                <a:cs typeface="Times New Roman"/>
              </a:rPr>
              <a:t>do  that!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43000" y="1316735"/>
            <a:ext cx="5768340" cy="858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3000" y="4219955"/>
            <a:ext cx="5273040" cy="1033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43000" y="5820155"/>
            <a:ext cx="5096510" cy="1714500"/>
          </a:xfrm>
          <a:custGeom>
            <a:avLst/>
            <a:gdLst/>
            <a:ahLst/>
            <a:cxnLst/>
            <a:rect l="l" t="t" r="r" b="b"/>
            <a:pathLst>
              <a:path w="5096510" h="1714500">
                <a:moveTo>
                  <a:pt x="0" y="1714500"/>
                </a:moveTo>
                <a:lnTo>
                  <a:pt x="5096256" y="1714500"/>
                </a:lnTo>
                <a:lnTo>
                  <a:pt x="5096256" y="0"/>
                </a:lnTo>
                <a:lnTo>
                  <a:pt x="0" y="0"/>
                </a:lnTo>
                <a:lnTo>
                  <a:pt x="0" y="1714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r>
              <a:rPr lang="en-US" dirty="0"/>
              <a:t>“first Python code” is bold &lt;b&gt; </a:t>
            </a:r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143000" y="8663940"/>
            <a:ext cx="5096510" cy="1000125"/>
          </a:xfrm>
          <a:custGeom>
            <a:avLst/>
            <a:gdLst/>
            <a:ahLst/>
            <a:cxnLst/>
            <a:rect l="l" t="t" r="r" b="b"/>
            <a:pathLst>
              <a:path w="5096510" h="1000125">
                <a:moveTo>
                  <a:pt x="0" y="999744"/>
                </a:moveTo>
                <a:lnTo>
                  <a:pt x="5096256" y="999744"/>
                </a:lnTo>
                <a:lnTo>
                  <a:pt x="5096256" y="0"/>
                </a:lnTo>
                <a:lnTo>
                  <a:pt x="0" y="0"/>
                </a:lnTo>
                <a:lnTo>
                  <a:pt x="0" y="99974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r>
              <a:rPr lang="en-US" dirty="0"/>
              <a:t> selecting “</a:t>
            </a:r>
            <a:r>
              <a:rPr lang="en-US" dirty="0" err="1"/>
              <a:t>RawNBConvert</a:t>
            </a:r>
            <a:r>
              <a:rPr lang="en-US" dirty="0"/>
              <a:t>”</a:t>
            </a:r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spc="-55" dirty="0"/>
              <a:t>7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pc="-10" dirty="0"/>
              <a:t>All </a:t>
            </a:r>
            <a:r>
              <a:rPr spc="-5" dirty="0"/>
              <a:t>copyrights </a:t>
            </a:r>
            <a:r>
              <a:rPr dirty="0"/>
              <a:t>are </a:t>
            </a:r>
            <a:r>
              <a:rPr spc="-5" dirty="0"/>
              <a:t>reserved</a:t>
            </a:r>
            <a:r>
              <a:rPr spc="-15" dirty="0"/>
              <a:t> </a:t>
            </a:r>
            <a:r>
              <a:rPr spc="-5" dirty="0"/>
              <a:t>to: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pc="-5" dirty="0"/>
              <a:t>Dr. Mohammed Al-Sarem &amp; Dr. Muhanad</a:t>
            </a:r>
            <a:r>
              <a:rPr spc="45" dirty="0"/>
              <a:t> </a:t>
            </a:r>
            <a:r>
              <a:rPr spc="-5" dirty="0"/>
              <a:t>Al-Muhameed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427735"/>
            <a:ext cx="5295900" cy="109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rlito"/>
                <a:cs typeface="Carlito"/>
              </a:rPr>
              <a:t>Lab </a:t>
            </a:r>
            <a:r>
              <a:rPr sz="1400" b="1" dirty="0">
                <a:latin typeface="Carlito"/>
                <a:cs typeface="Carlito"/>
              </a:rPr>
              <a:t>Exercise </a:t>
            </a:r>
            <a:r>
              <a:rPr sz="1400" b="1" spc="-5" dirty="0">
                <a:latin typeface="Carlito"/>
                <a:cs typeface="Carlito"/>
              </a:rPr>
              <a:t>1: </a:t>
            </a:r>
            <a:r>
              <a:rPr sz="1400" b="1" dirty="0">
                <a:latin typeface="Carlito"/>
                <a:cs typeface="Carlito"/>
              </a:rPr>
              <a:t>Introduction to </a:t>
            </a:r>
            <a:r>
              <a:rPr sz="1400" b="1" spc="-5" dirty="0">
                <a:latin typeface="Carlito"/>
                <a:cs typeface="Carlito"/>
              </a:rPr>
              <a:t>Lab </a:t>
            </a:r>
            <a:r>
              <a:rPr sz="1400" b="1" dirty="0">
                <a:latin typeface="Carlito"/>
                <a:cs typeface="Carlito"/>
              </a:rPr>
              <a:t>Environment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Carlito"/>
              <a:cs typeface="Carlito"/>
            </a:endParaRPr>
          </a:p>
          <a:p>
            <a:pPr marL="240665">
              <a:lnSpc>
                <a:spcPct val="100000"/>
              </a:lnSpc>
              <a:tabLst>
                <a:tab pos="697865" algn="l"/>
              </a:tabLst>
            </a:pPr>
            <a:r>
              <a:rPr sz="1300" b="1" spc="-5" dirty="0">
                <a:solidFill>
                  <a:srgbClr val="4F81BC"/>
                </a:solidFill>
                <a:latin typeface="Times New Roman"/>
                <a:cs typeface="Times New Roman"/>
              </a:rPr>
              <a:t>2.2	</a:t>
            </a:r>
            <a:r>
              <a:rPr sz="1300" b="1" spc="-5" dirty="0">
                <a:solidFill>
                  <a:srgbClr val="4F81BC"/>
                </a:solidFill>
                <a:latin typeface="Caladea"/>
                <a:cs typeface="Caladea"/>
              </a:rPr>
              <a:t>Embedding</a:t>
            </a:r>
            <a:r>
              <a:rPr sz="1300" b="1" spc="-10" dirty="0">
                <a:solidFill>
                  <a:srgbClr val="4F81BC"/>
                </a:solidFill>
                <a:latin typeface="Caladea"/>
                <a:cs typeface="Caladea"/>
              </a:rPr>
              <a:t> </a:t>
            </a:r>
            <a:r>
              <a:rPr sz="1300" b="1" spc="-5" dirty="0">
                <a:solidFill>
                  <a:srgbClr val="4F81BC"/>
                </a:solidFill>
                <a:latin typeface="Caladea"/>
                <a:cs typeface="Caladea"/>
              </a:rPr>
              <a:t>Links</a:t>
            </a:r>
            <a:endParaRPr sz="1300">
              <a:latin typeface="Caladea"/>
              <a:cs typeface="Caladea"/>
            </a:endParaRPr>
          </a:p>
          <a:p>
            <a:pPr marL="12700" marR="5080">
              <a:lnSpc>
                <a:spcPct val="110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Links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created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selecting </a:t>
            </a:r>
            <a:r>
              <a:rPr sz="1200" dirty="0">
                <a:latin typeface="Times New Roman"/>
                <a:cs typeface="Times New Roman"/>
              </a:rPr>
              <a:t>“Markdown” in the </a:t>
            </a:r>
            <a:r>
              <a:rPr sz="1200" spc="-5" dirty="0">
                <a:latin typeface="Times New Roman"/>
                <a:cs typeface="Times New Roman"/>
              </a:rPr>
              <a:t>toolbar dropdown list., typing </a:t>
            </a:r>
            <a:r>
              <a:rPr sz="1200" dirty="0">
                <a:latin typeface="Times New Roman"/>
                <a:cs typeface="Times New Roman"/>
              </a:rPr>
              <a:t>text  into the </a:t>
            </a:r>
            <a:r>
              <a:rPr sz="1200" spc="-5" dirty="0">
                <a:latin typeface="Times New Roman"/>
                <a:cs typeface="Times New Roman"/>
              </a:rPr>
              <a:t>cell as shown </a:t>
            </a:r>
            <a:r>
              <a:rPr sz="1200" dirty="0">
                <a:latin typeface="Times New Roman"/>
                <a:cs typeface="Times New Roman"/>
              </a:rPr>
              <a:t>below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hitting Shift +</a:t>
            </a:r>
            <a:r>
              <a:rPr sz="1200" spc="-5" dirty="0">
                <a:latin typeface="Times New Roman"/>
                <a:cs typeface="Times New Roman"/>
              </a:rPr>
              <a:t> Enter.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21080" y="10102595"/>
            <a:ext cx="5518150" cy="266700"/>
            <a:chOff x="1021080" y="10102595"/>
            <a:chExt cx="5518150" cy="266700"/>
          </a:xfrm>
        </p:grpSpPr>
        <p:sp>
          <p:nvSpPr>
            <p:cNvPr id="4" name="object 4"/>
            <p:cNvSpPr/>
            <p:nvPr/>
          </p:nvSpPr>
          <p:spPr>
            <a:xfrm>
              <a:off x="1021080" y="10235183"/>
              <a:ext cx="5518150" cy="0"/>
            </a:xfrm>
            <a:custGeom>
              <a:avLst/>
              <a:gdLst/>
              <a:ahLst/>
              <a:cxnLst/>
              <a:rect l="l" t="t" r="r" b="b"/>
              <a:pathLst>
                <a:path w="5518150">
                  <a:moveTo>
                    <a:pt x="0" y="0"/>
                  </a:moveTo>
                  <a:lnTo>
                    <a:pt x="5518150" y="0"/>
                  </a:lnTo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37965" y="10117073"/>
              <a:ext cx="486409" cy="238125"/>
            </a:xfrm>
            <a:custGeom>
              <a:avLst/>
              <a:gdLst/>
              <a:ahLst/>
              <a:cxnLst/>
              <a:rect l="l" t="t" r="r" b="b"/>
              <a:pathLst>
                <a:path w="486410" h="238125">
                  <a:moveTo>
                    <a:pt x="446532" y="0"/>
                  </a:moveTo>
                  <a:lnTo>
                    <a:pt x="39624" y="0"/>
                  </a:lnTo>
                  <a:lnTo>
                    <a:pt x="24217" y="3114"/>
                  </a:lnTo>
                  <a:lnTo>
                    <a:pt x="11620" y="11606"/>
                  </a:lnTo>
                  <a:lnTo>
                    <a:pt x="3119" y="24201"/>
                  </a:lnTo>
                  <a:lnTo>
                    <a:pt x="0" y="39623"/>
                  </a:lnTo>
                  <a:lnTo>
                    <a:pt x="0" y="198119"/>
                  </a:lnTo>
                  <a:lnTo>
                    <a:pt x="3119" y="213542"/>
                  </a:lnTo>
                  <a:lnTo>
                    <a:pt x="11620" y="226137"/>
                  </a:lnTo>
                  <a:lnTo>
                    <a:pt x="24217" y="234629"/>
                  </a:lnTo>
                  <a:lnTo>
                    <a:pt x="39624" y="237743"/>
                  </a:lnTo>
                  <a:lnTo>
                    <a:pt x="446532" y="237743"/>
                  </a:lnTo>
                  <a:lnTo>
                    <a:pt x="461938" y="234629"/>
                  </a:lnTo>
                  <a:lnTo>
                    <a:pt x="474535" y="226137"/>
                  </a:lnTo>
                  <a:lnTo>
                    <a:pt x="483036" y="213542"/>
                  </a:lnTo>
                  <a:lnTo>
                    <a:pt x="486156" y="198119"/>
                  </a:lnTo>
                  <a:lnTo>
                    <a:pt x="486156" y="39623"/>
                  </a:lnTo>
                  <a:lnTo>
                    <a:pt x="483036" y="24201"/>
                  </a:lnTo>
                  <a:lnTo>
                    <a:pt x="474535" y="11606"/>
                  </a:lnTo>
                  <a:lnTo>
                    <a:pt x="461938" y="3114"/>
                  </a:lnTo>
                  <a:lnTo>
                    <a:pt x="4465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37965" y="10117073"/>
              <a:ext cx="486409" cy="238125"/>
            </a:xfrm>
            <a:custGeom>
              <a:avLst/>
              <a:gdLst/>
              <a:ahLst/>
              <a:cxnLst/>
              <a:rect l="l" t="t" r="r" b="b"/>
              <a:pathLst>
                <a:path w="486410" h="238125">
                  <a:moveTo>
                    <a:pt x="39624" y="237743"/>
                  </a:moveTo>
                  <a:lnTo>
                    <a:pt x="24217" y="234629"/>
                  </a:lnTo>
                  <a:lnTo>
                    <a:pt x="11620" y="226137"/>
                  </a:lnTo>
                  <a:lnTo>
                    <a:pt x="3119" y="213542"/>
                  </a:lnTo>
                  <a:lnTo>
                    <a:pt x="0" y="198119"/>
                  </a:lnTo>
                  <a:lnTo>
                    <a:pt x="0" y="39623"/>
                  </a:lnTo>
                  <a:lnTo>
                    <a:pt x="3119" y="24201"/>
                  </a:lnTo>
                  <a:lnTo>
                    <a:pt x="11620" y="11606"/>
                  </a:lnTo>
                  <a:lnTo>
                    <a:pt x="24217" y="3114"/>
                  </a:lnTo>
                  <a:lnTo>
                    <a:pt x="39624" y="0"/>
                  </a:lnTo>
                </a:path>
                <a:path w="486410" h="238125">
                  <a:moveTo>
                    <a:pt x="446532" y="0"/>
                  </a:moveTo>
                  <a:lnTo>
                    <a:pt x="461938" y="3114"/>
                  </a:lnTo>
                  <a:lnTo>
                    <a:pt x="474535" y="11606"/>
                  </a:lnTo>
                  <a:lnTo>
                    <a:pt x="483036" y="24201"/>
                  </a:lnTo>
                  <a:lnTo>
                    <a:pt x="486156" y="39623"/>
                  </a:lnTo>
                  <a:lnTo>
                    <a:pt x="486156" y="198119"/>
                  </a:lnTo>
                  <a:lnTo>
                    <a:pt x="483036" y="213542"/>
                  </a:lnTo>
                  <a:lnTo>
                    <a:pt x="474535" y="226137"/>
                  </a:lnTo>
                  <a:lnTo>
                    <a:pt x="461938" y="234629"/>
                  </a:lnTo>
                  <a:lnTo>
                    <a:pt x="446532" y="237743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43304" y="1667509"/>
          <a:ext cx="5826760" cy="1077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355"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Text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Yields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355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htt</a:t>
                      </a:r>
                      <a:r>
                        <a:rPr sz="1200" spc="-5" dirty="0">
                          <a:latin typeface="Times New Roman"/>
                          <a:cs typeface="Times New Roman"/>
                          <a:hlinkClick r:id="rId2"/>
                        </a:rPr>
                        <a:t>ps://www.taibahu.edu.sa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https://www.taibahu.edu.sa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355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[click this link](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https://www.taibahu.edu.sa)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click </a:t>
                      </a:r>
                      <a:r>
                        <a:rPr sz="12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this link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67945" marR="62230">
                        <a:lnSpc>
                          <a:spcPts val="1370"/>
                        </a:lnSpc>
                        <a:spcBef>
                          <a:spcPts val="2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[click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link]( https://</a:t>
                      </a:r>
                      <a:r>
                        <a:rPr sz="1200" spc="-5" dirty="0">
                          <a:latin typeface="Times New Roman"/>
                          <a:cs typeface="Times New Roman"/>
                          <a:hlinkClick r:id="rId2"/>
                        </a:rPr>
                        <a:t>www.taibahu.edu.sa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“Taibah 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University”)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20"/>
                        </a:lnSpc>
                      </a:pPr>
                      <a:r>
                        <a:rPr sz="12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click </a:t>
                      </a:r>
                      <a:r>
                        <a:rPr sz="12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this link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7945" marR="62230">
                        <a:lnSpc>
                          <a:spcPts val="1380"/>
                        </a:lnSpc>
                        <a:spcBef>
                          <a:spcPts val="60"/>
                        </a:spcBef>
                        <a:tabLst>
                          <a:tab pos="702310" algn="l"/>
                          <a:tab pos="1331595" algn="l"/>
                          <a:tab pos="2178050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(sho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	T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ibah	Un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rsi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y	on 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mouseover)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130604" y="3105440"/>
            <a:ext cx="5296535" cy="183705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254"/>
              </a:spcBef>
              <a:tabLst>
                <a:tab pos="697865" algn="l"/>
              </a:tabLst>
            </a:pPr>
            <a:r>
              <a:rPr sz="1300" b="1" spc="-5" dirty="0">
                <a:solidFill>
                  <a:srgbClr val="4F81BC"/>
                </a:solidFill>
                <a:latin typeface="Times New Roman"/>
                <a:cs typeface="Times New Roman"/>
              </a:rPr>
              <a:t>2.3	</a:t>
            </a:r>
            <a:r>
              <a:rPr sz="1300" b="1" spc="-5" dirty="0">
                <a:solidFill>
                  <a:srgbClr val="4F81BC"/>
                </a:solidFill>
                <a:latin typeface="Caladea"/>
                <a:cs typeface="Caladea"/>
              </a:rPr>
              <a:t>Embedding Formulae &amp; Equations as</a:t>
            </a:r>
            <a:r>
              <a:rPr sz="1300" b="1" spc="15" dirty="0">
                <a:solidFill>
                  <a:srgbClr val="4F81BC"/>
                </a:solidFill>
                <a:latin typeface="Caladea"/>
                <a:cs typeface="Caladea"/>
              </a:rPr>
              <a:t> </a:t>
            </a:r>
            <a:r>
              <a:rPr sz="1300" b="1" spc="-5" dirty="0">
                <a:solidFill>
                  <a:srgbClr val="4F81BC"/>
                </a:solidFill>
                <a:latin typeface="Caladea"/>
                <a:cs typeface="Caladea"/>
              </a:rPr>
              <a:t>LaTEX</a:t>
            </a:r>
            <a:endParaRPr sz="1300">
              <a:latin typeface="Caladea"/>
              <a:cs typeface="Caladea"/>
            </a:endParaRPr>
          </a:p>
          <a:p>
            <a:pPr marL="12700" marR="5080">
              <a:lnSpc>
                <a:spcPts val="1600"/>
              </a:lnSpc>
              <a:spcBef>
                <a:spcPts val="70"/>
              </a:spcBef>
            </a:pPr>
            <a:r>
              <a:rPr sz="1200" spc="-5" dirty="0">
                <a:latin typeface="Times New Roman"/>
                <a:cs typeface="Times New Roman"/>
              </a:rPr>
              <a:t>IPython </a:t>
            </a:r>
            <a:r>
              <a:rPr sz="1200" dirty="0">
                <a:latin typeface="Times New Roman"/>
                <a:cs typeface="Times New Roman"/>
              </a:rPr>
              <a:t>notebook </a:t>
            </a:r>
            <a:r>
              <a:rPr sz="1200" spc="-5" dirty="0">
                <a:latin typeface="Times New Roman"/>
                <a:cs typeface="Times New Roman"/>
              </a:rPr>
              <a:t>uses MathJax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render LaTeX </a:t>
            </a:r>
            <a:r>
              <a:rPr sz="1200" dirty="0">
                <a:latin typeface="Times New Roman"/>
                <a:cs typeface="Times New Roman"/>
              </a:rPr>
              <a:t>inside </a:t>
            </a:r>
            <a:r>
              <a:rPr sz="1200" spc="-5" dirty="0">
                <a:latin typeface="Times New Roman"/>
                <a:cs typeface="Times New Roman"/>
              </a:rPr>
              <a:t>html/markdown.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render  equations 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LaTEX: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114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Refer </a:t>
            </a:r>
            <a:r>
              <a:rPr sz="1200" dirty="0">
                <a:latin typeface="Times New Roman"/>
                <a:cs typeface="Times New Roman"/>
              </a:rPr>
              <a:t>to the</a:t>
            </a:r>
            <a:r>
              <a:rPr sz="1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Mathjax Tutorial</a:t>
            </a:r>
            <a:r>
              <a:rPr sz="1200" spc="-5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syntax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help.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24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Place cursor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cell </a:t>
            </a:r>
            <a:r>
              <a:rPr sz="1200" dirty="0">
                <a:latin typeface="Times New Roman"/>
                <a:cs typeface="Times New Roman"/>
              </a:rPr>
              <a:t>where </a:t>
            </a:r>
            <a:r>
              <a:rPr sz="1200" spc="-10" dirty="0">
                <a:latin typeface="Times New Roman"/>
                <a:cs typeface="Times New Roman"/>
              </a:rPr>
              <a:t>you </a:t>
            </a:r>
            <a:r>
              <a:rPr sz="1200" dirty="0">
                <a:latin typeface="Times New Roman"/>
                <a:cs typeface="Times New Roman"/>
              </a:rPr>
              <a:t>want to </a:t>
            </a:r>
            <a:r>
              <a:rPr sz="1200" spc="-5" dirty="0">
                <a:latin typeface="Times New Roman"/>
                <a:cs typeface="Times New Roman"/>
              </a:rPr>
              <a:t>type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equation.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2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Select “Markdown”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toolbar dropdown</a:t>
            </a:r>
            <a:r>
              <a:rPr sz="1200" dirty="0">
                <a:latin typeface="Times New Roman"/>
                <a:cs typeface="Times New Roman"/>
              </a:rPr>
              <a:t> list.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229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Type </a:t>
            </a:r>
            <a:r>
              <a:rPr sz="1200" dirty="0">
                <a:latin typeface="Times New Roman"/>
                <a:cs typeface="Times New Roman"/>
              </a:rPr>
              <a:t>out </a:t>
            </a:r>
            <a:r>
              <a:rPr sz="1200" spc="-5" dirty="0">
                <a:latin typeface="Times New Roman"/>
                <a:cs typeface="Times New Roman"/>
              </a:rPr>
              <a:t>your formula. You should wrap </a:t>
            </a:r>
            <a:r>
              <a:rPr sz="1200" spc="-10" dirty="0">
                <a:latin typeface="Times New Roman"/>
                <a:cs typeface="Times New Roman"/>
              </a:rPr>
              <a:t>your </a:t>
            </a:r>
            <a:r>
              <a:rPr sz="1200" dirty="0">
                <a:latin typeface="Times New Roman"/>
                <a:cs typeface="Times New Roman"/>
              </a:rPr>
              <a:t>formula </a:t>
            </a:r>
            <a:r>
              <a:rPr sz="1200" spc="-5" dirty="0">
                <a:latin typeface="Times New Roman"/>
                <a:cs typeface="Times New Roman"/>
              </a:rPr>
              <a:t>string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‘$$’.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24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Hit </a:t>
            </a:r>
            <a:r>
              <a:rPr sz="1200" dirty="0">
                <a:latin typeface="Times New Roman"/>
                <a:cs typeface="Times New Roman"/>
              </a:rPr>
              <a:t>Shift +</a:t>
            </a:r>
            <a:r>
              <a:rPr sz="1200" spc="-5" dirty="0">
                <a:latin typeface="Times New Roman"/>
                <a:cs typeface="Times New Roman"/>
              </a:rPr>
              <a:t> Enter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3000" y="5088635"/>
            <a:ext cx="5910130" cy="31816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spc="-55" dirty="0"/>
              <a:t>8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pc="-10" dirty="0"/>
              <a:t>All </a:t>
            </a:r>
            <a:r>
              <a:rPr spc="-5" dirty="0"/>
              <a:t>copyrights </a:t>
            </a:r>
            <a:r>
              <a:rPr dirty="0"/>
              <a:t>are </a:t>
            </a:r>
            <a:r>
              <a:rPr spc="-5" dirty="0"/>
              <a:t>reserved</a:t>
            </a:r>
            <a:r>
              <a:rPr spc="-15" dirty="0"/>
              <a:t> </a:t>
            </a:r>
            <a:r>
              <a:rPr spc="-5" dirty="0"/>
              <a:t>to: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pc="-5" dirty="0"/>
              <a:t>Dr. Mohammed Al-Sarem &amp; Dr. Muhanad</a:t>
            </a:r>
            <a:r>
              <a:rPr spc="45" dirty="0"/>
              <a:t> </a:t>
            </a:r>
            <a:r>
              <a:rPr spc="-5" dirty="0"/>
              <a:t>Al-Muhameed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1787</Words>
  <Application>Microsoft Office PowerPoint</Application>
  <PresentationFormat>Custom</PresentationFormat>
  <Paragraphs>158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Caladea</vt:lpstr>
      <vt:lpstr>Calibri</vt:lpstr>
      <vt:lpstr>Carlito</vt:lpstr>
      <vt:lpstr>Courier New</vt:lpstr>
      <vt:lpstr>Symbol</vt:lpstr>
      <vt:lpstr>Times New Roman</vt:lpstr>
      <vt:lpstr>Office Theme</vt:lpstr>
      <vt:lpstr>2019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Introduction to lab environment</dc:title>
  <dc:creator>Prepared by:                                                   Dr. Mohammed Al-Sarem                           Dr. Muhanad AlMohameed</dc:creator>
  <cp:lastModifiedBy>M4j3sT1c MaN</cp:lastModifiedBy>
  <cp:revision>1</cp:revision>
  <dcterms:created xsi:type="dcterms:W3CDTF">2021-02-01T10:16:29Z</dcterms:created>
  <dcterms:modified xsi:type="dcterms:W3CDTF">2021-02-01T10:22:53Z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2020-01-26T00:00:00Z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2021-02-01T00:00:00Z</vt:filetime>
  </property>
</Properties>
</file>