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4j3sT1c MaN" initials="MM" lastIdx="1" clrIdx="0">
    <p:extLst>
      <p:ext uri="{19B8F6BF-5375-455C-9EA6-DF929625EA0E}">
        <p15:presenceInfo xmlns:p15="http://schemas.microsoft.com/office/powerpoint/2012/main" userId="a52a8d4506e6f7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5T20:53:45.84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13249" y="0"/>
            <a:ext cx="108102" cy="1005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07635" y="0"/>
            <a:ext cx="2712720" cy="10050780"/>
          </a:xfrm>
          <a:custGeom>
            <a:avLst/>
            <a:gdLst/>
            <a:ahLst/>
            <a:cxnLst/>
            <a:rect l="l" t="t" r="r" b="b"/>
            <a:pathLst>
              <a:path w="2712720" h="10050780">
                <a:moveTo>
                  <a:pt x="2712719" y="10050779"/>
                </a:moveTo>
                <a:lnTo>
                  <a:pt x="0" y="10050779"/>
                </a:lnTo>
                <a:lnTo>
                  <a:pt x="0" y="0"/>
                </a:lnTo>
                <a:lnTo>
                  <a:pt x="2712719" y="0"/>
                </a:lnTo>
                <a:lnTo>
                  <a:pt x="2712719" y="10050779"/>
                </a:lnTo>
                <a:close/>
              </a:path>
            </a:pathLst>
          </a:custGeom>
          <a:solidFill>
            <a:srgbClr val="F9BF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00955" y="169163"/>
            <a:ext cx="2836163" cy="2037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707" y="1465660"/>
            <a:ext cx="6782984" cy="71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64018" y="9802784"/>
            <a:ext cx="1279525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47" y="9547752"/>
            <a:ext cx="142875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python-programming/class" TargetMode="External"/><Relationship Id="rId2" Type="http://schemas.openxmlformats.org/officeDocument/2006/relationships/hyperlink" Target="http://www.w3schools.com/pyth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youtube.com/watch?v=RSl87lqOXDE" TargetMode="External"/><Relationship Id="rId5" Type="http://schemas.openxmlformats.org/officeDocument/2006/relationships/hyperlink" Target="http://www.youtube.com/watch?v=ZDa-Z5JzLYM" TargetMode="External"/><Relationship Id="rId4" Type="http://schemas.openxmlformats.org/officeDocument/2006/relationships/hyperlink" Target="http://www.youtube.com/watch?v=UumoPVDRtl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0832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20</a:t>
            </a:r>
            <a:r>
              <a:rPr spc="-30" dirty="0"/>
              <a:t>2</a:t>
            </a:r>
            <a:r>
              <a:rPr spc="5" dirty="0"/>
              <a:t>0</a:t>
            </a:r>
          </a:p>
        </p:txBody>
      </p:sp>
      <p:sp>
        <p:nvSpPr>
          <p:cNvPr id="3" name="object 3"/>
          <p:cNvSpPr/>
          <p:nvPr/>
        </p:nvSpPr>
        <p:spPr>
          <a:xfrm>
            <a:off x="4593335" y="6925055"/>
            <a:ext cx="2820924" cy="249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25024" y="8349957"/>
            <a:ext cx="2068195" cy="9874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Dr. 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Mohammed</a:t>
            </a:r>
            <a:r>
              <a:rPr sz="1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Al-Sarem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57000"/>
              </a:lnSpc>
              <a:spcBef>
                <a:spcPts val="15"/>
              </a:spcBef>
            </a:pP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Taibah 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University,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System  Department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2/8/2020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184" y="2503932"/>
            <a:ext cx="7094220" cy="2028825"/>
            <a:chOff x="329184" y="2503932"/>
            <a:chExt cx="7094220" cy="2028825"/>
          </a:xfrm>
        </p:grpSpPr>
        <p:sp>
          <p:nvSpPr>
            <p:cNvPr id="6" name="object 6"/>
            <p:cNvSpPr/>
            <p:nvPr/>
          </p:nvSpPr>
          <p:spPr>
            <a:xfrm>
              <a:off x="4404360" y="3029711"/>
              <a:ext cx="3019043" cy="1502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184" y="2503944"/>
              <a:ext cx="6387465" cy="501650"/>
            </a:xfrm>
            <a:custGeom>
              <a:avLst/>
              <a:gdLst/>
              <a:ahLst/>
              <a:cxnLst/>
              <a:rect l="l" t="t" r="r" b="b"/>
              <a:pathLst>
                <a:path w="6387465" h="501650">
                  <a:moveTo>
                    <a:pt x="6387084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6387084" y="501396"/>
                  </a:lnTo>
                  <a:lnTo>
                    <a:pt x="6387084" y="492252"/>
                  </a:lnTo>
                  <a:lnTo>
                    <a:pt x="6387084" y="483108"/>
                  </a:lnTo>
                  <a:lnTo>
                    <a:pt x="6387084" y="19812"/>
                  </a:lnTo>
                  <a:lnTo>
                    <a:pt x="6387084" y="10668"/>
                  </a:lnTo>
                  <a:lnTo>
                    <a:pt x="638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7847" y="2535403"/>
            <a:ext cx="599694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4090" algn="l"/>
              </a:tabLst>
            </a:pP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Lab 3: </a:t>
            </a:r>
            <a:r>
              <a:rPr sz="2450" spc="-1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Oriented Programming	in</a:t>
            </a:r>
            <a:r>
              <a:rPr sz="24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82210" cy="69005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114"/>
              </a:spcBef>
            </a:pPr>
            <a:r>
              <a:rPr sz="1300" b="1" spc="10" dirty="0">
                <a:latin typeface="Calibri"/>
                <a:cs typeface="Calibri"/>
              </a:rPr>
              <a:t>Lab 3: Object </a:t>
            </a:r>
            <a:r>
              <a:rPr sz="1300" b="1" spc="5" dirty="0">
                <a:latin typeface="Calibri"/>
                <a:cs typeface="Calibri"/>
              </a:rPr>
              <a:t>Oriented Programing in</a:t>
            </a:r>
            <a:r>
              <a:rPr sz="1300" b="1" spc="-60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Python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365E90"/>
                </a:solidFill>
                <a:latin typeface="Cambria"/>
                <a:cs typeface="Cambria"/>
              </a:rPr>
              <a:t>Lab</a:t>
            </a:r>
            <a:r>
              <a:rPr sz="1500" spc="-5" dirty="0">
                <a:solidFill>
                  <a:srgbClr val="365E90"/>
                </a:solidFill>
                <a:latin typeface="Cambria"/>
                <a:cs typeface="Cambria"/>
              </a:rPr>
              <a:t> Objectives:</a:t>
            </a:r>
            <a:endParaRPr sz="1500">
              <a:latin typeface="Cambria"/>
              <a:cs typeface="Cambria"/>
            </a:endParaRPr>
          </a:p>
          <a:p>
            <a:pPr marL="12700" marR="5080" indent="168910" algn="just">
              <a:lnSpc>
                <a:spcPct val="112700"/>
              </a:lnSpc>
              <a:spcBef>
                <a:spcPts val="50"/>
              </a:spcBef>
            </a:pPr>
            <a:r>
              <a:rPr sz="1100" spc="10" dirty="0">
                <a:latin typeface="Times New Roman"/>
                <a:cs typeface="Times New Roman"/>
              </a:rPr>
              <a:t>Python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class-based language. </a:t>
            </a:r>
            <a:r>
              <a:rPr sz="1100" spc="15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class is a </a:t>
            </a:r>
            <a:r>
              <a:rPr sz="1100" spc="5" dirty="0">
                <a:latin typeface="Times New Roman"/>
                <a:cs typeface="Times New Roman"/>
              </a:rPr>
              <a:t>blueprint </a:t>
            </a:r>
            <a:r>
              <a:rPr sz="1100" spc="10" dirty="0">
                <a:latin typeface="Times New Roman"/>
                <a:cs typeface="Times New Roman"/>
              </a:rPr>
              <a:t>for an </a:t>
            </a:r>
            <a:r>
              <a:rPr sz="1100" spc="5" dirty="0">
                <a:latin typeface="Times New Roman"/>
                <a:cs typeface="Times New Roman"/>
              </a:rPr>
              <a:t>object that </a:t>
            </a:r>
            <a:r>
              <a:rPr sz="1100" spc="10" dirty="0">
                <a:latin typeface="Times New Roman"/>
                <a:cs typeface="Times New Roman"/>
              </a:rPr>
              <a:t>binds  together </a:t>
            </a:r>
            <a:r>
              <a:rPr sz="1100" spc="5" dirty="0">
                <a:latin typeface="Times New Roman"/>
                <a:cs typeface="Times New Roman"/>
              </a:rPr>
              <a:t>specified variables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routines. </a:t>
            </a:r>
            <a:r>
              <a:rPr sz="1100" spc="10" dirty="0">
                <a:latin typeface="Times New Roman"/>
                <a:cs typeface="Times New Roman"/>
              </a:rPr>
              <a:t>Creating and </a:t>
            </a:r>
            <a:r>
              <a:rPr sz="1100" spc="5" dirty="0">
                <a:latin typeface="Times New Roman"/>
                <a:cs typeface="Times New Roman"/>
              </a:rPr>
              <a:t>using </a:t>
            </a:r>
            <a:r>
              <a:rPr sz="1100" spc="10" dirty="0">
                <a:latin typeface="Times New Roman"/>
                <a:cs typeface="Times New Roman"/>
              </a:rPr>
              <a:t>custom </a:t>
            </a:r>
            <a:r>
              <a:rPr sz="1100" spc="5" dirty="0">
                <a:latin typeface="Times New Roman"/>
                <a:cs typeface="Times New Roman"/>
              </a:rPr>
              <a:t>classes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often </a:t>
            </a:r>
            <a:r>
              <a:rPr sz="1100" spc="10" dirty="0">
                <a:latin typeface="Times New Roman"/>
                <a:cs typeface="Times New Roman"/>
              </a:rPr>
              <a:t>a  </a:t>
            </a:r>
            <a:r>
              <a:rPr sz="1100" spc="5" dirty="0">
                <a:latin typeface="Times New Roman"/>
                <a:cs typeface="Times New Roman"/>
              </a:rPr>
              <a:t>good </a:t>
            </a:r>
            <a:r>
              <a:rPr sz="1100" spc="10" dirty="0">
                <a:latin typeface="Times New Roman"/>
                <a:cs typeface="Times New Roman"/>
              </a:rPr>
              <a:t>way </a:t>
            </a:r>
            <a:r>
              <a:rPr sz="1100" spc="5" dirty="0">
                <a:latin typeface="Times New Roman"/>
                <a:cs typeface="Times New Roman"/>
              </a:rPr>
              <a:t>to write clean, efficient, </a:t>
            </a:r>
            <a:r>
              <a:rPr sz="1100" spc="10" dirty="0">
                <a:latin typeface="Times New Roman"/>
                <a:cs typeface="Times New Roman"/>
              </a:rPr>
              <a:t>well-designed programs. In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lab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first get  </a:t>
            </a:r>
            <a:r>
              <a:rPr sz="1100" spc="10" dirty="0">
                <a:latin typeface="Times New Roman"/>
                <a:cs typeface="Times New Roman"/>
              </a:rPr>
              <a:t>familiar with basic </a:t>
            </a:r>
            <a:r>
              <a:rPr sz="1100" spc="5" dirty="0">
                <a:latin typeface="Times New Roman"/>
                <a:cs typeface="Times New Roman"/>
              </a:rPr>
              <a:t>structure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classes in </a:t>
            </a:r>
            <a:r>
              <a:rPr sz="1100" spc="5" dirty="0">
                <a:latin typeface="Times New Roman"/>
                <a:cs typeface="Times New Roman"/>
              </a:rPr>
              <a:t>Python and then get </a:t>
            </a:r>
            <a:r>
              <a:rPr sz="1100" spc="15" dirty="0">
                <a:latin typeface="Times New Roman"/>
                <a:cs typeface="Times New Roman"/>
              </a:rPr>
              <a:t>used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521334" indent="-215265">
              <a:lnSpc>
                <a:spcPct val="100000"/>
              </a:lnSpc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100" spc="5" dirty="0">
                <a:latin typeface="Times New Roman"/>
                <a:cs typeface="Times New Roman"/>
              </a:rPr>
              <a:t>Familiarizing </a:t>
            </a:r>
            <a:r>
              <a:rPr sz="1100" spc="10" dirty="0">
                <a:latin typeface="Times New Roman"/>
                <a:cs typeface="Times New Roman"/>
              </a:rPr>
              <a:t>with </a:t>
            </a:r>
            <a:r>
              <a:rPr sz="1100" spc="5" dirty="0">
                <a:latin typeface="Times New Roman"/>
                <a:cs typeface="Times New Roman"/>
              </a:rPr>
              <a:t>pass by </a:t>
            </a:r>
            <a:r>
              <a:rPr sz="1100" spc="10" dirty="0">
                <a:latin typeface="Times New Roman"/>
                <a:cs typeface="Times New Roman"/>
              </a:rPr>
              <a:t>value and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reference</a:t>
            </a:r>
            <a:endParaRPr sz="1100">
              <a:latin typeface="Times New Roman"/>
              <a:cs typeface="Times New Roman"/>
            </a:endParaRPr>
          </a:p>
          <a:p>
            <a:pPr marL="521334" indent="-2152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100" spc="10" dirty="0">
                <a:latin typeface="Times New Roman"/>
                <a:cs typeface="Times New Roman"/>
              </a:rPr>
              <a:t>Instantiating </a:t>
            </a:r>
            <a:r>
              <a:rPr sz="1100" spc="5" dirty="0">
                <a:latin typeface="Times New Roman"/>
                <a:cs typeface="Times New Roman"/>
              </a:rPr>
              <a:t>objects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calling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methods.</a:t>
            </a:r>
            <a:endParaRPr sz="1100">
              <a:latin typeface="Times New Roman"/>
              <a:cs typeface="Times New Roman"/>
            </a:endParaRPr>
          </a:p>
          <a:p>
            <a:pPr marL="521334" indent="-2152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100" spc="10" dirty="0">
                <a:latin typeface="Times New Roman"/>
                <a:cs typeface="Times New Roman"/>
              </a:rPr>
              <a:t>Creating </a:t>
            </a:r>
            <a:r>
              <a:rPr sz="1100" spc="5" dirty="0">
                <a:latin typeface="Times New Roman"/>
                <a:cs typeface="Times New Roman"/>
              </a:rPr>
              <a:t>simple </a:t>
            </a:r>
            <a:r>
              <a:rPr sz="1100" spc="10" dirty="0">
                <a:latin typeface="Times New Roman"/>
                <a:cs typeface="Times New Roman"/>
              </a:rPr>
              <a:t>classes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working with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objects</a:t>
            </a:r>
            <a:endParaRPr sz="1100">
              <a:latin typeface="Times New Roman"/>
              <a:cs typeface="Times New Roman"/>
            </a:endParaRPr>
          </a:p>
          <a:p>
            <a:pPr marL="521334" indent="-215265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521334" algn="l"/>
                <a:tab pos="521970" algn="l"/>
              </a:tabLst>
            </a:pPr>
            <a:r>
              <a:rPr sz="1100" spc="10" dirty="0">
                <a:latin typeface="Times New Roman"/>
                <a:cs typeface="Times New Roman"/>
              </a:rPr>
              <a:t>Using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Constructors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365E90"/>
                </a:solidFill>
                <a:latin typeface="Cambria"/>
                <a:cs typeface="Cambria"/>
              </a:rPr>
              <a:t>Methodology</a:t>
            </a:r>
            <a:endParaRPr sz="1500">
              <a:latin typeface="Cambria"/>
              <a:cs typeface="Cambria"/>
            </a:endParaRPr>
          </a:p>
          <a:p>
            <a:pPr marL="59690">
              <a:lnSpc>
                <a:spcPct val="100000"/>
              </a:lnSpc>
              <a:spcBef>
                <a:spcPts val="1520"/>
              </a:spcBef>
            </a:pPr>
            <a:r>
              <a:rPr sz="1500" spc="-5" dirty="0">
                <a:solidFill>
                  <a:srgbClr val="4F80BC"/>
                </a:solidFill>
                <a:latin typeface="Times New Roman"/>
                <a:cs typeface="Times New Roman"/>
              </a:rPr>
              <a:t>In </a:t>
            </a: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class</a:t>
            </a:r>
            <a:r>
              <a:rPr sz="1500" spc="-90" dirty="0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task:</a:t>
            </a:r>
            <a:endParaRPr sz="1500">
              <a:latin typeface="Cambria"/>
              <a:cs typeface="Cambria"/>
            </a:endParaRPr>
          </a:p>
          <a:p>
            <a:pPr marL="210820">
              <a:lnSpc>
                <a:spcPct val="100000"/>
              </a:lnSpc>
              <a:spcBef>
                <a:spcPts val="245"/>
              </a:spcBef>
            </a:pP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end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dirty="0">
                <a:latin typeface="Times New Roman"/>
                <a:cs typeface="Times New Roman"/>
              </a:rPr>
              <a:t>lab,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 will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able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Define and use </a:t>
            </a:r>
            <a:r>
              <a:rPr sz="1100" spc="5" dirty="0">
                <a:latin typeface="Times New Roman"/>
                <a:cs typeface="Times New Roman"/>
              </a:rPr>
              <a:t>Python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classes.</a:t>
            </a:r>
            <a:endParaRPr sz="1100">
              <a:latin typeface="Times New Roman"/>
              <a:cs typeface="Times New Roman"/>
            </a:endParaRPr>
          </a:p>
          <a:p>
            <a:pPr marL="611505" marR="9525" lvl="1" indent="-215265">
              <a:lnSpc>
                <a:spcPct val="112700"/>
              </a:lnSpc>
              <a:spcBef>
                <a:spcPts val="85"/>
              </a:spcBef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Write a complete body of </a:t>
            </a:r>
            <a:r>
              <a:rPr sz="1100" spc="5" dirty="0">
                <a:latin typeface="Times New Roman"/>
                <a:cs typeface="Times New Roman"/>
              </a:rPr>
              <a:t>Python </a:t>
            </a:r>
            <a:r>
              <a:rPr sz="1100" spc="10" dirty="0">
                <a:latin typeface="Times New Roman"/>
                <a:cs typeface="Times New Roman"/>
              </a:rPr>
              <a:t>class and how to pass information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through  class’s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constructor.</a:t>
            </a:r>
            <a:endParaRPr sz="11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Instantiate a class and </a:t>
            </a:r>
            <a:r>
              <a:rPr sz="1100" spc="5" dirty="0">
                <a:latin typeface="Times New Roman"/>
                <a:cs typeface="Times New Roman"/>
              </a:rPr>
              <a:t>trigger </a:t>
            </a:r>
            <a:r>
              <a:rPr sz="1100" spc="10" dirty="0">
                <a:latin typeface="Times New Roman"/>
                <a:cs typeface="Times New Roman"/>
              </a:rPr>
              <a:t>a method </a:t>
            </a:r>
            <a:r>
              <a:rPr sz="1100" spc="5" dirty="0">
                <a:latin typeface="Times New Roman"/>
                <a:cs typeface="Times New Roman"/>
              </a:rPr>
              <a:t>inside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Reuse </a:t>
            </a:r>
            <a:r>
              <a:rPr sz="1100" spc="5" dirty="0">
                <a:latin typeface="Times New Roman"/>
                <a:cs typeface="Times New Roman"/>
              </a:rPr>
              <a:t>code </a:t>
            </a:r>
            <a:r>
              <a:rPr sz="1100" spc="1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other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projects.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Home</a:t>
            </a:r>
            <a:r>
              <a:rPr sz="1500" spc="5" dirty="0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task: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365E90"/>
                </a:solidFill>
                <a:latin typeface="Cambria"/>
                <a:cs typeface="Cambria"/>
              </a:rPr>
              <a:t>References: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mbria"/>
              <a:cs typeface="Cambria"/>
            </a:endParaRPr>
          </a:p>
          <a:p>
            <a:pPr marL="18161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For more </a:t>
            </a:r>
            <a:r>
              <a:rPr sz="1100" spc="5" dirty="0">
                <a:latin typeface="Times New Roman"/>
                <a:cs typeface="Times New Roman"/>
              </a:rPr>
              <a:t>information,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647700" indent="-252095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647700" algn="l"/>
                <a:tab pos="648335" algn="l"/>
              </a:tabLst>
            </a:pPr>
            <a:r>
              <a:rPr sz="1000" u="sng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www.w3schools.com/python/</a:t>
            </a:r>
            <a:endParaRPr sz="1000">
              <a:latin typeface="Calibri"/>
              <a:cs typeface="Calibri"/>
            </a:endParaRPr>
          </a:p>
          <a:p>
            <a:pPr marL="611505" indent="-215900">
              <a:lnSpc>
                <a:spcPct val="100000"/>
              </a:lnSpc>
              <a:spcBef>
                <a:spcPts val="250"/>
              </a:spcBef>
              <a:buFont typeface="Calibri"/>
              <a:buAutoNum type="arabicPeriod"/>
              <a:tabLst>
                <a:tab pos="612140" algn="l"/>
              </a:tabLst>
            </a:pPr>
            <a:r>
              <a:rPr sz="1000" u="sng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www.programiz.com/python-programming/class</a:t>
            </a:r>
            <a:endParaRPr sz="1000">
              <a:latin typeface="Calibri"/>
              <a:cs typeface="Calibri"/>
            </a:endParaRPr>
          </a:p>
          <a:p>
            <a:pPr marL="611505" indent="-215900">
              <a:lnSpc>
                <a:spcPct val="100000"/>
              </a:lnSpc>
              <a:spcBef>
                <a:spcPts val="250"/>
              </a:spcBef>
              <a:buFont typeface="Calibri"/>
              <a:buAutoNum type="arabicPeriod"/>
              <a:tabLst>
                <a:tab pos="612140" algn="l"/>
              </a:tabLst>
            </a:pPr>
            <a:r>
              <a:rPr sz="1000" u="sng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10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www.youtube.com/watch?v=UumoPVDRtlM</a:t>
            </a:r>
            <a:endParaRPr sz="1000">
              <a:latin typeface="Calibri"/>
              <a:cs typeface="Calibri"/>
            </a:endParaRPr>
          </a:p>
          <a:p>
            <a:pPr marL="611505" indent="-215900">
              <a:lnSpc>
                <a:spcPct val="100000"/>
              </a:lnSpc>
              <a:spcBef>
                <a:spcPts val="265"/>
              </a:spcBef>
              <a:buFont typeface="Calibri"/>
              <a:buAutoNum type="arabicPeriod"/>
              <a:tabLst>
                <a:tab pos="612140" algn="l"/>
              </a:tabLst>
            </a:pPr>
            <a:r>
              <a:rPr sz="1000" u="sng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www.youtube.com/watch?v=ZDa-Z5JzLYM</a:t>
            </a:r>
            <a:endParaRPr sz="1000">
              <a:latin typeface="Calibri"/>
              <a:cs typeface="Calibri"/>
            </a:endParaRPr>
          </a:p>
          <a:p>
            <a:pPr marL="611505" indent="-215900">
              <a:lnSpc>
                <a:spcPct val="100000"/>
              </a:lnSpc>
              <a:spcBef>
                <a:spcPts val="240"/>
              </a:spcBef>
              <a:buFont typeface="Calibri"/>
              <a:buAutoNum type="arabicPeriod"/>
              <a:tabLst>
                <a:tab pos="612140" algn="l"/>
              </a:tabLst>
            </a:pPr>
            <a:r>
              <a:rPr sz="1000" u="sng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10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www.youtube.com/watch?v=RSl87lqOXDE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84750" cy="2542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114"/>
              </a:spcBef>
            </a:pPr>
            <a:r>
              <a:rPr sz="1300" b="1" spc="10" dirty="0">
                <a:latin typeface="Calibri"/>
                <a:cs typeface="Calibri"/>
              </a:rPr>
              <a:t>Lab 3: Object </a:t>
            </a:r>
            <a:r>
              <a:rPr sz="1300" b="1" spc="5" dirty="0">
                <a:latin typeface="Calibri"/>
                <a:cs typeface="Calibri"/>
              </a:rPr>
              <a:t>Oriented Programing in</a:t>
            </a:r>
            <a:r>
              <a:rPr sz="1300" b="1" spc="-60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Python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1.</a:t>
            </a:r>
            <a:r>
              <a:rPr sz="1300" b="1" spc="29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Passing Variables by value </a:t>
            </a:r>
            <a:r>
              <a:rPr sz="1300" b="1" spc="10" dirty="0">
                <a:solidFill>
                  <a:srgbClr val="365E90"/>
                </a:solidFill>
                <a:latin typeface="Cambria"/>
                <a:cs typeface="Cambria"/>
              </a:rPr>
              <a:t>and</a:t>
            </a:r>
            <a:r>
              <a:rPr sz="1300" b="1" spc="-2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reference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13100"/>
              </a:lnSpc>
              <a:spcBef>
                <a:spcPts val="1335"/>
              </a:spcBef>
            </a:pPr>
            <a:r>
              <a:rPr sz="1100" b="1" spc="10" dirty="0">
                <a:latin typeface="Times New Roman"/>
                <a:cs typeface="Times New Roman"/>
              </a:rPr>
              <a:t>Pass </a:t>
            </a:r>
            <a:r>
              <a:rPr sz="1100" b="1" dirty="0">
                <a:latin typeface="Times New Roman"/>
                <a:cs typeface="Times New Roman"/>
              </a:rPr>
              <a:t>by </a:t>
            </a:r>
            <a:r>
              <a:rPr sz="1100" b="1" spc="5" dirty="0">
                <a:latin typeface="Times New Roman"/>
                <a:cs typeface="Times New Roman"/>
              </a:rPr>
              <a:t>value </a:t>
            </a:r>
            <a:r>
              <a:rPr sz="1100" spc="10" dirty="0">
                <a:latin typeface="Times New Roman"/>
                <a:cs typeface="Times New Roman"/>
              </a:rPr>
              <a:t>means </a:t>
            </a:r>
            <a:r>
              <a:rPr sz="1100" spc="5" dirty="0">
                <a:latin typeface="Times New Roman"/>
                <a:cs typeface="Times New Roman"/>
              </a:rPr>
              <a:t>that the </a:t>
            </a:r>
            <a:r>
              <a:rPr sz="1100" spc="10" dirty="0">
                <a:latin typeface="Times New Roman"/>
                <a:cs typeface="Times New Roman"/>
              </a:rPr>
              <a:t>value </a:t>
            </a:r>
            <a:r>
              <a:rPr sz="1100" spc="5" dirty="0">
                <a:latin typeface="Times New Roman"/>
                <a:cs typeface="Times New Roman"/>
              </a:rPr>
              <a:t>is directly </a:t>
            </a:r>
            <a:r>
              <a:rPr sz="1100" spc="10" dirty="0">
                <a:latin typeface="Times New Roman"/>
                <a:cs typeface="Times New Roman"/>
              </a:rPr>
              <a:t>passed as the </a:t>
            </a:r>
            <a:r>
              <a:rPr sz="1100" spc="5" dirty="0">
                <a:latin typeface="Times New Roman"/>
                <a:cs typeface="Times New Roman"/>
              </a:rPr>
              <a:t>value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the argument </a:t>
            </a:r>
            <a:r>
              <a:rPr sz="1100" spc="10" dirty="0">
                <a:latin typeface="Times New Roman"/>
                <a:cs typeface="Times New Roman"/>
              </a:rPr>
              <a:t>of  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function.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case,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operation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stored  at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address. </a:t>
            </a:r>
            <a:r>
              <a:rPr sz="1100" b="1" spc="5" dirty="0">
                <a:latin typeface="Times New Roman"/>
                <a:cs typeface="Times New Roman"/>
              </a:rPr>
              <a:t>Pass </a:t>
            </a:r>
            <a:r>
              <a:rPr sz="1100" b="1" spc="10" dirty="0">
                <a:latin typeface="Times New Roman"/>
                <a:cs typeface="Times New Roman"/>
              </a:rPr>
              <a:t>by reference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term </a:t>
            </a:r>
            <a:r>
              <a:rPr sz="1100" spc="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programming languages,  where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argument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function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passed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by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reference,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is,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address  of the </a:t>
            </a:r>
            <a:r>
              <a:rPr sz="1100" spc="5" dirty="0">
                <a:latin typeface="Times New Roman"/>
                <a:cs typeface="Times New Roman"/>
              </a:rPr>
              <a:t>variable is passed </a:t>
            </a:r>
            <a:r>
              <a:rPr sz="1100" spc="10" dirty="0">
                <a:latin typeface="Times New Roman"/>
                <a:cs typeface="Times New Roman"/>
              </a:rPr>
              <a:t>and then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operation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done </a:t>
            </a:r>
            <a:r>
              <a:rPr sz="1100" spc="10" dirty="0">
                <a:latin typeface="Times New Roman"/>
                <a:cs typeface="Times New Roman"/>
              </a:rPr>
              <a:t>on the value stored at </a:t>
            </a:r>
            <a:r>
              <a:rPr sz="1100" dirty="0">
                <a:latin typeface="Times New Roman"/>
                <a:cs typeface="Times New Roman"/>
              </a:rPr>
              <a:t>these  </a:t>
            </a:r>
            <a:r>
              <a:rPr sz="1100" spc="5" dirty="0">
                <a:latin typeface="Times New Roman"/>
                <a:cs typeface="Times New Roman"/>
              </a:rPr>
              <a:t>addresses.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Python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arguments,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passed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by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reference.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During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function  </a:t>
            </a:r>
            <a:r>
              <a:rPr sz="1100" spc="5" dirty="0">
                <a:latin typeface="Times New Roman"/>
                <a:cs typeface="Times New Roman"/>
              </a:rPr>
              <a:t>call,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called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function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stored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address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passed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changes  to </a:t>
            </a:r>
            <a:r>
              <a:rPr sz="1100" spc="-10" dirty="0">
                <a:latin typeface="Times New Roman"/>
                <a:cs typeface="Times New Roman"/>
              </a:rPr>
              <a:t>it </a:t>
            </a:r>
            <a:r>
              <a:rPr sz="1100" spc="5" dirty="0">
                <a:latin typeface="Times New Roman"/>
                <a:cs typeface="Times New Roman"/>
              </a:rPr>
              <a:t>also affect the source variable. </a:t>
            </a:r>
            <a:r>
              <a:rPr sz="1100" spc="10" dirty="0">
                <a:latin typeface="Times New Roman"/>
                <a:cs typeface="Times New Roman"/>
              </a:rPr>
              <a:t>Consider the following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code: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4"/>
              </a:spcBef>
            </a:pPr>
            <a:r>
              <a:rPr sz="1100" b="1" spc="10" dirty="0">
                <a:latin typeface="Times New Roman"/>
                <a:cs typeface="Times New Roman"/>
              </a:rPr>
              <a:t>Example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1.1: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904" y="4930797"/>
            <a:ext cx="4982845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  <a:tabLst>
                <a:tab pos="3053715" algn="l"/>
              </a:tabLst>
            </a:pPr>
            <a:r>
              <a:rPr sz="1100" spc="1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main </a:t>
            </a:r>
            <a:r>
              <a:rPr sz="1100" spc="5" dirty="0">
                <a:latin typeface="Times New Roman"/>
                <a:cs typeface="Times New Roman"/>
              </a:rPr>
              <a:t>function, Did the value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solidFill>
                  <a:srgbClr val="FF0000"/>
                </a:solidFill>
                <a:latin typeface="Times New Roman"/>
                <a:cs typeface="Times New Roman"/>
              </a:rPr>
              <a:t>fav </a:t>
            </a:r>
            <a:r>
              <a:rPr sz="1100" spc="5" dirty="0">
                <a:latin typeface="Times New Roman"/>
                <a:cs typeface="Times New Roman"/>
              </a:rPr>
              <a:t>variable </a:t>
            </a:r>
            <a:r>
              <a:rPr sz="1100" spc="10" dirty="0">
                <a:latin typeface="Times New Roman"/>
                <a:cs typeface="Times New Roman"/>
              </a:rPr>
              <a:t>change </a:t>
            </a:r>
            <a:r>
              <a:rPr sz="1100" spc="5" dirty="0">
                <a:latin typeface="Times New Roman"/>
                <a:cs typeface="Times New Roman"/>
              </a:rPr>
              <a:t>after invoking the </a:t>
            </a:r>
            <a:r>
              <a:rPr sz="1100" spc="10" dirty="0">
                <a:latin typeface="Times New Roman"/>
                <a:cs typeface="Times New Roman"/>
              </a:rPr>
              <a:t>main  </a:t>
            </a:r>
            <a:r>
              <a:rPr sz="1100" spc="5" dirty="0">
                <a:latin typeface="Times New Roman"/>
                <a:cs typeface="Times New Roman"/>
              </a:rPr>
              <a:t>function?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explain the reason behind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3604" y="5700353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3604" y="5890853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604" y="6079828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3604" y="6268804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0904" y="6258201"/>
            <a:ext cx="4986020" cy="1543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12700"/>
              </a:lnSpc>
              <a:spcBef>
                <a:spcPts val="95"/>
              </a:spcBef>
            </a:pPr>
            <a:r>
              <a:rPr sz="1100" spc="10" dirty="0">
                <a:latin typeface="Times New Roman"/>
                <a:cs typeface="Times New Roman"/>
              </a:rPr>
              <a:t>Python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mechanism,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known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"</a:t>
            </a:r>
            <a:r>
              <a:rPr sz="1100" b="1" spc="10" dirty="0">
                <a:latin typeface="Times New Roman"/>
                <a:cs typeface="Times New Roman"/>
              </a:rPr>
              <a:t>Call-by-Object</a:t>
            </a:r>
            <a:r>
              <a:rPr sz="1100" spc="10" dirty="0">
                <a:latin typeface="Times New Roman"/>
                <a:cs typeface="Times New Roman"/>
              </a:rPr>
              <a:t>",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sometimes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also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called  "</a:t>
            </a:r>
            <a:r>
              <a:rPr sz="1100" b="1" spc="10" dirty="0">
                <a:latin typeface="Times New Roman"/>
                <a:cs typeface="Times New Roman"/>
              </a:rPr>
              <a:t>Call </a:t>
            </a:r>
            <a:r>
              <a:rPr sz="1100" b="1" spc="5" dirty="0">
                <a:latin typeface="Times New Roman"/>
                <a:cs typeface="Times New Roman"/>
              </a:rPr>
              <a:t>by </a:t>
            </a:r>
            <a:r>
              <a:rPr sz="1100" b="1" spc="10" dirty="0">
                <a:latin typeface="Times New Roman"/>
                <a:cs typeface="Times New Roman"/>
              </a:rPr>
              <a:t>Object Reference</a:t>
            </a:r>
            <a:r>
              <a:rPr sz="1100" spc="10" dirty="0">
                <a:latin typeface="Times New Roman"/>
                <a:cs typeface="Times New Roman"/>
              </a:rPr>
              <a:t>" or "</a:t>
            </a:r>
            <a:r>
              <a:rPr sz="1100" b="1" spc="10" dirty="0">
                <a:latin typeface="Times New Roman"/>
                <a:cs typeface="Times New Roman"/>
              </a:rPr>
              <a:t>Call by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Sharing</a:t>
            </a:r>
            <a:r>
              <a:rPr sz="1100" spc="5" dirty="0">
                <a:latin typeface="Times New Roman"/>
                <a:cs typeface="Times New Roman"/>
              </a:rPr>
              <a:t>"</a:t>
            </a:r>
            <a:endParaRPr sz="11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12700"/>
              </a:lnSpc>
            </a:pPr>
            <a:r>
              <a:rPr sz="1100" spc="5" dirty="0">
                <a:latin typeface="Times New Roman"/>
                <a:cs typeface="Times New Roman"/>
              </a:rPr>
              <a:t>If </a:t>
            </a:r>
            <a:r>
              <a:rPr sz="1100" spc="10" dirty="0">
                <a:latin typeface="Times New Roman"/>
                <a:cs typeface="Times New Roman"/>
              </a:rPr>
              <a:t>you pass immutable arguments </a:t>
            </a:r>
            <a:r>
              <a:rPr sz="1100" spc="5" dirty="0">
                <a:latin typeface="Times New Roman"/>
                <a:cs typeface="Times New Roman"/>
              </a:rPr>
              <a:t>like integers, strings </a:t>
            </a:r>
            <a:r>
              <a:rPr sz="1100" spc="10" dirty="0">
                <a:latin typeface="Times New Roman"/>
                <a:cs typeface="Times New Roman"/>
              </a:rPr>
              <a:t>or </a:t>
            </a:r>
            <a:r>
              <a:rPr sz="1100" spc="5" dirty="0">
                <a:latin typeface="Times New Roman"/>
                <a:cs typeface="Times New Roman"/>
              </a:rPr>
              <a:t>tuples to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function, the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passing acts </a:t>
            </a:r>
            <a:r>
              <a:rPr sz="1100" spc="5" dirty="0">
                <a:latin typeface="Times New Roman"/>
                <a:cs typeface="Times New Roman"/>
              </a:rPr>
              <a:t>like </a:t>
            </a:r>
            <a:r>
              <a:rPr sz="1100" b="1" spc="10" dirty="0">
                <a:latin typeface="Times New Roman"/>
                <a:cs typeface="Times New Roman"/>
              </a:rPr>
              <a:t>Call-by-value</a:t>
            </a:r>
            <a:r>
              <a:rPr sz="1100" spc="10" dirty="0">
                <a:latin typeface="Times New Roman"/>
                <a:cs typeface="Times New Roman"/>
              </a:rPr>
              <a:t>. It's </a:t>
            </a:r>
            <a:r>
              <a:rPr sz="1100" spc="5" dirty="0">
                <a:latin typeface="Times New Roman"/>
                <a:cs typeface="Times New Roman"/>
              </a:rPr>
              <a:t>different, </a:t>
            </a:r>
            <a:r>
              <a:rPr sz="1100" dirty="0">
                <a:latin typeface="Times New Roman"/>
                <a:cs typeface="Times New Roman"/>
              </a:rPr>
              <a:t>if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10" dirty="0">
                <a:latin typeface="Times New Roman"/>
                <a:cs typeface="Times New Roman"/>
              </a:rPr>
              <a:t>pass mutable </a:t>
            </a:r>
            <a:r>
              <a:rPr sz="1100" spc="5" dirty="0">
                <a:latin typeface="Times New Roman"/>
                <a:cs typeface="Times New Roman"/>
              </a:rPr>
              <a:t>arguments.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2700"/>
              </a:lnSpc>
              <a:spcBef>
                <a:spcPts val="10"/>
              </a:spcBef>
            </a:pPr>
            <a:r>
              <a:rPr sz="1100" spc="10" dirty="0">
                <a:latin typeface="Times New Roman"/>
                <a:cs typeface="Times New Roman"/>
              </a:rPr>
              <a:t>All </a:t>
            </a:r>
            <a:r>
              <a:rPr sz="1100" b="1" spc="10" dirty="0">
                <a:latin typeface="Times New Roman"/>
                <a:cs typeface="Times New Roman"/>
              </a:rPr>
              <a:t>parameters </a:t>
            </a:r>
            <a:r>
              <a:rPr sz="1100" b="1" spc="5" dirty="0">
                <a:latin typeface="Times New Roman"/>
                <a:cs typeface="Times New Roman"/>
              </a:rPr>
              <a:t>(arguments</a:t>
            </a:r>
            <a:r>
              <a:rPr sz="1100" spc="5" dirty="0">
                <a:latin typeface="Times New Roman"/>
                <a:cs typeface="Times New Roman"/>
              </a:rPr>
              <a:t>) </a:t>
            </a:r>
            <a:r>
              <a:rPr sz="1100" spc="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Python language </a:t>
            </a:r>
            <a:r>
              <a:rPr sz="1100" spc="15" dirty="0">
                <a:latin typeface="Times New Roman"/>
                <a:cs typeface="Times New Roman"/>
              </a:rPr>
              <a:t>are </a:t>
            </a:r>
            <a:r>
              <a:rPr sz="1100" b="1" spc="10" dirty="0">
                <a:latin typeface="Times New Roman"/>
                <a:cs typeface="Times New Roman"/>
              </a:rPr>
              <a:t>passed </a:t>
            </a:r>
            <a:r>
              <a:rPr sz="1100" b="1" dirty="0">
                <a:latin typeface="Times New Roman"/>
                <a:cs typeface="Times New Roman"/>
              </a:rPr>
              <a:t>by </a:t>
            </a:r>
            <a:r>
              <a:rPr sz="1100" b="1" spc="5" dirty="0">
                <a:latin typeface="Times New Roman"/>
                <a:cs typeface="Times New Roman"/>
              </a:rPr>
              <a:t>reference</a:t>
            </a:r>
            <a:r>
              <a:rPr sz="1100" spc="5" dirty="0">
                <a:latin typeface="Times New Roman"/>
                <a:cs typeface="Times New Roman"/>
              </a:rPr>
              <a:t>. It  </a:t>
            </a:r>
            <a:r>
              <a:rPr sz="1100" spc="10" dirty="0">
                <a:latin typeface="Times New Roman"/>
                <a:cs typeface="Times New Roman"/>
              </a:rPr>
              <a:t>means </a:t>
            </a:r>
            <a:r>
              <a:rPr sz="1100" spc="5" dirty="0">
                <a:latin typeface="Times New Roman"/>
                <a:cs typeface="Times New Roman"/>
              </a:rPr>
              <a:t>if you </a:t>
            </a:r>
            <a:r>
              <a:rPr sz="1100" spc="10" dirty="0">
                <a:latin typeface="Times New Roman"/>
                <a:cs typeface="Times New Roman"/>
              </a:rPr>
              <a:t>change what a parameter </a:t>
            </a:r>
            <a:r>
              <a:rPr sz="1100" spc="5" dirty="0">
                <a:latin typeface="Times New Roman"/>
                <a:cs typeface="Times New Roman"/>
              </a:rPr>
              <a:t>refers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within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function, the </a:t>
            </a:r>
            <a:r>
              <a:rPr sz="1100" spc="10" dirty="0">
                <a:latin typeface="Times New Roman"/>
                <a:cs typeface="Times New Roman"/>
              </a:rPr>
              <a:t>change also  </a:t>
            </a:r>
            <a:r>
              <a:rPr sz="1100" spc="5" dirty="0">
                <a:latin typeface="Times New Roman"/>
                <a:cs typeface="Times New Roman"/>
              </a:rPr>
              <a:t>reflects </a:t>
            </a:r>
            <a:r>
              <a:rPr sz="1100" spc="10" dirty="0">
                <a:latin typeface="Times New Roman"/>
                <a:cs typeface="Times New Roman"/>
              </a:rPr>
              <a:t>back in </a:t>
            </a:r>
            <a:r>
              <a:rPr sz="1100" spc="5" dirty="0">
                <a:latin typeface="Times New Roman"/>
                <a:cs typeface="Times New Roman"/>
              </a:rPr>
              <a:t>the calling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function.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4"/>
              </a:spcBef>
            </a:pPr>
            <a:r>
              <a:rPr sz="1100" b="1" spc="10" dirty="0">
                <a:latin typeface="Times New Roman"/>
                <a:cs typeface="Times New Roman"/>
              </a:rPr>
              <a:t>Example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1.2: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0904" y="8799338"/>
            <a:ext cx="37712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the outputs </a:t>
            </a:r>
            <a:r>
              <a:rPr sz="1100" spc="10" dirty="0">
                <a:latin typeface="Times New Roman"/>
                <a:cs typeface="Times New Roman"/>
              </a:rPr>
              <a:t>same in </a:t>
            </a:r>
            <a:r>
              <a:rPr sz="1100" spc="5" dirty="0">
                <a:latin typeface="Times New Roman"/>
                <a:cs typeface="Times New Roman"/>
              </a:rPr>
              <a:t>both call? </a:t>
            </a:r>
            <a:r>
              <a:rPr sz="1100" spc="10" dirty="0">
                <a:latin typeface="Times New Roman"/>
                <a:cs typeface="Times New Roman"/>
              </a:rPr>
              <a:t>Write </a:t>
            </a:r>
            <a:r>
              <a:rPr sz="1100" spc="5" dirty="0">
                <a:latin typeface="Times New Roman"/>
                <a:cs typeface="Times New Roman"/>
              </a:rPr>
              <a:t>your </a:t>
            </a:r>
            <a:r>
              <a:rPr sz="1100" spc="10" dirty="0">
                <a:latin typeface="Times New Roman"/>
                <a:cs typeface="Times New Roman"/>
              </a:rPr>
              <a:t>observation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3604" y="2958083"/>
            <a:ext cx="3532631" cy="1942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604" y="7818119"/>
            <a:ext cx="4952999" cy="981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1588" y="400651"/>
            <a:ext cx="314261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10" dirty="0">
                <a:latin typeface="Calibri"/>
                <a:cs typeface="Calibri"/>
              </a:rPr>
              <a:t>Lab 3: Object </a:t>
            </a:r>
            <a:r>
              <a:rPr sz="1300" b="1" spc="5" dirty="0">
                <a:latin typeface="Calibri"/>
                <a:cs typeface="Calibri"/>
              </a:rPr>
              <a:t>Oriented Programing in</a:t>
            </a:r>
            <a:r>
              <a:rPr sz="1300" b="1" spc="-95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Python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03604" y="1017100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3604" y="1206077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3604" y="1395053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604" y="1585553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0904" y="1590819"/>
            <a:ext cx="479933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explain the </a:t>
            </a:r>
            <a:r>
              <a:rPr sz="1100" spc="5" dirty="0">
                <a:latin typeface="Times New Roman"/>
                <a:cs typeface="Times New Roman"/>
              </a:rPr>
              <a:t>difference </a:t>
            </a:r>
            <a:r>
              <a:rPr sz="1100" spc="10" dirty="0">
                <a:latin typeface="Times New Roman"/>
                <a:cs typeface="Times New Roman"/>
              </a:rPr>
              <a:t>between the </a:t>
            </a:r>
            <a:r>
              <a:rPr sz="1100" spc="5" dirty="0">
                <a:latin typeface="Times New Roman"/>
                <a:cs typeface="Times New Roman"/>
              </a:rPr>
              <a:t>outputs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Example 1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Example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2??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3604" y="1963505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604" y="2152480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3604" y="2342980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604" y="2531957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3604" y="2720932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3604" y="2909908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3604" y="3100408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3604" y="3289384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7439" y="586892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173736"/>
                </a:moveTo>
                <a:lnTo>
                  <a:pt x="0" y="173736"/>
                </a:lnTo>
                <a:lnTo>
                  <a:pt x="0" y="0"/>
                </a:lnTo>
                <a:lnTo>
                  <a:pt x="173736" y="0"/>
                </a:lnTo>
                <a:lnTo>
                  <a:pt x="173736" y="173736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8487" y="5887211"/>
            <a:ext cx="114300" cy="118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90904" y="3585811"/>
            <a:ext cx="4984115" cy="3248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267335" algn="l"/>
              </a:tabLst>
            </a:pP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Python</a:t>
            </a:r>
            <a:r>
              <a:rPr sz="1300" b="1" spc="-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Classes</a:t>
            </a:r>
            <a:endParaRPr sz="1300">
              <a:latin typeface="Cambria"/>
              <a:cs typeface="Cambria"/>
            </a:endParaRPr>
          </a:p>
          <a:p>
            <a:pPr marL="12700" marR="6350" algn="just">
              <a:lnSpc>
                <a:spcPct val="112999"/>
              </a:lnSpc>
              <a:spcBef>
                <a:spcPts val="1335"/>
              </a:spcBef>
            </a:pPr>
            <a:r>
              <a:rPr sz="1100" spc="10" dirty="0">
                <a:latin typeface="Times New Roman"/>
                <a:cs typeface="Times New Roman"/>
              </a:rPr>
              <a:t>Similar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any programming </a:t>
            </a:r>
            <a:r>
              <a:rPr sz="1100" spc="5" dirty="0">
                <a:latin typeface="Times New Roman"/>
                <a:cs typeface="Times New Roman"/>
              </a:rPr>
              <a:t>language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10" dirty="0">
                <a:latin typeface="Times New Roman"/>
                <a:cs typeface="Times New Roman"/>
              </a:rPr>
              <a:t>support Object-Oriented </a:t>
            </a:r>
            <a:r>
              <a:rPr sz="1100" spc="5" dirty="0">
                <a:latin typeface="Times New Roman"/>
                <a:cs typeface="Times New Roman"/>
              </a:rPr>
              <a:t>Concept, Python </a:t>
            </a:r>
            <a:r>
              <a:rPr sz="1100" spc="10" dirty="0">
                <a:latin typeface="Times New Roman"/>
                <a:cs typeface="Times New Roman"/>
              </a:rPr>
              <a:t>is  built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class-based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language.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general,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code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block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defines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custom  </a:t>
            </a:r>
            <a:r>
              <a:rPr sz="1100" spc="5" dirty="0">
                <a:latin typeface="Times New Roman"/>
                <a:cs typeface="Times New Roman"/>
              </a:rPr>
              <a:t>object </a:t>
            </a:r>
            <a:r>
              <a:rPr sz="1100" spc="10" dirty="0">
                <a:latin typeface="Times New Roman"/>
                <a:cs typeface="Times New Roman"/>
              </a:rPr>
              <a:t>and determines </a:t>
            </a:r>
            <a:r>
              <a:rPr sz="1100" dirty="0">
                <a:latin typeface="Times New Roman"/>
                <a:cs typeface="Times New Roman"/>
              </a:rPr>
              <a:t>its </a:t>
            </a:r>
            <a:r>
              <a:rPr sz="1100" spc="5" dirty="0">
                <a:latin typeface="Times New Roman"/>
                <a:cs typeface="Times New Roman"/>
              </a:rPr>
              <a:t>behavior.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define </a:t>
            </a:r>
            <a:r>
              <a:rPr sz="1100" spc="10" dirty="0">
                <a:latin typeface="Times New Roman"/>
                <a:cs typeface="Times New Roman"/>
              </a:rPr>
              <a:t>a class in </a:t>
            </a:r>
            <a:r>
              <a:rPr sz="1100" spc="5" dirty="0">
                <a:latin typeface="Times New Roman"/>
                <a:cs typeface="Times New Roman"/>
              </a:rPr>
              <a:t>Python,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first thing </a:t>
            </a:r>
            <a:r>
              <a:rPr sz="1100" spc="1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you  </a:t>
            </a:r>
            <a:r>
              <a:rPr sz="1100" spc="10" dirty="0">
                <a:latin typeface="Times New Roman"/>
                <a:cs typeface="Times New Roman"/>
              </a:rPr>
              <a:t>should </a:t>
            </a:r>
            <a:r>
              <a:rPr sz="1100" spc="5" dirty="0">
                <a:latin typeface="Times New Roman"/>
                <a:cs typeface="Times New Roman"/>
              </a:rPr>
              <a:t>use is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Class </a:t>
            </a:r>
            <a:r>
              <a:rPr sz="1100" spc="10" dirty="0">
                <a:latin typeface="Times New Roman"/>
                <a:cs typeface="Times New Roman"/>
              </a:rPr>
              <a:t>keyword which defines and names a new class in Python. Other  statements </a:t>
            </a:r>
            <a:r>
              <a:rPr sz="1100" spc="5" dirty="0">
                <a:latin typeface="Times New Roman"/>
                <a:cs typeface="Times New Roman"/>
              </a:rPr>
              <a:t>follow, </a:t>
            </a:r>
            <a:r>
              <a:rPr sz="1100" spc="10" dirty="0">
                <a:latin typeface="Times New Roman"/>
                <a:cs typeface="Times New Roman"/>
              </a:rPr>
              <a:t>indented below </a:t>
            </a:r>
            <a:r>
              <a:rPr sz="1100" spc="5" dirty="0">
                <a:latin typeface="Times New Roman"/>
                <a:cs typeface="Times New Roman"/>
              </a:rPr>
              <a:t>the class </a:t>
            </a:r>
            <a:r>
              <a:rPr sz="1100" spc="10" dirty="0">
                <a:latin typeface="Times New Roman"/>
                <a:cs typeface="Times New Roman"/>
              </a:rPr>
              <a:t>name,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determine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behavior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objects  </a:t>
            </a:r>
            <a:r>
              <a:rPr sz="1100" spc="10" dirty="0">
                <a:latin typeface="Times New Roman"/>
                <a:cs typeface="Times New Roman"/>
              </a:rPr>
              <a:t>instantiated by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class. </a:t>
            </a:r>
            <a:r>
              <a:rPr sz="1100" spc="15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class </a:t>
            </a:r>
            <a:r>
              <a:rPr sz="1100" spc="10" dirty="0">
                <a:latin typeface="Times New Roman"/>
                <a:cs typeface="Times New Roman"/>
              </a:rPr>
              <a:t>needs a method called a constructor </a:t>
            </a:r>
            <a:r>
              <a:rPr sz="1100" spc="5" dirty="0">
                <a:latin typeface="Times New Roman"/>
                <a:cs typeface="Times New Roman"/>
              </a:rPr>
              <a:t>that is </a:t>
            </a:r>
            <a:r>
              <a:rPr sz="1100" spc="10" dirty="0">
                <a:latin typeface="Times New Roman"/>
                <a:cs typeface="Times New Roman"/>
              </a:rPr>
              <a:t>called  whenever the </a:t>
            </a:r>
            <a:r>
              <a:rPr sz="1100" spc="5" dirty="0">
                <a:latin typeface="Times New Roman"/>
                <a:cs typeface="Times New Roman"/>
              </a:rPr>
              <a:t>class instantiates </a:t>
            </a:r>
            <a:r>
              <a:rPr sz="1100" spc="10" dirty="0">
                <a:latin typeface="Times New Roman"/>
                <a:cs typeface="Times New Roman"/>
              </a:rPr>
              <a:t>a new </a:t>
            </a:r>
            <a:r>
              <a:rPr sz="1100" spc="5" dirty="0">
                <a:latin typeface="Times New Roman"/>
                <a:cs typeface="Times New Roman"/>
              </a:rPr>
              <a:t>object.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constructor specifies the initial </a:t>
            </a:r>
            <a:r>
              <a:rPr sz="1100" spc="10" dirty="0">
                <a:latin typeface="Times New Roman"/>
                <a:cs typeface="Times New Roman"/>
              </a:rPr>
              <a:t>state  of the </a:t>
            </a:r>
            <a:r>
              <a:rPr sz="1100" spc="5" dirty="0">
                <a:latin typeface="Times New Roman"/>
                <a:cs typeface="Times New Roman"/>
              </a:rPr>
              <a:t>object. </a:t>
            </a:r>
            <a:r>
              <a:rPr sz="1100" spc="1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Python, </a:t>
            </a:r>
            <a:r>
              <a:rPr sz="1100" spc="10" dirty="0">
                <a:latin typeface="Times New Roman"/>
                <a:cs typeface="Times New Roman"/>
              </a:rPr>
              <a:t>a class’s constructor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always named</a:t>
            </a:r>
            <a:r>
              <a:rPr sz="1100" u="sng" spc="10" dirty="0"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DB133B"/>
                </a:solidFill>
                <a:latin typeface="Times New Roman"/>
                <a:cs typeface="Times New Roman"/>
              </a:rPr>
              <a:t>init</a:t>
            </a:r>
            <a:r>
              <a:rPr sz="1100" u="sng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(). </a:t>
            </a: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attribute  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variable </a:t>
            </a:r>
            <a:r>
              <a:rPr sz="1100" spc="10" dirty="0">
                <a:latin typeface="Times New Roman"/>
                <a:cs typeface="Times New Roman"/>
              </a:rPr>
              <a:t>stored </a:t>
            </a:r>
            <a:r>
              <a:rPr sz="1100" spc="5" dirty="0">
                <a:latin typeface="Times New Roman"/>
                <a:cs typeface="Times New Roman"/>
              </a:rPr>
              <a:t>within </a:t>
            </a:r>
            <a:r>
              <a:rPr sz="1100" spc="1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1959" marR="5080" algn="just">
              <a:lnSpc>
                <a:spcPct val="119600"/>
              </a:lnSpc>
              <a:spcBef>
                <a:spcPts val="5"/>
              </a:spcBef>
            </a:pPr>
            <a:r>
              <a:rPr sz="11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2.1: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Verdana"/>
                <a:cs typeface="Verdana"/>
              </a:rPr>
              <a:t>Create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10" dirty="0">
                <a:latin typeface="Verdana"/>
                <a:cs typeface="Verdana"/>
              </a:rPr>
              <a:t>class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Student </a:t>
            </a:r>
            <a:r>
              <a:rPr sz="1050" spc="20" dirty="0">
                <a:latin typeface="Verdana"/>
                <a:cs typeface="Verdana"/>
              </a:rPr>
              <a:t>whose </a:t>
            </a:r>
            <a:r>
              <a:rPr sz="1050" spc="10" dirty="0">
                <a:latin typeface="Verdana"/>
                <a:cs typeface="Verdana"/>
              </a:rPr>
              <a:t>two variable, </a:t>
            </a:r>
            <a:r>
              <a:rPr sz="1100" spc="15" dirty="0">
                <a:solidFill>
                  <a:srgbClr val="DB133B"/>
                </a:solidFill>
                <a:latin typeface="Times New Roman"/>
                <a:cs typeface="Times New Roman"/>
              </a:rPr>
              <a:t>name </a:t>
            </a:r>
            <a:r>
              <a:rPr sz="1050" spc="15" dirty="0">
                <a:latin typeface="Verdana"/>
                <a:cs typeface="Verdana"/>
              </a:rPr>
              <a:t>and</a:t>
            </a:r>
            <a:r>
              <a:rPr sz="1050" spc="-200" dirty="0"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list 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of courses </a:t>
            </a:r>
            <a:r>
              <a:rPr sz="1050" spc="10" dirty="0">
                <a:latin typeface="Verdana"/>
                <a:cs typeface="Verdana"/>
              </a:rPr>
              <a:t>studied </a:t>
            </a:r>
            <a:r>
              <a:rPr sz="1050" spc="15" dirty="0">
                <a:latin typeface="Verdana"/>
                <a:cs typeface="Verdana"/>
              </a:rPr>
              <a:t>during a </a:t>
            </a:r>
            <a:r>
              <a:rPr sz="1050" spc="10" dirty="0">
                <a:latin typeface="Verdana"/>
                <a:cs typeface="Verdana"/>
              </a:rPr>
              <a:t>semester. Initiate the class </a:t>
            </a:r>
            <a:r>
              <a:rPr sz="1050" spc="15" dirty="0">
                <a:latin typeface="Verdana"/>
                <a:cs typeface="Verdana"/>
              </a:rPr>
              <a:t>and </a:t>
            </a:r>
            <a:r>
              <a:rPr sz="1050" spc="10" dirty="0">
                <a:latin typeface="Verdana"/>
                <a:cs typeface="Verdana"/>
              </a:rPr>
              <a:t>display  </a:t>
            </a:r>
            <a:r>
              <a:rPr sz="1050" spc="15" dirty="0">
                <a:latin typeface="Verdana"/>
                <a:cs typeface="Verdana"/>
              </a:rPr>
              <a:t>the </a:t>
            </a:r>
            <a:r>
              <a:rPr sz="1050" spc="10" dirty="0">
                <a:latin typeface="Verdana"/>
                <a:cs typeface="Verdana"/>
              </a:rPr>
              <a:t>result </a:t>
            </a:r>
            <a:r>
              <a:rPr sz="1050" spc="20" dirty="0">
                <a:latin typeface="Verdana"/>
                <a:cs typeface="Verdana"/>
              </a:rPr>
              <a:t>on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Jupyter.</a:t>
            </a:r>
            <a:endParaRPr sz="1050">
              <a:latin typeface="Verdana"/>
              <a:cs typeface="Verdana"/>
            </a:endParaRPr>
          </a:p>
          <a:p>
            <a:pPr marL="478790" lvl="1" indent="-215900">
              <a:lnSpc>
                <a:spcPct val="100000"/>
              </a:lnSpc>
              <a:spcBef>
                <a:spcPts val="200"/>
              </a:spcBef>
              <a:buFont typeface="Symbol"/>
              <a:buChar char=""/>
              <a:tabLst>
                <a:tab pos="478790" algn="l"/>
                <a:tab pos="479425" algn="l"/>
              </a:tabLst>
            </a:pPr>
            <a:r>
              <a:rPr sz="1100" spc="10" dirty="0">
                <a:latin typeface="Times New Roman"/>
                <a:cs typeface="Times New Roman"/>
              </a:rPr>
              <a:t>Lunch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Jupyter as shown before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the previous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labs.</a:t>
            </a:r>
            <a:endParaRPr sz="1100">
              <a:latin typeface="Times New Roman"/>
              <a:cs typeface="Times New Roman"/>
            </a:endParaRPr>
          </a:p>
          <a:p>
            <a:pPr marL="478790" lvl="1" indent="-215900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478790" algn="l"/>
                <a:tab pos="479425" algn="l"/>
              </a:tabLst>
            </a:pPr>
            <a:r>
              <a:rPr sz="1100" spc="10" dirty="0">
                <a:latin typeface="Times New Roman"/>
                <a:cs typeface="Times New Roman"/>
              </a:rPr>
              <a:t>Write the code below on </a:t>
            </a:r>
            <a:r>
              <a:rPr sz="1100" spc="5" dirty="0">
                <a:latin typeface="Times New Roman"/>
                <a:cs typeface="Times New Roman"/>
              </a:rPr>
              <a:t>cell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[].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0904" y="7817883"/>
            <a:ext cx="3441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Not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3152" y="8029956"/>
            <a:ext cx="40005" cy="169545"/>
          </a:xfrm>
          <a:custGeom>
            <a:avLst/>
            <a:gdLst/>
            <a:ahLst/>
            <a:cxnLst/>
            <a:rect l="l" t="t" r="r" b="b"/>
            <a:pathLst>
              <a:path w="40004" h="169545">
                <a:moveTo>
                  <a:pt x="39624" y="169164"/>
                </a:moveTo>
                <a:lnTo>
                  <a:pt x="0" y="169164"/>
                </a:lnTo>
                <a:lnTo>
                  <a:pt x="0" y="0"/>
                </a:lnTo>
                <a:lnTo>
                  <a:pt x="39624" y="0"/>
                </a:lnTo>
                <a:lnTo>
                  <a:pt x="39624" y="16916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8487" y="8043671"/>
            <a:ext cx="114300" cy="118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63011" y="8029956"/>
            <a:ext cx="437515" cy="16954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100" dirty="0">
                <a:solidFill>
                  <a:srgbClr val="DB133B"/>
                </a:solidFill>
                <a:latin typeface="Times New Roman"/>
                <a:cs typeface="Times New Roman"/>
              </a:rPr>
              <a:t>S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tud</a:t>
            </a:r>
            <a:r>
              <a:rPr sz="1100" spc="15" dirty="0">
                <a:solidFill>
                  <a:srgbClr val="DB133B"/>
                </a:solidFill>
                <a:latin typeface="Times New Roman"/>
                <a:cs typeface="Times New Roman"/>
              </a:rPr>
              <a:t>e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0672" y="8006859"/>
            <a:ext cx="45516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17320" algn="l"/>
              </a:tabLst>
            </a:pP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class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name	ends </a:t>
            </a:r>
            <a:r>
              <a:rPr sz="1100" spc="5" dirty="0">
                <a:latin typeface="Times New Roman"/>
                <a:cs typeface="Times New Roman"/>
              </a:rPr>
              <a:t>with ‘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’. </a:t>
            </a:r>
            <a:r>
              <a:rPr sz="1100" spc="10" dirty="0">
                <a:latin typeface="Times New Roman"/>
                <a:cs typeface="Times New Roman"/>
              </a:rPr>
              <a:t>Without </a:t>
            </a:r>
            <a:r>
              <a:rPr sz="1100" spc="5" dirty="0">
                <a:latin typeface="Times New Roman"/>
                <a:cs typeface="Times New Roman"/>
              </a:rPr>
              <a:t>the colons, Python’s  interpreter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20672" y="8195835"/>
            <a:ext cx="209613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spc="5" dirty="0">
                <a:latin typeface="Times New Roman"/>
                <a:cs typeface="Times New Roman"/>
              </a:rPr>
              <a:t>fail </a:t>
            </a:r>
            <a:r>
              <a:rPr sz="1100" spc="10" dirty="0">
                <a:latin typeface="Times New Roman"/>
                <a:cs typeface="Times New Roman"/>
              </a:rPr>
              <a:t>to recognize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class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body.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18487" y="8423147"/>
            <a:ext cx="114300" cy="118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88107" y="8409432"/>
            <a:ext cx="584200" cy="18923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100" u="sng" spc="5" dirty="0"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00" u="sng" spc="15" dirty="0"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init</a:t>
            </a:r>
            <a:r>
              <a:rPr sz="1100" u="sng" spc="204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()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0672" y="8386335"/>
            <a:ext cx="4549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83005" algn="l"/>
              </a:tabLst>
            </a:pPr>
            <a:r>
              <a:rPr sz="1100" spc="10" dirty="0">
                <a:latin typeface="Times New Roman"/>
                <a:cs typeface="Times New Roman"/>
              </a:rPr>
              <a:t>Function	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constructor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can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initial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local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variables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76727" y="8598407"/>
            <a:ext cx="282575" cy="16954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100" spc="-5" dirty="0">
                <a:solidFill>
                  <a:srgbClr val="DB133B"/>
                </a:solidFill>
                <a:latin typeface="Times New Roman"/>
                <a:cs typeface="Times New Roman"/>
              </a:rPr>
              <a:t>s</a:t>
            </a:r>
            <a:r>
              <a:rPr sz="1100" spc="15" dirty="0">
                <a:solidFill>
                  <a:srgbClr val="DB133B"/>
                </a:solidFill>
                <a:latin typeface="Times New Roman"/>
                <a:cs typeface="Times New Roman"/>
              </a:rPr>
              <a:t>e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l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f”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20672" y="8575311"/>
            <a:ext cx="45529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83335" algn="l"/>
              </a:tabLst>
            </a:pPr>
            <a:r>
              <a:rPr sz="1100" spc="10" dirty="0">
                <a:latin typeface="Times New Roman"/>
                <a:cs typeface="Times New Roman"/>
              </a:rPr>
              <a:t>the  </a:t>
            </a:r>
            <a:r>
              <a:rPr sz="1100" spc="5" dirty="0">
                <a:latin typeface="Times New Roman"/>
                <a:cs typeface="Times New Roman"/>
              </a:rPr>
              <a:t>class.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“	</a:t>
            </a:r>
            <a:r>
              <a:rPr sz="1100" spc="5" dirty="0">
                <a:latin typeface="Times New Roman"/>
                <a:cs typeface="Times New Roman"/>
              </a:rPr>
              <a:t>keyword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represents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instance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class</a:t>
            </a:r>
            <a:r>
              <a:rPr sz="1000" spc="15" dirty="0">
                <a:latin typeface="Arial"/>
                <a:cs typeface="Arial"/>
              </a:rPr>
              <a:t>.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By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using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97379" y="8787383"/>
            <a:ext cx="207645" cy="169545"/>
          </a:xfrm>
          <a:custGeom>
            <a:avLst/>
            <a:gdLst/>
            <a:ahLst/>
            <a:cxnLst/>
            <a:rect l="l" t="t" r="r" b="b"/>
            <a:pathLst>
              <a:path w="207644" h="169545">
                <a:moveTo>
                  <a:pt x="207264" y="169164"/>
                </a:moveTo>
                <a:lnTo>
                  <a:pt x="0" y="169164"/>
                </a:lnTo>
                <a:lnTo>
                  <a:pt x="0" y="0"/>
                </a:lnTo>
                <a:lnTo>
                  <a:pt x="207264" y="0"/>
                </a:lnTo>
                <a:lnTo>
                  <a:pt x="207264" y="16916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20672" y="8746892"/>
            <a:ext cx="4550410" cy="40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100" spc="10" dirty="0">
                <a:latin typeface="Times New Roman"/>
                <a:cs typeface="Times New Roman"/>
              </a:rPr>
              <a:t>“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self</a:t>
            </a:r>
            <a:r>
              <a:rPr sz="1100" spc="10" dirty="0">
                <a:latin typeface="Times New Roman"/>
                <a:cs typeface="Times New Roman"/>
              </a:rPr>
              <a:t>”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keyword,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access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methods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class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python. 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binds </a:t>
            </a:r>
            <a:r>
              <a:rPr sz="1100" spc="5" dirty="0">
                <a:latin typeface="Times New Roman"/>
                <a:cs typeface="Times New Roman"/>
              </a:rPr>
              <a:t>the attributes with the given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arguments.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03604" y="6853428"/>
            <a:ext cx="5433039" cy="950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3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3" name="object 3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8487" y="870204"/>
            <a:ext cx="114300" cy="118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3372" y="1043940"/>
            <a:ext cx="166370" cy="169545"/>
          </a:xfrm>
          <a:custGeom>
            <a:avLst/>
            <a:gdLst/>
            <a:ahLst/>
            <a:cxnLst/>
            <a:rect l="l" t="t" r="r" b="b"/>
            <a:pathLst>
              <a:path w="166369" h="169544">
                <a:moveTo>
                  <a:pt x="16611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66116" y="0"/>
                </a:lnTo>
                <a:lnTo>
                  <a:pt x="166116" y="16916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8788" y="1043940"/>
            <a:ext cx="434340" cy="169545"/>
          </a:xfrm>
          <a:custGeom>
            <a:avLst/>
            <a:gdLst/>
            <a:ahLst/>
            <a:cxnLst/>
            <a:rect l="l" t="t" r="r" b="b"/>
            <a:pathLst>
              <a:path w="434339" h="169544">
                <a:moveTo>
                  <a:pt x="434339" y="169164"/>
                </a:moveTo>
                <a:lnTo>
                  <a:pt x="0" y="169164"/>
                </a:lnTo>
                <a:lnTo>
                  <a:pt x="0" y="0"/>
                </a:lnTo>
                <a:lnTo>
                  <a:pt x="434339" y="0"/>
                </a:lnTo>
                <a:lnTo>
                  <a:pt x="434339" y="16916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487" y="1059180"/>
            <a:ext cx="114300" cy="118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0387" y="400651"/>
            <a:ext cx="4872355" cy="3390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99720" algn="ctr">
              <a:lnSpc>
                <a:spcPct val="100000"/>
              </a:lnSpc>
              <a:spcBef>
                <a:spcPts val="114"/>
              </a:spcBef>
            </a:pPr>
            <a:r>
              <a:rPr sz="1300" b="1" spc="10" dirty="0">
                <a:latin typeface="Calibri"/>
                <a:cs typeface="Calibri"/>
              </a:rPr>
              <a:t>Lab 3: Object </a:t>
            </a:r>
            <a:r>
              <a:rPr sz="1300" b="1" spc="5" dirty="0">
                <a:latin typeface="Calibri"/>
                <a:cs typeface="Calibri"/>
              </a:rPr>
              <a:t>Oriented Programing in</a:t>
            </a:r>
            <a:r>
              <a:rPr sz="1300" b="1" spc="-65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Python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marL="252729" algn="just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Initialize </a:t>
            </a:r>
            <a:r>
              <a:rPr sz="1100" spc="10" dirty="0">
                <a:latin typeface="Times New Roman"/>
                <a:cs typeface="Times New Roman"/>
              </a:rPr>
              <a:t>some attributes</a:t>
            </a:r>
            <a:endParaRPr sz="1100">
              <a:latin typeface="Times New Roman"/>
              <a:cs typeface="Times New Roman"/>
            </a:endParaRPr>
          </a:p>
          <a:p>
            <a:pPr marL="252729" marR="83820" algn="just">
              <a:lnSpc>
                <a:spcPct val="112700"/>
              </a:lnSpc>
            </a:pP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std </a:t>
            </a:r>
            <a:r>
              <a:rPr sz="1100" spc="10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object that instantiates </a:t>
            </a:r>
            <a:r>
              <a:rPr sz="1100" spc="10" dirty="0">
                <a:latin typeface="Times New Roman"/>
                <a:cs typeface="Times New Roman"/>
              </a:rPr>
              <a:t>class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Student</a:t>
            </a:r>
            <a:r>
              <a:rPr sz="1100" i="1" spc="5" dirty="0">
                <a:solidFill>
                  <a:srgbClr val="4F80BC"/>
                </a:solidFill>
                <a:latin typeface="Times New Roman"/>
                <a:cs typeface="Times New Roman"/>
              </a:rPr>
              <a:t>. </a:t>
            </a:r>
            <a:r>
              <a:rPr sz="1100" spc="5" dirty="0">
                <a:latin typeface="Times New Roman"/>
                <a:cs typeface="Times New Roman"/>
              </a:rPr>
              <a:t>Since we </a:t>
            </a:r>
            <a:r>
              <a:rPr sz="1100" spc="10" dirty="0">
                <a:latin typeface="Times New Roman"/>
                <a:cs typeface="Times New Roman"/>
              </a:rPr>
              <a:t>would to pass a </a:t>
            </a:r>
            <a:r>
              <a:rPr sz="1100" spc="5" dirty="0">
                <a:latin typeface="Times New Roman"/>
                <a:cs typeface="Times New Roman"/>
              </a:rPr>
              <a:t>value </a:t>
            </a:r>
            <a:r>
              <a:rPr sz="1100" spc="2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during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initialization, </a:t>
            </a:r>
            <a:r>
              <a:rPr sz="1100" spc="10" dirty="0">
                <a:latin typeface="Times New Roman"/>
                <a:cs typeface="Times New Roman"/>
              </a:rPr>
              <a:t>invoking class’s constructor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passing the </a:t>
            </a:r>
            <a:r>
              <a:rPr sz="1100" spc="5" dirty="0">
                <a:latin typeface="Times New Roman"/>
                <a:cs typeface="Times New Roman"/>
              </a:rPr>
              <a:t>value  through it is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right </a:t>
            </a:r>
            <a:r>
              <a:rPr sz="1100" spc="10" dirty="0">
                <a:latin typeface="Times New Roman"/>
                <a:cs typeface="Times New Roman"/>
              </a:rPr>
              <a:t>place to set the </a:t>
            </a:r>
            <a:r>
              <a:rPr sz="1100" spc="5" dirty="0">
                <a:latin typeface="Times New Roman"/>
                <a:cs typeface="Times New Roman"/>
              </a:rPr>
              <a:t>class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parameters.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Hooray, you wrote </a:t>
            </a:r>
            <a:r>
              <a:rPr sz="1100" spc="5" dirty="0">
                <a:latin typeface="Times New Roman"/>
                <a:cs typeface="Times New Roman"/>
              </a:rPr>
              <a:t>your first Python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</a:pPr>
            <a:r>
              <a:rPr sz="1300" b="1" dirty="0">
                <a:solidFill>
                  <a:srgbClr val="365E90"/>
                </a:solidFill>
                <a:latin typeface="Cambria"/>
                <a:cs typeface="Cambria"/>
              </a:rPr>
              <a:t>2.1.</a:t>
            </a:r>
            <a:r>
              <a:rPr sz="1300" b="1" spc="6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Methods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mbria"/>
              <a:cs typeface="Cambria"/>
            </a:endParaRPr>
          </a:p>
          <a:p>
            <a:pPr marL="252729" marR="81280" indent="-215265" algn="just">
              <a:lnSpc>
                <a:spcPct val="112999"/>
              </a:lnSpc>
              <a:buFont typeface="Symbol"/>
              <a:buChar char=""/>
              <a:tabLst>
                <a:tab pos="253365" algn="l"/>
              </a:tabLst>
            </a:pP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addition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storing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variables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functions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attached  to </a:t>
            </a:r>
            <a:r>
              <a:rPr sz="1100" spc="5" dirty="0">
                <a:latin typeface="Times New Roman"/>
                <a:cs typeface="Times New Roman"/>
              </a:rPr>
              <a:t>them. </a:t>
            </a:r>
            <a:r>
              <a:rPr sz="1100" spc="15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function </a:t>
            </a:r>
            <a:r>
              <a:rPr sz="1100" spc="5" dirty="0">
                <a:latin typeface="Times New Roman"/>
                <a:cs typeface="Times New Roman"/>
              </a:rPr>
              <a:t>that belongs to </a:t>
            </a:r>
            <a:r>
              <a:rPr sz="1100" spc="10" dirty="0">
                <a:latin typeface="Times New Roman"/>
                <a:cs typeface="Times New Roman"/>
              </a:rPr>
              <a:t>a specific </a:t>
            </a:r>
            <a:r>
              <a:rPr sz="1100" spc="5" dirty="0">
                <a:latin typeface="Times New Roman"/>
                <a:cs typeface="Times New Roman"/>
              </a:rPr>
              <a:t>class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called a </a:t>
            </a:r>
            <a:r>
              <a:rPr sz="1100" spc="5" dirty="0">
                <a:latin typeface="Times New Roman"/>
                <a:cs typeface="Times New Roman"/>
              </a:rPr>
              <a:t>method. </a:t>
            </a:r>
            <a:r>
              <a:rPr sz="1100" spc="10" dirty="0">
                <a:latin typeface="Times New Roman"/>
                <a:cs typeface="Times New Roman"/>
              </a:rPr>
              <a:t>Now,  backing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what did </a:t>
            </a:r>
            <a:r>
              <a:rPr sz="1100" spc="10" dirty="0">
                <a:latin typeface="Times New Roman"/>
                <a:cs typeface="Times New Roman"/>
              </a:rPr>
              <a:t>you learn </a:t>
            </a:r>
            <a:r>
              <a:rPr sz="1100" spc="1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2</a:t>
            </a:r>
            <a:r>
              <a:rPr sz="1125" spc="7" baseline="25925" dirty="0">
                <a:latin typeface="Times New Roman"/>
                <a:cs typeface="Times New Roman"/>
              </a:rPr>
              <a:t>nd </a:t>
            </a:r>
            <a:r>
              <a:rPr sz="1100" spc="5" dirty="0">
                <a:latin typeface="Times New Roman"/>
                <a:cs typeface="Times New Roman"/>
              </a:rPr>
              <a:t>lab, initialize the </a:t>
            </a:r>
            <a:r>
              <a:rPr sz="1100" i="1" spc="10" dirty="0">
                <a:solidFill>
                  <a:srgbClr val="DB133B"/>
                </a:solidFill>
                <a:latin typeface="Times New Roman"/>
                <a:cs typeface="Times New Roman"/>
              </a:rPr>
              <a:t>course_list </a:t>
            </a:r>
            <a:r>
              <a:rPr sz="1100" spc="10" dirty="0">
                <a:latin typeface="Times New Roman"/>
                <a:cs typeface="Times New Roman"/>
              </a:rPr>
              <a:t>found in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DB133B"/>
                </a:solidFill>
                <a:latin typeface="Times New Roman"/>
                <a:cs typeface="Times New Roman"/>
              </a:rPr>
              <a:t>Student </a:t>
            </a:r>
            <a:r>
              <a:rPr sz="1100" spc="5" dirty="0">
                <a:latin typeface="Times New Roman"/>
                <a:cs typeface="Times New Roman"/>
              </a:rPr>
              <a:t>class. </a:t>
            </a:r>
            <a:r>
              <a:rPr sz="1100" spc="10" dirty="0">
                <a:latin typeface="Times New Roman"/>
                <a:cs typeface="Times New Roman"/>
              </a:rPr>
              <a:t>To do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that:</a:t>
            </a:r>
            <a:endParaRPr sz="1100">
              <a:latin typeface="Times New Roman"/>
              <a:cs typeface="Times New Roman"/>
            </a:endParaRPr>
          </a:p>
          <a:p>
            <a:pPr marL="252729" indent="-215265" algn="just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253365" algn="l"/>
              </a:tabLst>
            </a:pPr>
            <a:r>
              <a:rPr sz="1100" spc="10" dirty="0">
                <a:latin typeface="Times New Roman"/>
                <a:cs typeface="Times New Roman"/>
              </a:rPr>
              <a:t>Click on the </a:t>
            </a:r>
            <a:r>
              <a:rPr sz="1100" spc="5" dirty="0">
                <a:latin typeface="Times New Roman"/>
                <a:cs typeface="Times New Roman"/>
              </a:rPr>
              <a:t>cell [1] </a:t>
            </a:r>
            <a:r>
              <a:rPr sz="1100" spc="10" dirty="0">
                <a:latin typeface="Times New Roman"/>
                <a:cs typeface="Times New Roman"/>
              </a:rPr>
              <a:t>where </a:t>
            </a:r>
            <a:r>
              <a:rPr sz="1100" spc="5" dirty="0">
                <a:latin typeface="Times New Roman"/>
                <a:cs typeface="Times New Roman"/>
              </a:rPr>
              <a:t>you wrote </a:t>
            </a:r>
            <a:r>
              <a:rPr sz="1100" spc="10" dirty="0">
                <a:latin typeface="Times New Roman"/>
                <a:cs typeface="Times New Roman"/>
              </a:rPr>
              <a:t>your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previous code. </a:t>
            </a:r>
            <a:r>
              <a:rPr sz="1100" spc="5" dirty="0">
                <a:latin typeface="Times New Roman"/>
                <a:cs typeface="Times New Roman"/>
              </a:rPr>
              <a:t>Then, </a:t>
            </a:r>
            <a:r>
              <a:rPr sz="1100" spc="10" dirty="0">
                <a:latin typeface="Times New Roman"/>
                <a:cs typeface="Times New Roman"/>
              </a:rPr>
              <a:t>below the</a:t>
            </a:r>
            <a:endParaRPr sz="1100">
              <a:latin typeface="Times New Roman"/>
              <a:cs typeface="Times New Roman"/>
            </a:endParaRPr>
          </a:p>
          <a:p>
            <a:pPr marL="252729" algn="just">
              <a:lnSpc>
                <a:spcPct val="100000"/>
              </a:lnSpc>
              <a:spcBef>
                <a:spcPts val="170"/>
              </a:spcBef>
            </a:pPr>
            <a:r>
              <a:rPr sz="1100" u="sng" spc="5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00" u="sng" spc="15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init</a:t>
            </a:r>
            <a:r>
              <a:rPr sz="1100" u="sng" spc="5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() </a:t>
            </a:r>
            <a:r>
              <a:rPr sz="1100" spc="10" dirty="0">
                <a:latin typeface="Times New Roman"/>
                <a:cs typeface="Times New Roman"/>
              </a:rPr>
              <a:t>function, write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code: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19883" y="5451347"/>
            <a:ext cx="205740" cy="172720"/>
          </a:xfrm>
          <a:custGeom>
            <a:avLst/>
            <a:gdLst/>
            <a:ahLst/>
            <a:cxnLst/>
            <a:rect l="l" t="t" r="r" b="b"/>
            <a:pathLst>
              <a:path w="205739" h="172720">
                <a:moveTo>
                  <a:pt x="205740" y="172212"/>
                </a:moveTo>
                <a:lnTo>
                  <a:pt x="0" y="172212"/>
                </a:lnTo>
                <a:lnTo>
                  <a:pt x="0" y="0"/>
                </a:lnTo>
                <a:lnTo>
                  <a:pt x="205740" y="0"/>
                </a:lnTo>
                <a:lnTo>
                  <a:pt x="205740" y="17221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8200" y="5646420"/>
            <a:ext cx="509270" cy="172720"/>
          </a:xfrm>
          <a:custGeom>
            <a:avLst/>
            <a:gdLst/>
            <a:ahLst/>
            <a:cxnLst/>
            <a:rect l="l" t="t" r="r" b="b"/>
            <a:pathLst>
              <a:path w="509270" h="172720">
                <a:moveTo>
                  <a:pt x="509016" y="172212"/>
                </a:moveTo>
                <a:lnTo>
                  <a:pt x="0" y="172212"/>
                </a:lnTo>
                <a:lnTo>
                  <a:pt x="0" y="0"/>
                </a:lnTo>
                <a:lnTo>
                  <a:pt x="509016" y="0"/>
                </a:lnTo>
                <a:lnTo>
                  <a:pt x="509016" y="17221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0904" y="5217309"/>
            <a:ext cx="4984115" cy="8045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60"/>
              </a:spcBef>
            </a:pPr>
            <a:r>
              <a:rPr sz="11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2.2 </a:t>
            </a:r>
            <a:r>
              <a:rPr sz="1050" spc="5" dirty="0">
                <a:latin typeface="Verdana"/>
                <a:cs typeface="Verdana"/>
              </a:rPr>
              <a:t>In </a:t>
            </a:r>
            <a:r>
              <a:rPr sz="1050" spc="15" dirty="0">
                <a:latin typeface="Verdana"/>
                <a:cs typeface="Verdana"/>
              </a:rPr>
              <a:t>the </a:t>
            </a:r>
            <a:r>
              <a:rPr sz="1050" spc="10" dirty="0">
                <a:latin typeface="Verdana"/>
                <a:cs typeface="Verdana"/>
              </a:rPr>
              <a:t>function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add(), </a:t>
            </a:r>
            <a:r>
              <a:rPr sz="1050" spc="15" dirty="0">
                <a:latin typeface="Verdana"/>
                <a:cs typeface="Verdana"/>
              </a:rPr>
              <a:t>the </a:t>
            </a:r>
            <a:r>
              <a:rPr sz="1050" spc="10" dirty="0">
                <a:latin typeface="Verdana"/>
                <a:cs typeface="Verdana"/>
              </a:rPr>
              <a:t>variable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course_list </a:t>
            </a:r>
            <a:r>
              <a:rPr sz="1050" spc="10" dirty="0">
                <a:latin typeface="Verdana"/>
                <a:cs typeface="Verdana"/>
              </a:rPr>
              <a:t>is initialized </a:t>
            </a:r>
            <a:r>
              <a:rPr sz="1050" spc="20" dirty="0">
                <a:latin typeface="Verdana"/>
                <a:cs typeface="Verdana"/>
              </a:rPr>
              <a:t>by  </a:t>
            </a:r>
            <a:r>
              <a:rPr sz="1050" spc="15" dirty="0">
                <a:latin typeface="Verdana"/>
                <a:cs typeface="Verdana"/>
              </a:rPr>
              <a:t>using the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self </a:t>
            </a:r>
            <a:r>
              <a:rPr sz="1050" spc="10" dirty="0">
                <a:latin typeface="Verdana"/>
                <a:cs typeface="Verdana"/>
              </a:rPr>
              <a:t>keyword </a:t>
            </a:r>
            <a:r>
              <a:rPr sz="1050" spc="5" dirty="0">
                <a:latin typeface="Verdana"/>
                <a:cs typeface="Verdana"/>
              </a:rPr>
              <a:t>as </a:t>
            </a:r>
            <a:r>
              <a:rPr sz="1050" spc="20" dirty="0">
                <a:latin typeface="Verdana"/>
                <a:cs typeface="Verdana"/>
              </a:rPr>
              <a:t>we </a:t>
            </a:r>
            <a:r>
              <a:rPr sz="1050" spc="15" dirty="0">
                <a:latin typeface="Verdana"/>
                <a:cs typeface="Verdana"/>
              </a:rPr>
              <a:t>saw in the previous code. To add a </a:t>
            </a:r>
            <a:r>
              <a:rPr sz="1050" spc="20" dirty="0">
                <a:latin typeface="Verdana"/>
                <a:cs typeface="Verdana"/>
              </a:rPr>
              <a:t>new  </a:t>
            </a:r>
            <a:r>
              <a:rPr sz="1050" spc="10" dirty="0">
                <a:latin typeface="Verdana"/>
                <a:cs typeface="Verdana"/>
              </a:rPr>
              <a:t>variable </a:t>
            </a:r>
            <a:r>
              <a:rPr sz="1050" spc="15" dirty="0">
                <a:latin typeface="Verdana"/>
                <a:cs typeface="Verdana"/>
              </a:rPr>
              <a:t>to the </a:t>
            </a:r>
            <a:r>
              <a:rPr sz="1050" spc="5" dirty="0">
                <a:latin typeface="Verdana"/>
                <a:cs typeface="Verdana"/>
              </a:rPr>
              <a:t>list </a:t>
            </a:r>
            <a:r>
              <a:rPr sz="1050" spc="20" dirty="0">
                <a:latin typeface="Verdana"/>
                <a:cs typeface="Verdana"/>
              </a:rPr>
              <a:t>we use </a:t>
            </a:r>
            <a:r>
              <a:rPr sz="1050" spc="15" dirty="0">
                <a:latin typeface="Verdana"/>
                <a:cs typeface="Verdana"/>
              </a:rPr>
              <a:t>the </a:t>
            </a:r>
            <a:r>
              <a:rPr sz="1050" spc="5" dirty="0">
                <a:latin typeface="Verdana"/>
                <a:cs typeface="Verdana"/>
              </a:rPr>
              <a:t>built-in </a:t>
            </a:r>
            <a:r>
              <a:rPr sz="1050" spc="10" dirty="0">
                <a:latin typeface="Verdana"/>
                <a:cs typeface="Verdana"/>
              </a:rPr>
              <a:t>function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append()</a:t>
            </a:r>
            <a:r>
              <a:rPr sz="1050" spc="10" dirty="0">
                <a:latin typeface="Verdana"/>
                <a:cs typeface="Verdana"/>
              </a:rPr>
              <a:t>. Can </a:t>
            </a:r>
            <a:r>
              <a:rPr sz="1050" spc="15" dirty="0">
                <a:latin typeface="Verdana"/>
                <a:cs typeface="Verdana"/>
              </a:rPr>
              <a:t>you </a:t>
            </a:r>
            <a:r>
              <a:rPr sz="1050" spc="10" dirty="0">
                <a:latin typeface="Verdana"/>
                <a:cs typeface="Verdana"/>
              </a:rPr>
              <a:t>explain  </a:t>
            </a:r>
            <a:r>
              <a:rPr sz="1050" spc="25" dirty="0">
                <a:latin typeface="Verdana"/>
                <a:cs typeface="Verdana"/>
              </a:rPr>
              <a:t>why </a:t>
            </a:r>
            <a:r>
              <a:rPr sz="1050" spc="20" dirty="0">
                <a:latin typeface="Verdana"/>
                <a:cs typeface="Verdana"/>
              </a:rPr>
              <a:t>we </a:t>
            </a:r>
            <a:r>
              <a:rPr sz="1050" spc="15" dirty="0">
                <a:latin typeface="Verdana"/>
                <a:cs typeface="Verdana"/>
              </a:rPr>
              <a:t>did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that?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03604" y="6192604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604" y="6381580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3604" y="6570557"/>
            <a:ext cx="4933315" cy="0"/>
          </a:xfrm>
          <a:custGeom>
            <a:avLst/>
            <a:gdLst/>
            <a:ahLst/>
            <a:cxnLst/>
            <a:rect l="l" t="t" r="r" b="b"/>
            <a:pathLst>
              <a:path w="4933315">
                <a:moveTo>
                  <a:pt x="0" y="0"/>
                </a:moveTo>
                <a:lnTo>
                  <a:pt x="4932966" y="0"/>
                </a:lnTo>
              </a:path>
            </a:pathLst>
          </a:custGeom>
          <a:ln w="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90904" y="6575823"/>
            <a:ext cx="4982210" cy="758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56335" algn="l"/>
              </a:tabLst>
            </a:pPr>
            <a:r>
              <a:rPr sz="11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spc="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20200"/>
              </a:lnSpc>
            </a:pPr>
            <a:r>
              <a:rPr sz="11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2.3</a:t>
            </a:r>
            <a:r>
              <a:rPr sz="11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Verdana"/>
                <a:cs typeface="Verdana"/>
              </a:rPr>
              <a:t>Add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more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courses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to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your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list.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Hint!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Use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loop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to </a:t>
            </a:r>
            <a:r>
              <a:rPr sz="1050" spc="10" dirty="0">
                <a:latin typeface="Verdana"/>
                <a:cs typeface="Verdana"/>
              </a:rPr>
              <a:t>ask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user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to  add his </a:t>
            </a:r>
            <a:r>
              <a:rPr sz="1050" spc="10" dirty="0">
                <a:latin typeface="Verdana"/>
                <a:cs typeface="Verdana"/>
              </a:rPr>
              <a:t>preferred </a:t>
            </a:r>
            <a:r>
              <a:rPr sz="1050" spc="15" dirty="0">
                <a:latin typeface="Verdana"/>
                <a:cs typeface="Verdana"/>
              </a:rPr>
              <a:t>course to </a:t>
            </a:r>
            <a:r>
              <a:rPr sz="1050" spc="10" dirty="0">
                <a:latin typeface="Verdana"/>
                <a:cs typeface="Verdana"/>
              </a:rPr>
              <a:t>the </a:t>
            </a:r>
            <a:r>
              <a:rPr sz="1050" spc="5" dirty="0">
                <a:latin typeface="Verdana"/>
                <a:cs typeface="Verdana"/>
              </a:rPr>
              <a:t>list. </a:t>
            </a:r>
            <a:r>
              <a:rPr sz="1050" spc="15" dirty="0">
                <a:latin typeface="Verdana"/>
                <a:cs typeface="Verdana"/>
              </a:rPr>
              <a:t>Then remove </a:t>
            </a:r>
            <a:r>
              <a:rPr sz="1050" spc="10" dirty="0">
                <a:latin typeface="Verdana"/>
                <a:cs typeface="Verdana"/>
              </a:rPr>
              <a:t>an item from </a:t>
            </a:r>
            <a:r>
              <a:rPr sz="1050" spc="15" dirty="0">
                <a:latin typeface="Verdana"/>
                <a:cs typeface="Verdana"/>
              </a:rPr>
              <a:t>the</a:t>
            </a:r>
            <a:r>
              <a:rPr sz="1050" spc="5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list!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3604" y="3853484"/>
            <a:ext cx="5055997" cy="12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1186" y="7392217"/>
            <a:ext cx="4998482" cy="1303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CA93D-9E6C-41B3-9FBE-4F64D5C51EC5}"/>
              </a:ext>
            </a:extLst>
          </p:cNvPr>
          <p:cNvSpPr txBox="1"/>
          <p:nvPr/>
        </p:nvSpPr>
        <p:spPr>
          <a:xfrm>
            <a:off x="1390904" y="5957023"/>
            <a:ext cx="518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not get two values mixed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1588" y="400651"/>
            <a:ext cx="314261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10" dirty="0">
                <a:latin typeface="Calibri"/>
                <a:cs typeface="Calibri"/>
              </a:rPr>
              <a:t>Lab 3: Object </a:t>
            </a:r>
            <a:r>
              <a:rPr sz="1300" b="1" spc="5" dirty="0">
                <a:latin typeface="Calibri"/>
                <a:cs typeface="Calibri"/>
              </a:rPr>
              <a:t>Oriented Programing in</a:t>
            </a:r>
            <a:r>
              <a:rPr sz="1300" b="1" spc="-95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Python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904" y="2089243"/>
            <a:ext cx="4982845" cy="1532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14"/>
              </a:spcBef>
              <a:tabLst>
                <a:tab pos="657225" algn="l"/>
              </a:tabLst>
            </a:pPr>
            <a:r>
              <a:rPr sz="1300" b="1" dirty="0">
                <a:solidFill>
                  <a:srgbClr val="365E90"/>
                </a:solidFill>
                <a:latin typeface="Cambria"/>
                <a:cs typeface="Cambria"/>
              </a:rPr>
              <a:t>2.2.	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Inheritance</a:t>
            </a:r>
            <a:endParaRPr sz="1300">
              <a:latin typeface="Cambria"/>
              <a:cs typeface="Cambria"/>
            </a:endParaRPr>
          </a:p>
          <a:p>
            <a:pPr marL="12700" marR="5080" indent="213360" algn="just">
              <a:lnSpc>
                <a:spcPct val="112900"/>
              </a:lnSpc>
              <a:spcBef>
                <a:spcPts val="1340"/>
              </a:spcBef>
            </a:pP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create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new </a:t>
            </a:r>
            <a:r>
              <a:rPr sz="1100" spc="10" dirty="0">
                <a:latin typeface="Times New Roman"/>
                <a:cs typeface="Times New Roman"/>
              </a:rPr>
              <a:t>class </a:t>
            </a:r>
            <a:r>
              <a:rPr sz="1100" spc="5" dirty="0">
                <a:latin typeface="Times New Roman"/>
                <a:cs typeface="Times New Roman"/>
              </a:rPr>
              <a:t>that is similar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one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10" dirty="0">
                <a:latin typeface="Times New Roman"/>
                <a:cs typeface="Times New Roman"/>
              </a:rPr>
              <a:t>already </a:t>
            </a:r>
            <a:r>
              <a:rPr sz="1100" spc="5" dirty="0">
                <a:latin typeface="Times New Roman"/>
                <a:cs typeface="Times New Roman"/>
              </a:rPr>
              <a:t>exists, it </a:t>
            </a:r>
            <a:r>
              <a:rPr sz="1100" spc="10" dirty="0">
                <a:latin typeface="Times New Roman"/>
                <a:cs typeface="Times New Roman"/>
              </a:rPr>
              <a:t>is often better to  inherit the methods and attributes from </a:t>
            </a: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5" dirty="0">
                <a:latin typeface="Times New Roman"/>
                <a:cs typeface="Times New Roman"/>
              </a:rPr>
              <a:t>existing class rather than create </a:t>
            </a:r>
            <a:r>
              <a:rPr sz="1100" spc="10" dirty="0">
                <a:latin typeface="Times New Roman"/>
                <a:cs typeface="Times New Roman"/>
              </a:rPr>
              <a:t>a new class  from </a:t>
            </a:r>
            <a:r>
              <a:rPr sz="1100" spc="5" dirty="0">
                <a:latin typeface="Times New Roman"/>
                <a:cs typeface="Times New Roman"/>
              </a:rPr>
              <a:t>scratch.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creates </a:t>
            </a:r>
            <a:r>
              <a:rPr sz="1100" spc="10" dirty="0">
                <a:latin typeface="Times New Roman"/>
                <a:cs typeface="Times New Roman"/>
              </a:rPr>
              <a:t>a class </a:t>
            </a:r>
            <a:r>
              <a:rPr sz="1100" spc="5" dirty="0">
                <a:latin typeface="Times New Roman"/>
                <a:cs typeface="Times New Roman"/>
              </a:rPr>
              <a:t>hierarchy: </a:t>
            </a:r>
            <a:r>
              <a:rPr sz="1100" spc="10" dirty="0">
                <a:latin typeface="Times New Roman"/>
                <a:cs typeface="Times New Roman"/>
              </a:rPr>
              <a:t>a class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5" dirty="0">
                <a:latin typeface="Times New Roman"/>
                <a:cs typeface="Times New Roman"/>
              </a:rPr>
              <a:t>inherits </a:t>
            </a:r>
            <a:r>
              <a:rPr sz="1100" spc="10" dirty="0">
                <a:latin typeface="Times New Roman"/>
                <a:cs typeface="Times New Roman"/>
              </a:rPr>
              <a:t>from another </a:t>
            </a:r>
            <a:r>
              <a:rPr sz="1100" spc="5" dirty="0">
                <a:latin typeface="Times New Roman"/>
                <a:cs typeface="Times New Roman"/>
              </a:rPr>
              <a:t>class </a:t>
            </a:r>
            <a:r>
              <a:rPr sz="1100" spc="10" dirty="0">
                <a:latin typeface="Times New Roman"/>
                <a:cs typeface="Times New Roman"/>
              </a:rPr>
              <a:t>is  called a </a:t>
            </a:r>
            <a:r>
              <a:rPr sz="1100" spc="5" dirty="0">
                <a:latin typeface="Times New Roman"/>
                <a:cs typeface="Times New Roman"/>
              </a:rPr>
              <a:t>subclass,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the class </a:t>
            </a:r>
            <a:r>
              <a:rPr sz="1100" spc="10" dirty="0">
                <a:latin typeface="Times New Roman"/>
                <a:cs typeface="Times New Roman"/>
              </a:rPr>
              <a:t>that a subclass </a:t>
            </a:r>
            <a:r>
              <a:rPr sz="1100" spc="5" dirty="0">
                <a:latin typeface="Times New Roman"/>
                <a:cs typeface="Times New Roman"/>
              </a:rPr>
              <a:t>inherits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called a </a:t>
            </a:r>
            <a:r>
              <a:rPr sz="1100" spc="5" dirty="0">
                <a:latin typeface="Times New Roman"/>
                <a:cs typeface="Times New Roman"/>
              </a:rPr>
              <a:t>superclass. </a:t>
            </a:r>
            <a:r>
              <a:rPr sz="1100" spc="10" dirty="0">
                <a:latin typeface="Times New Roman"/>
                <a:cs typeface="Times New Roman"/>
              </a:rPr>
              <a:t>To  define a </a:t>
            </a:r>
            <a:r>
              <a:rPr sz="1100" spc="5" dirty="0">
                <a:latin typeface="Times New Roman"/>
                <a:cs typeface="Times New Roman"/>
              </a:rPr>
              <a:t>subclass, </a:t>
            </a:r>
            <a:r>
              <a:rPr sz="1100" spc="15" dirty="0">
                <a:latin typeface="Times New Roman"/>
                <a:cs typeface="Times New Roman"/>
              </a:rPr>
              <a:t>add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name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superclass </a:t>
            </a:r>
            <a:r>
              <a:rPr sz="1100" spc="10" dirty="0">
                <a:latin typeface="Times New Roman"/>
                <a:cs typeface="Times New Roman"/>
              </a:rPr>
              <a:t>as </a:t>
            </a:r>
            <a:r>
              <a:rPr sz="1100" spc="15" dirty="0">
                <a:latin typeface="Times New Roman"/>
                <a:cs typeface="Times New Roman"/>
              </a:rPr>
              <a:t>an </a:t>
            </a:r>
            <a:r>
              <a:rPr sz="1100" spc="10" dirty="0">
                <a:latin typeface="Times New Roman"/>
                <a:cs typeface="Times New Roman"/>
              </a:rPr>
              <a:t>argument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end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class  declaration.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04" y="5368615"/>
            <a:ext cx="4639310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11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2.4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10" dirty="0">
                <a:latin typeface="Verdana"/>
                <a:cs typeface="Verdana"/>
              </a:rPr>
              <a:t>the </a:t>
            </a:r>
            <a:r>
              <a:rPr sz="1050" spc="15" dirty="0">
                <a:latin typeface="Verdana"/>
                <a:cs typeface="Verdana"/>
              </a:rPr>
              <a:t>code above, </a:t>
            </a:r>
            <a:r>
              <a:rPr sz="1050" spc="10" dirty="0">
                <a:latin typeface="Verdana"/>
                <a:cs typeface="Verdana"/>
              </a:rPr>
              <a:t>the </a:t>
            </a:r>
            <a:r>
              <a:rPr sz="1050" spc="5" dirty="0">
                <a:latin typeface="Verdana"/>
                <a:cs typeface="Verdana"/>
              </a:rPr>
              <a:t>class </a:t>
            </a:r>
            <a:r>
              <a:rPr sz="1050" spc="15" dirty="0">
                <a:latin typeface="Verdana"/>
                <a:cs typeface="Verdana"/>
              </a:rPr>
              <a:t>Professor </a:t>
            </a:r>
            <a:r>
              <a:rPr sz="1050" spc="10" dirty="0">
                <a:latin typeface="Verdana"/>
                <a:cs typeface="Verdana"/>
              </a:rPr>
              <a:t>contains </a:t>
            </a:r>
            <a:r>
              <a:rPr sz="1050" spc="15" dirty="0">
                <a:latin typeface="Verdana"/>
                <a:cs typeface="Verdana"/>
              </a:rPr>
              <a:t>a  keyword. </a:t>
            </a:r>
            <a:r>
              <a:rPr sz="1050" spc="20" dirty="0">
                <a:latin typeface="Verdana"/>
                <a:cs typeface="Verdana"/>
              </a:rPr>
              <a:t>What </a:t>
            </a:r>
            <a:r>
              <a:rPr sz="1050" spc="15" dirty="0">
                <a:latin typeface="Verdana"/>
                <a:cs typeface="Verdana"/>
              </a:rPr>
              <a:t>did </a:t>
            </a:r>
            <a:r>
              <a:rPr sz="1050" spc="10" dirty="0">
                <a:latin typeface="Verdana"/>
                <a:cs typeface="Verdana"/>
              </a:rPr>
              <a:t>this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mean?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811" y="5423915"/>
            <a:ext cx="258445" cy="17399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-5" dirty="0">
                <a:solidFill>
                  <a:srgbClr val="DB133B"/>
                </a:solidFill>
                <a:latin typeface="Times New Roman"/>
                <a:cs typeface="Times New Roman"/>
              </a:rPr>
              <a:t>p</a:t>
            </a:r>
            <a:r>
              <a:rPr sz="1100" spc="15" dirty="0">
                <a:solidFill>
                  <a:srgbClr val="DB133B"/>
                </a:solidFill>
                <a:latin typeface="Times New Roman"/>
                <a:cs typeface="Times New Roman"/>
              </a:rPr>
              <a:t>a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ss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0904" y="6719973"/>
            <a:ext cx="4982845" cy="61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445" algn="just">
              <a:lnSpc>
                <a:spcPct val="117300"/>
              </a:lnSpc>
              <a:spcBef>
                <a:spcPts val="105"/>
              </a:spcBef>
            </a:pPr>
            <a:r>
              <a:rPr sz="11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2.5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Verdana"/>
                <a:cs typeface="Verdana"/>
              </a:rPr>
              <a:t>Replace the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pass </a:t>
            </a:r>
            <a:r>
              <a:rPr sz="1050" spc="15" dirty="0">
                <a:latin typeface="Verdana"/>
                <a:cs typeface="Verdana"/>
              </a:rPr>
              <a:t>keyword in the child </a:t>
            </a:r>
            <a:r>
              <a:rPr sz="1050" spc="10" dirty="0">
                <a:latin typeface="Verdana"/>
                <a:cs typeface="Verdana"/>
              </a:rPr>
              <a:t>class with</a:t>
            </a:r>
            <a:r>
              <a:rPr sz="1050" u="sng" spc="10" dirty="0">
                <a:uFill>
                  <a:solidFill>
                    <a:srgbClr val="DA123A"/>
                  </a:solidFill>
                </a:u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DB133B"/>
                </a:solidFill>
                <a:latin typeface="Times New Roman"/>
                <a:cs typeface="Times New Roman"/>
              </a:rPr>
              <a:t>init</a:t>
            </a:r>
            <a:r>
              <a:rPr sz="1100" u="sng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()  </a:t>
            </a:r>
            <a:r>
              <a:rPr sz="1050" spc="10" dirty="0">
                <a:latin typeface="Verdana"/>
                <a:cs typeface="Verdana"/>
              </a:rPr>
              <a:t>function. Note that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10" dirty="0">
                <a:latin typeface="Verdana"/>
                <a:cs typeface="Verdana"/>
              </a:rPr>
              <a:t>child's</a:t>
            </a:r>
            <a:r>
              <a:rPr sz="1050" u="sng" spc="10" dirty="0">
                <a:uFill>
                  <a:solidFill>
                    <a:srgbClr val="DA123A"/>
                  </a:solidFill>
                </a:u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init</a:t>
            </a:r>
            <a:r>
              <a:rPr sz="1100" u="sng" spc="10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() </a:t>
            </a:r>
            <a:r>
              <a:rPr sz="1050" spc="10" dirty="0">
                <a:latin typeface="Verdana"/>
                <a:cs typeface="Verdana"/>
              </a:rPr>
              <a:t>function </a:t>
            </a:r>
            <a:r>
              <a:rPr sz="1000" b="1" spc="10" dirty="0">
                <a:latin typeface="Calibri"/>
                <a:cs typeface="Calibri"/>
              </a:rPr>
              <a:t>overrides </a:t>
            </a:r>
            <a:r>
              <a:rPr sz="1050" spc="10" dirty="0">
                <a:latin typeface="Verdana"/>
                <a:cs typeface="Verdana"/>
              </a:rPr>
              <a:t>the inheritance  of </a:t>
            </a:r>
            <a:r>
              <a:rPr sz="1050" spc="15" dirty="0">
                <a:latin typeface="Verdana"/>
                <a:cs typeface="Verdana"/>
              </a:rPr>
              <a:t>the </a:t>
            </a:r>
            <a:r>
              <a:rPr sz="1050" spc="10" dirty="0">
                <a:latin typeface="Verdana"/>
                <a:cs typeface="Verdana"/>
              </a:rPr>
              <a:t>parent's</a:t>
            </a:r>
            <a:r>
              <a:rPr sz="1050" u="sng" spc="10" dirty="0">
                <a:uFill>
                  <a:solidFill>
                    <a:srgbClr val="DA123A"/>
                  </a:solidFill>
                </a:u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init</a:t>
            </a:r>
            <a:r>
              <a:rPr sz="1100" u="sng" spc="10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()</a:t>
            </a:r>
            <a:r>
              <a:rPr sz="1100" spc="60" dirty="0">
                <a:solidFill>
                  <a:srgbClr val="DB133B"/>
                </a:solidFill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Verdana"/>
                <a:cs typeface="Verdana"/>
              </a:rPr>
              <a:t>function.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3604" y="3692822"/>
            <a:ext cx="4959903" cy="1564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1412" y="5833871"/>
            <a:ext cx="4977765" cy="885825"/>
          </a:xfrm>
          <a:custGeom>
            <a:avLst/>
            <a:gdLst/>
            <a:ahLst/>
            <a:cxnLst/>
            <a:rect l="l" t="t" r="r" b="b"/>
            <a:pathLst>
              <a:path w="4977765" h="885825">
                <a:moveTo>
                  <a:pt x="4975860" y="885444"/>
                </a:moveTo>
                <a:lnTo>
                  <a:pt x="1524" y="885444"/>
                </a:lnTo>
                <a:lnTo>
                  <a:pt x="0" y="883920"/>
                </a:lnTo>
                <a:lnTo>
                  <a:pt x="0" y="1524"/>
                </a:lnTo>
                <a:lnTo>
                  <a:pt x="1524" y="0"/>
                </a:lnTo>
                <a:lnTo>
                  <a:pt x="4975860" y="0"/>
                </a:lnTo>
                <a:lnTo>
                  <a:pt x="4977384" y="1524"/>
                </a:lnTo>
                <a:lnTo>
                  <a:pt x="497738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79348"/>
                </a:lnTo>
                <a:lnTo>
                  <a:pt x="3048" y="879348"/>
                </a:lnTo>
                <a:lnTo>
                  <a:pt x="6096" y="882396"/>
                </a:lnTo>
                <a:lnTo>
                  <a:pt x="4977384" y="882396"/>
                </a:lnTo>
                <a:lnTo>
                  <a:pt x="4977384" y="883920"/>
                </a:lnTo>
                <a:lnTo>
                  <a:pt x="4975860" y="885444"/>
                </a:lnTo>
                <a:close/>
              </a:path>
              <a:path w="4977765" h="88582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4977765" h="885825">
                <a:moveTo>
                  <a:pt x="497281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4972812" y="3048"/>
                </a:lnTo>
                <a:lnTo>
                  <a:pt x="4972812" y="6096"/>
                </a:lnTo>
                <a:close/>
              </a:path>
              <a:path w="4977765" h="885825">
                <a:moveTo>
                  <a:pt x="4972812" y="882396"/>
                </a:moveTo>
                <a:lnTo>
                  <a:pt x="4972812" y="3048"/>
                </a:lnTo>
                <a:lnTo>
                  <a:pt x="4974336" y="6096"/>
                </a:lnTo>
                <a:lnTo>
                  <a:pt x="4977384" y="6096"/>
                </a:lnTo>
                <a:lnTo>
                  <a:pt x="4977384" y="879348"/>
                </a:lnTo>
                <a:lnTo>
                  <a:pt x="4974336" y="879348"/>
                </a:lnTo>
                <a:lnTo>
                  <a:pt x="4972812" y="882396"/>
                </a:lnTo>
                <a:close/>
              </a:path>
              <a:path w="4977765" h="885825">
                <a:moveTo>
                  <a:pt x="4977384" y="6096"/>
                </a:moveTo>
                <a:lnTo>
                  <a:pt x="4974336" y="6096"/>
                </a:lnTo>
                <a:lnTo>
                  <a:pt x="4972812" y="3048"/>
                </a:lnTo>
                <a:lnTo>
                  <a:pt x="4977384" y="3048"/>
                </a:lnTo>
                <a:lnTo>
                  <a:pt x="4977384" y="6096"/>
                </a:lnTo>
                <a:close/>
              </a:path>
              <a:path w="4977765" h="885825">
                <a:moveTo>
                  <a:pt x="6096" y="882396"/>
                </a:moveTo>
                <a:lnTo>
                  <a:pt x="3048" y="879348"/>
                </a:lnTo>
                <a:lnTo>
                  <a:pt x="6096" y="879348"/>
                </a:lnTo>
                <a:lnTo>
                  <a:pt x="6096" y="882396"/>
                </a:lnTo>
                <a:close/>
              </a:path>
              <a:path w="4977765" h="885825">
                <a:moveTo>
                  <a:pt x="4972812" y="882396"/>
                </a:moveTo>
                <a:lnTo>
                  <a:pt x="6096" y="882396"/>
                </a:lnTo>
                <a:lnTo>
                  <a:pt x="6096" y="879348"/>
                </a:lnTo>
                <a:lnTo>
                  <a:pt x="4972812" y="879348"/>
                </a:lnTo>
                <a:lnTo>
                  <a:pt x="4972812" y="882396"/>
                </a:lnTo>
                <a:close/>
              </a:path>
              <a:path w="4977765" h="885825">
                <a:moveTo>
                  <a:pt x="4977384" y="882396"/>
                </a:moveTo>
                <a:lnTo>
                  <a:pt x="4972812" y="882396"/>
                </a:lnTo>
                <a:lnTo>
                  <a:pt x="4974336" y="879348"/>
                </a:lnTo>
                <a:lnTo>
                  <a:pt x="4977384" y="879348"/>
                </a:lnTo>
                <a:lnTo>
                  <a:pt x="4977384" y="882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9032" y="7379207"/>
            <a:ext cx="4959350" cy="1995170"/>
          </a:xfrm>
          <a:custGeom>
            <a:avLst/>
            <a:gdLst/>
            <a:ahLst/>
            <a:cxnLst/>
            <a:rect l="l" t="t" r="r" b="b"/>
            <a:pathLst>
              <a:path w="4959350" h="1995170">
                <a:moveTo>
                  <a:pt x="4957571" y="1994916"/>
                </a:moveTo>
                <a:lnTo>
                  <a:pt x="1524" y="1994916"/>
                </a:lnTo>
                <a:lnTo>
                  <a:pt x="0" y="1993392"/>
                </a:lnTo>
                <a:lnTo>
                  <a:pt x="0" y="1524"/>
                </a:lnTo>
                <a:lnTo>
                  <a:pt x="1524" y="0"/>
                </a:lnTo>
                <a:lnTo>
                  <a:pt x="4957571" y="0"/>
                </a:lnTo>
                <a:lnTo>
                  <a:pt x="4959096" y="1524"/>
                </a:lnTo>
                <a:lnTo>
                  <a:pt x="4959096" y="3048"/>
                </a:lnTo>
                <a:lnTo>
                  <a:pt x="4572" y="3048"/>
                </a:lnTo>
                <a:lnTo>
                  <a:pt x="3048" y="6096"/>
                </a:lnTo>
                <a:lnTo>
                  <a:pt x="4572" y="6096"/>
                </a:lnTo>
                <a:lnTo>
                  <a:pt x="4572" y="1988820"/>
                </a:lnTo>
                <a:lnTo>
                  <a:pt x="3048" y="1988820"/>
                </a:lnTo>
                <a:lnTo>
                  <a:pt x="4572" y="1991868"/>
                </a:lnTo>
                <a:lnTo>
                  <a:pt x="4959096" y="1991868"/>
                </a:lnTo>
                <a:lnTo>
                  <a:pt x="4959096" y="1993392"/>
                </a:lnTo>
                <a:lnTo>
                  <a:pt x="4957571" y="1994916"/>
                </a:lnTo>
                <a:close/>
              </a:path>
              <a:path w="4959350" h="1995170">
                <a:moveTo>
                  <a:pt x="4572" y="6096"/>
                </a:moveTo>
                <a:lnTo>
                  <a:pt x="3048" y="6096"/>
                </a:lnTo>
                <a:lnTo>
                  <a:pt x="4572" y="3048"/>
                </a:lnTo>
                <a:lnTo>
                  <a:pt x="4572" y="6096"/>
                </a:lnTo>
                <a:close/>
              </a:path>
              <a:path w="4959350" h="1995170">
                <a:moveTo>
                  <a:pt x="4953000" y="6096"/>
                </a:moveTo>
                <a:lnTo>
                  <a:pt x="4572" y="6096"/>
                </a:lnTo>
                <a:lnTo>
                  <a:pt x="4572" y="3048"/>
                </a:lnTo>
                <a:lnTo>
                  <a:pt x="4953000" y="3048"/>
                </a:lnTo>
                <a:lnTo>
                  <a:pt x="4953000" y="6096"/>
                </a:lnTo>
                <a:close/>
              </a:path>
              <a:path w="4959350" h="1995170">
                <a:moveTo>
                  <a:pt x="4953000" y="1991868"/>
                </a:moveTo>
                <a:lnTo>
                  <a:pt x="4953000" y="3048"/>
                </a:lnTo>
                <a:lnTo>
                  <a:pt x="4956048" y="6096"/>
                </a:lnTo>
                <a:lnTo>
                  <a:pt x="4959096" y="6096"/>
                </a:lnTo>
                <a:lnTo>
                  <a:pt x="4959096" y="1988820"/>
                </a:lnTo>
                <a:lnTo>
                  <a:pt x="4956048" y="1988820"/>
                </a:lnTo>
                <a:lnTo>
                  <a:pt x="4953000" y="1991868"/>
                </a:lnTo>
                <a:close/>
              </a:path>
              <a:path w="4959350" h="1995170">
                <a:moveTo>
                  <a:pt x="4959096" y="6096"/>
                </a:moveTo>
                <a:lnTo>
                  <a:pt x="4956048" y="6096"/>
                </a:lnTo>
                <a:lnTo>
                  <a:pt x="4953000" y="3048"/>
                </a:lnTo>
                <a:lnTo>
                  <a:pt x="4959096" y="3048"/>
                </a:lnTo>
                <a:lnTo>
                  <a:pt x="4959096" y="6096"/>
                </a:lnTo>
                <a:close/>
              </a:path>
              <a:path w="4959350" h="1995170">
                <a:moveTo>
                  <a:pt x="4572" y="1991868"/>
                </a:moveTo>
                <a:lnTo>
                  <a:pt x="3048" y="1988820"/>
                </a:lnTo>
                <a:lnTo>
                  <a:pt x="4572" y="1988820"/>
                </a:lnTo>
                <a:lnTo>
                  <a:pt x="4572" y="1991868"/>
                </a:lnTo>
                <a:close/>
              </a:path>
              <a:path w="4959350" h="1995170">
                <a:moveTo>
                  <a:pt x="4953000" y="1991868"/>
                </a:moveTo>
                <a:lnTo>
                  <a:pt x="4572" y="1991868"/>
                </a:lnTo>
                <a:lnTo>
                  <a:pt x="4572" y="1988820"/>
                </a:lnTo>
                <a:lnTo>
                  <a:pt x="4953000" y="1988820"/>
                </a:lnTo>
                <a:lnTo>
                  <a:pt x="4953000" y="1991868"/>
                </a:lnTo>
                <a:close/>
              </a:path>
              <a:path w="4959350" h="1995170">
                <a:moveTo>
                  <a:pt x="4959096" y="1991868"/>
                </a:moveTo>
                <a:lnTo>
                  <a:pt x="4953000" y="1991868"/>
                </a:lnTo>
                <a:lnTo>
                  <a:pt x="4956048" y="1988820"/>
                </a:lnTo>
                <a:lnTo>
                  <a:pt x="4959096" y="1988820"/>
                </a:lnTo>
                <a:lnTo>
                  <a:pt x="4959096" y="1991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2080" y="858011"/>
            <a:ext cx="4936490" cy="1178560"/>
          </a:xfrm>
          <a:custGeom>
            <a:avLst/>
            <a:gdLst/>
            <a:ahLst/>
            <a:cxnLst/>
            <a:rect l="l" t="t" r="r" b="b"/>
            <a:pathLst>
              <a:path w="4936490" h="1178560">
                <a:moveTo>
                  <a:pt x="4934712" y="1178052"/>
                </a:moveTo>
                <a:lnTo>
                  <a:pt x="0" y="1178052"/>
                </a:lnTo>
                <a:lnTo>
                  <a:pt x="0" y="0"/>
                </a:lnTo>
                <a:lnTo>
                  <a:pt x="4936236" y="0"/>
                </a:lnTo>
                <a:lnTo>
                  <a:pt x="4936236" y="1524"/>
                </a:lnTo>
                <a:lnTo>
                  <a:pt x="4572" y="1524"/>
                </a:lnTo>
                <a:lnTo>
                  <a:pt x="1524" y="4572"/>
                </a:lnTo>
                <a:lnTo>
                  <a:pt x="4572" y="4572"/>
                </a:lnTo>
                <a:lnTo>
                  <a:pt x="4572" y="1171956"/>
                </a:lnTo>
                <a:lnTo>
                  <a:pt x="1524" y="1171956"/>
                </a:lnTo>
                <a:lnTo>
                  <a:pt x="4572" y="1175004"/>
                </a:lnTo>
                <a:lnTo>
                  <a:pt x="4936236" y="1175004"/>
                </a:lnTo>
                <a:lnTo>
                  <a:pt x="4936236" y="1176528"/>
                </a:lnTo>
                <a:lnTo>
                  <a:pt x="4934712" y="1178052"/>
                </a:lnTo>
                <a:close/>
              </a:path>
              <a:path w="4936490" h="1178560">
                <a:moveTo>
                  <a:pt x="4572" y="4572"/>
                </a:moveTo>
                <a:lnTo>
                  <a:pt x="1524" y="4572"/>
                </a:lnTo>
                <a:lnTo>
                  <a:pt x="4572" y="1524"/>
                </a:lnTo>
                <a:lnTo>
                  <a:pt x="4572" y="4572"/>
                </a:lnTo>
                <a:close/>
              </a:path>
              <a:path w="4936490" h="1178560">
                <a:moveTo>
                  <a:pt x="4930139" y="4572"/>
                </a:moveTo>
                <a:lnTo>
                  <a:pt x="4572" y="4572"/>
                </a:lnTo>
                <a:lnTo>
                  <a:pt x="4572" y="1524"/>
                </a:lnTo>
                <a:lnTo>
                  <a:pt x="4930139" y="1524"/>
                </a:lnTo>
                <a:lnTo>
                  <a:pt x="4930139" y="4572"/>
                </a:lnTo>
                <a:close/>
              </a:path>
              <a:path w="4936490" h="1178560">
                <a:moveTo>
                  <a:pt x="4930139" y="1175004"/>
                </a:moveTo>
                <a:lnTo>
                  <a:pt x="4930139" y="1524"/>
                </a:lnTo>
                <a:lnTo>
                  <a:pt x="4933187" y="4572"/>
                </a:lnTo>
                <a:lnTo>
                  <a:pt x="4936236" y="4572"/>
                </a:lnTo>
                <a:lnTo>
                  <a:pt x="4936236" y="1171956"/>
                </a:lnTo>
                <a:lnTo>
                  <a:pt x="4933187" y="1171956"/>
                </a:lnTo>
                <a:lnTo>
                  <a:pt x="4930139" y="1175004"/>
                </a:lnTo>
                <a:close/>
              </a:path>
              <a:path w="4936490" h="1178560">
                <a:moveTo>
                  <a:pt x="4936236" y="4572"/>
                </a:moveTo>
                <a:lnTo>
                  <a:pt x="4933187" y="4572"/>
                </a:lnTo>
                <a:lnTo>
                  <a:pt x="4930139" y="1524"/>
                </a:lnTo>
                <a:lnTo>
                  <a:pt x="4936236" y="1524"/>
                </a:lnTo>
                <a:lnTo>
                  <a:pt x="4936236" y="4572"/>
                </a:lnTo>
                <a:close/>
              </a:path>
              <a:path w="4936490" h="1178560">
                <a:moveTo>
                  <a:pt x="4572" y="1175004"/>
                </a:moveTo>
                <a:lnTo>
                  <a:pt x="1524" y="1171956"/>
                </a:lnTo>
                <a:lnTo>
                  <a:pt x="4572" y="1171956"/>
                </a:lnTo>
                <a:lnTo>
                  <a:pt x="4572" y="1175004"/>
                </a:lnTo>
                <a:close/>
              </a:path>
              <a:path w="4936490" h="1178560">
                <a:moveTo>
                  <a:pt x="4930139" y="1175004"/>
                </a:moveTo>
                <a:lnTo>
                  <a:pt x="4572" y="1175004"/>
                </a:lnTo>
                <a:lnTo>
                  <a:pt x="4572" y="1171956"/>
                </a:lnTo>
                <a:lnTo>
                  <a:pt x="4930139" y="1171956"/>
                </a:lnTo>
                <a:lnTo>
                  <a:pt x="4930139" y="1175004"/>
                </a:lnTo>
                <a:close/>
              </a:path>
              <a:path w="4936490" h="1178560">
                <a:moveTo>
                  <a:pt x="4936236" y="1175004"/>
                </a:moveTo>
                <a:lnTo>
                  <a:pt x="4930139" y="1175004"/>
                </a:lnTo>
                <a:lnTo>
                  <a:pt x="4933187" y="1171956"/>
                </a:lnTo>
                <a:lnTo>
                  <a:pt x="4936236" y="1171956"/>
                </a:lnTo>
                <a:lnTo>
                  <a:pt x="4936236" y="1175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E084F-7ABE-4C81-A936-2AF43F958518}"/>
              </a:ext>
            </a:extLst>
          </p:cNvPr>
          <p:cNvSpPr txBox="1"/>
          <p:nvPr/>
        </p:nvSpPr>
        <p:spPr>
          <a:xfrm>
            <a:off x="3124200" y="682454"/>
            <a:ext cx="44020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class student:</a:t>
            </a:r>
          </a:p>
          <a:p>
            <a:r>
              <a:rPr lang="en-US" sz="1000" dirty="0"/>
              <a:t>    def __</a:t>
            </a:r>
            <a:r>
              <a:rPr lang="en-US" sz="1000" dirty="0" err="1"/>
              <a:t>init</a:t>
            </a:r>
            <a:r>
              <a:rPr lang="en-US" sz="1000" dirty="0"/>
              <a:t>__(self, name):</a:t>
            </a:r>
          </a:p>
          <a:p>
            <a:r>
              <a:rPr lang="en-US" sz="1000" dirty="0"/>
              <a:t>        self.name=name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self.course_list</a:t>
            </a:r>
            <a:r>
              <a:rPr lang="en-US" sz="1000" dirty="0"/>
              <a:t>= []</a:t>
            </a:r>
          </a:p>
          <a:p>
            <a:r>
              <a:rPr lang="en-US" sz="1000" dirty="0"/>
              <a:t>    def add(self, </a:t>
            </a:r>
            <a:r>
              <a:rPr lang="en-US" sz="1000" dirty="0" err="1"/>
              <a:t>new_course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self.course_list.append</a:t>
            </a:r>
            <a:r>
              <a:rPr lang="en-US" sz="1000" dirty="0"/>
              <a:t>(</a:t>
            </a:r>
            <a:r>
              <a:rPr lang="en-US" sz="1000" dirty="0" err="1"/>
              <a:t>new_course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std=student("malik")</a:t>
            </a:r>
          </a:p>
          <a:p>
            <a:r>
              <a:rPr lang="en-US" sz="1000" dirty="0"/>
              <a:t>txt = input("enter a course here ")</a:t>
            </a:r>
          </a:p>
          <a:p>
            <a:r>
              <a:rPr lang="en-US" sz="1000" dirty="0" err="1"/>
              <a:t>std.add</a:t>
            </a:r>
            <a:r>
              <a:rPr lang="en-US" sz="1000" dirty="0"/>
              <a:t>(txt)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std.course_list</a:t>
            </a:r>
            <a:r>
              <a:rPr lang="en-US" sz="1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DC2EE-6F5B-4AAA-B06B-5FFEFDCE98A2}"/>
              </a:ext>
            </a:extLst>
          </p:cNvPr>
          <p:cNvSpPr txBox="1"/>
          <p:nvPr/>
        </p:nvSpPr>
        <p:spPr>
          <a:xfrm>
            <a:off x="1399032" y="5833871"/>
            <a:ext cx="49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occupy the place for future use of the function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7282C-52AF-4CD1-AE86-8B08010C93C9}"/>
              </a:ext>
            </a:extLst>
          </p:cNvPr>
          <p:cNvSpPr txBox="1"/>
          <p:nvPr/>
        </p:nvSpPr>
        <p:spPr>
          <a:xfrm>
            <a:off x="1399032" y="7379207"/>
            <a:ext cx="4796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class Person:</a:t>
            </a:r>
          </a:p>
          <a:p>
            <a:r>
              <a:rPr lang="en-US" sz="900" dirty="0"/>
              <a:t>    def 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fname</a:t>
            </a:r>
            <a:r>
              <a:rPr lang="en-US" sz="900" dirty="0"/>
              <a:t>, </a:t>
            </a:r>
            <a:r>
              <a:rPr lang="en-US" sz="900" dirty="0" err="1"/>
              <a:t>lname</a:t>
            </a:r>
            <a:r>
              <a:rPr lang="en-US" sz="900" dirty="0"/>
              <a:t>):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self.firstname</a:t>
            </a:r>
            <a:r>
              <a:rPr lang="en-US" sz="900" dirty="0"/>
              <a:t> = </a:t>
            </a:r>
            <a:r>
              <a:rPr lang="en-US" sz="900" dirty="0" err="1"/>
              <a:t>fname</a:t>
            </a:r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self.lastname</a:t>
            </a:r>
            <a:r>
              <a:rPr lang="en-US" sz="900" dirty="0"/>
              <a:t> = </a:t>
            </a:r>
            <a:r>
              <a:rPr lang="en-US" sz="900" dirty="0" err="1"/>
              <a:t>lname</a:t>
            </a:r>
            <a:endParaRPr lang="en-US" sz="900" dirty="0"/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   def </a:t>
            </a:r>
            <a:r>
              <a:rPr lang="en-US" sz="900" dirty="0" err="1"/>
              <a:t>printname</a:t>
            </a:r>
            <a:r>
              <a:rPr lang="en-US" sz="900" dirty="0"/>
              <a:t>(self):</a:t>
            </a:r>
          </a:p>
          <a:p>
            <a:r>
              <a:rPr lang="en-US" sz="900" dirty="0"/>
              <a:t>        print(</a:t>
            </a:r>
            <a:r>
              <a:rPr lang="en-US" sz="900" dirty="0" err="1"/>
              <a:t>self.firstname</a:t>
            </a:r>
            <a:r>
              <a:rPr lang="en-US" sz="900" dirty="0"/>
              <a:t>, </a:t>
            </a:r>
            <a:r>
              <a:rPr lang="en-US" sz="900" dirty="0" err="1"/>
              <a:t>self.lastname</a:t>
            </a:r>
            <a:r>
              <a:rPr lang="en-US" sz="900" dirty="0"/>
              <a:t>)        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class Professor(Person):</a:t>
            </a:r>
          </a:p>
          <a:p>
            <a:r>
              <a:rPr lang="en-US" sz="900" dirty="0"/>
              <a:t>    def 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fname</a:t>
            </a:r>
            <a:r>
              <a:rPr lang="en-US" sz="900" dirty="0"/>
              <a:t>, </a:t>
            </a:r>
            <a:r>
              <a:rPr lang="en-US" sz="900" dirty="0" err="1"/>
              <a:t>lname</a:t>
            </a:r>
            <a:r>
              <a:rPr lang="en-US" sz="900" dirty="0"/>
              <a:t>):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self.department</a:t>
            </a:r>
            <a:r>
              <a:rPr lang="en-US" sz="900" dirty="0"/>
              <a:t>= 'IS'</a:t>
            </a:r>
          </a:p>
          <a:p>
            <a:r>
              <a:rPr lang="en-US" sz="900" dirty="0"/>
              <a:t>        Person.__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fname</a:t>
            </a:r>
            <a:r>
              <a:rPr lang="en-US" sz="900" dirty="0"/>
              <a:t>, </a:t>
            </a:r>
            <a:r>
              <a:rPr lang="en-US" sz="900" dirty="0" err="1"/>
              <a:t>lname</a:t>
            </a:r>
            <a:r>
              <a:rPr lang="en-US" sz="9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85385" cy="1021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114"/>
              </a:spcBef>
            </a:pPr>
            <a:r>
              <a:rPr sz="1300" b="1" spc="10" dirty="0">
                <a:latin typeface="Calibri"/>
                <a:cs typeface="Calibri"/>
              </a:rPr>
              <a:t>Lab 3: Object </a:t>
            </a:r>
            <a:r>
              <a:rPr sz="1300" b="1" spc="5" dirty="0">
                <a:latin typeface="Calibri"/>
                <a:cs typeface="Calibri"/>
              </a:rPr>
              <a:t>Oriented Programing in</a:t>
            </a:r>
            <a:r>
              <a:rPr sz="1300" b="1" spc="-60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Python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14500"/>
              </a:lnSpc>
            </a:pPr>
            <a:r>
              <a:rPr sz="11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1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2.3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Verdana"/>
                <a:cs typeface="Verdana"/>
              </a:rPr>
              <a:t>Add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new </a:t>
            </a:r>
            <a:r>
              <a:rPr sz="1050" spc="10" dirty="0">
                <a:latin typeface="Verdana"/>
                <a:cs typeface="Verdana"/>
              </a:rPr>
              <a:t>variable </a:t>
            </a:r>
            <a:r>
              <a:rPr sz="1050" spc="15" dirty="0">
                <a:latin typeface="Verdana"/>
                <a:cs typeface="Verdana"/>
              </a:rPr>
              <a:t>to child </a:t>
            </a:r>
            <a:r>
              <a:rPr sz="1050" spc="10" dirty="0">
                <a:latin typeface="Verdana"/>
                <a:cs typeface="Verdana"/>
              </a:rPr>
              <a:t>class </a:t>
            </a:r>
            <a:r>
              <a:rPr sz="1050" spc="15" dirty="0">
                <a:latin typeface="Verdana"/>
                <a:cs typeface="Verdana"/>
              </a:rPr>
              <a:t>and </a:t>
            </a:r>
            <a:r>
              <a:rPr sz="1050" spc="5" dirty="0">
                <a:latin typeface="Verdana"/>
                <a:cs typeface="Verdana"/>
              </a:rPr>
              <a:t>initialize its </a:t>
            </a:r>
            <a:r>
              <a:rPr sz="1050" spc="10" dirty="0">
                <a:latin typeface="Verdana"/>
                <a:cs typeface="Verdana"/>
              </a:rPr>
              <a:t>value.</a:t>
            </a:r>
            <a:r>
              <a:rPr sz="1050" spc="-204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Print  the </a:t>
            </a:r>
            <a:r>
              <a:rPr sz="1050" spc="10" dirty="0">
                <a:latin typeface="Verdana"/>
                <a:cs typeface="Verdana"/>
              </a:rPr>
              <a:t>result. Hint: </a:t>
            </a:r>
            <a:r>
              <a:rPr sz="1050" spc="15" dirty="0">
                <a:latin typeface="Verdana"/>
                <a:cs typeface="Verdana"/>
              </a:rPr>
              <a:t>to keep the </a:t>
            </a:r>
            <a:r>
              <a:rPr sz="1050" spc="10" dirty="0">
                <a:latin typeface="Verdana"/>
                <a:cs typeface="Verdana"/>
              </a:rPr>
              <a:t>inheritance </a:t>
            </a:r>
            <a:r>
              <a:rPr sz="1050" spc="15" dirty="0">
                <a:latin typeface="Verdana"/>
                <a:cs typeface="Verdana"/>
              </a:rPr>
              <a:t>of the </a:t>
            </a:r>
            <a:r>
              <a:rPr sz="1050" spc="10" dirty="0">
                <a:latin typeface="Verdana"/>
                <a:cs typeface="Verdana"/>
              </a:rPr>
              <a:t>parent's</a:t>
            </a:r>
            <a:r>
              <a:rPr sz="1050" u="sng" spc="375" dirty="0">
                <a:uFill>
                  <a:solidFill>
                    <a:srgbClr val="DA123A"/>
                  </a:solidFill>
                </a:u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DB133B"/>
                </a:solidFill>
                <a:latin typeface="Times New Roman"/>
                <a:cs typeface="Times New Roman"/>
              </a:rPr>
              <a:t>init__() </a:t>
            </a:r>
            <a:r>
              <a:rPr sz="1050" spc="10" dirty="0">
                <a:latin typeface="Verdana"/>
                <a:cs typeface="Verdana"/>
              </a:rPr>
              <a:t>function</a:t>
            </a:r>
            <a:r>
              <a:rPr sz="1050" spc="10" dirty="0">
                <a:latin typeface="Times New Roman"/>
                <a:cs typeface="Times New Roman"/>
              </a:rPr>
              <a:t>,  </a:t>
            </a:r>
            <a:r>
              <a:rPr sz="1050" spc="15" dirty="0">
                <a:latin typeface="Verdana"/>
                <a:cs typeface="Verdana"/>
              </a:rPr>
              <a:t>add a </a:t>
            </a:r>
            <a:r>
              <a:rPr sz="1050" spc="5" dirty="0">
                <a:latin typeface="Verdana"/>
                <a:cs typeface="Verdana"/>
              </a:rPr>
              <a:t>call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10" dirty="0">
                <a:latin typeface="Verdana"/>
                <a:cs typeface="Verdana"/>
              </a:rPr>
              <a:t>the parent's</a:t>
            </a:r>
            <a:r>
              <a:rPr sz="1050" u="sng" spc="10" dirty="0">
                <a:uFill>
                  <a:solidFill>
                    <a:srgbClr val="DA123A"/>
                  </a:solidFill>
                </a:u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init</a:t>
            </a:r>
            <a:r>
              <a:rPr sz="1100" u="sng" spc="5" dirty="0">
                <a:solidFill>
                  <a:srgbClr val="DB133B"/>
                </a:solidFill>
                <a:uFill>
                  <a:solidFill>
                    <a:srgbClr val="DA12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DB133B"/>
                </a:solidFill>
                <a:latin typeface="Times New Roman"/>
                <a:cs typeface="Times New Roman"/>
              </a:rPr>
              <a:t>()</a:t>
            </a:r>
            <a:r>
              <a:rPr sz="1100" spc="-120" dirty="0">
                <a:solidFill>
                  <a:srgbClr val="DB133B"/>
                </a:solidFill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Verdana"/>
                <a:cs typeface="Verdana"/>
              </a:rPr>
              <a:t>function</a:t>
            </a:r>
            <a:r>
              <a:rPr sz="1050" spc="10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3604" y="2495847"/>
            <a:ext cx="150812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  <a:tabLst>
                <a:tab pos="269240" algn="l"/>
              </a:tabLst>
            </a:pP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1.	Python</a:t>
            </a:r>
            <a:r>
              <a:rPr sz="1300" b="1" spc="-5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Modules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04" y="2845124"/>
            <a:ext cx="4984115" cy="1504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13900"/>
              </a:lnSpc>
              <a:spcBef>
                <a:spcPts val="85"/>
              </a:spcBef>
            </a:pPr>
            <a:r>
              <a:rPr sz="1050" spc="2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module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file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containing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set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of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functions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you </a:t>
            </a:r>
            <a:r>
              <a:rPr sz="1050" spc="10" dirty="0">
                <a:latin typeface="Times New Roman"/>
                <a:cs typeface="Times New Roman"/>
              </a:rPr>
              <a:t>want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to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include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your </a:t>
            </a:r>
            <a:r>
              <a:rPr sz="1050" spc="10" dirty="0">
                <a:latin typeface="Times New Roman"/>
                <a:cs typeface="Times New Roman"/>
              </a:rPr>
              <a:t>application.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To  </a:t>
            </a:r>
            <a:r>
              <a:rPr sz="1050" spc="10" dirty="0">
                <a:latin typeface="Times New Roman"/>
                <a:cs typeface="Times New Roman"/>
              </a:rPr>
              <a:t>create a module just save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code </a:t>
            </a:r>
            <a:r>
              <a:rPr sz="1050" dirty="0">
                <a:latin typeface="Times New Roman"/>
                <a:cs typeface="Times New Roman"/>
              </a:rPr>
              <a:t>you </a:t>
            </a:r>
            <a:r>
              <a:rPr sz="1050" spc="10" dirty="0">
                <a:latin typeface="Times New Roman"/>
                <a:cs typeface="Times New Roman"/>
              </a:rPr>
              <a:t>want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10" dirty="0">
                <a:latin typeface="Times New Roman"/>
                <a:cs typeface="Times New Roman"/>
              </a:rPr>
              <a:t>a file with the </a:t>
            </a:r>
            <a:r>
              <a:rPr sz="1050" spc="5" dirty="0">
                <a:latin typeface="Times New Roman"/>
                <a:cs typeface="Times New Roman"/>
              </a:rPr>
              <a:t>file </a:t>
            </a:r>
            <a:r>
              <a:rPr sz="1050" spc="10" dirty="0">
                <a:latin typeface="Times New Roman"/>
                <a:cs typeface="Times New Roman"/>
              </a:rPr>
              <a:t>extension </a:t>
            </a:r>
            <a:r>
              <a:rPr sz="1100" spc="10" dirty="0">
                <a:solidFill>
                  <a:srgbClr val="DB133B"/>
                </a:solidFill>
                <a:latin typeface="Consolas"/>
                <a:cs typeface="Consolas"/>
              </a:rPr>
              <a:t>*.py. </a:t>
            </a:r>
            <a:r>
              <a:rPr sz="1050" spc="15" dirty="0">
                <a:latin typeface="Times New Roman"/>
                <a:cs typeface="Times New Roman"/>
              </a:rPr>
              <a:t>To do  </a:t>
            </a:r>
            <a:r>
              <a:rPr sz="1050" spc="10" dirty="0">
                <a:latin typeface="Times New Roman"/>
                <a:cs typeface="Times New Roman"/>
              </a:rPr>
              <a:t>that: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41959" marR="5715" indent="-215265" algn="just">
              <a:lnSpc>
                <a:spcPct val="116500"/>
              </a:lnSpc>
              <a:spcBef>
                <a:spcPts val="5"/>
              </a:spcBef>
              <a:buFont typeface="Symbol"/>
              <a:buChar char=""/>
              <a:tabLst>
                <a:tab pos="442595" algn="l"/>
              </a:tabLst>
            </a:pPr>
            <a:r>
              <a:rPr sz="1050" spc="5" dirty="0">
                <a:latin typeface="Times New Roman"/>
                <a:cs typeface="Times New Roman"/>
              </a:rPr>
              <a:t>Let </a:t>
            </a:r>
            <a:r>
              <a:rPr sz="1050" spc="10" dirty="0">
                <a:latin typeface="Times New Roman"/>
                <a:cs typeface="Times New Roman"/>
              </a:rPr>
              <a:t>before </a:t>
            </a:r>
            <a:r>
              <a:rPr sz="1050" spc="15" dirty="0">
                <a:latin typeface="Times New Roman"/>
                <a:cs typeface="Times New Roman"/>
              </a:rPr>
              <a:t>saving </a:t>
            </a:r>
            <a:r>
              <a:rPr sz="1050" spc="10" dirty="0">
                <a:latin typeface="Times New Roman"/>
                <a:cs typeface="Times New Roman"/>
              </a:rPr>
              <a:t>our module to modify what we </a:t>
            </a:r>
            <a:r>
              <a:rPr sz="1050" spc="15" dirty="0">
                <a:latin typeface="Times New Roman"/>
                <a:cs typeface="Times New Roman"/>
              </a:rPr>
              <a:t>did </a:t>
            </a:r>
            <a:r>
              <a:rPr sz="1050" spc="10" dirty="0">
                <a:latin typeface="Times New Roman"/>
                <a:cs typeface="Times New Roman"/>
              </a:rPr>
              <a:t>during this </a:t>
            </a:r>
            <a:r>
              <a:rPr sz="1050" spc="15" dirty="0">
                <a:latin typeface="Times New Roman"/>
                <a:cs typeface="Times New Roman"/>
              </a:rPr>
              <a:t>lab. Add </a:t>
            </a:r>
            <a:r>
              <a:rPr sz="1050" spc="1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new  </a:t>
            </a:r>
            <a:r>
              <a:rPr sz="1050" spc="10" dirty="0">
                <a:latin typeface="Consolas"/>
                <a:cs typeface="Consolas"/>
              </a:rPr>
              <a:t>greeting(name)</a:t>
            </a:r>
            <a:r>
              <a:rPr sz="1050" spc="10" dirty="0">
                <a:latin typeface="Times New Roman"/>
                <a:cs typeface="Times New Roman"/>
              </a:rPr>
              <a:t>function. Separate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class </a:t>
            </a:r>
            <a:r>
              <a:rPr sz="1050" spc="15" dirty="0">
                <a:latin typeface="Times New Roman"/>
                <a:cs typeface="Times New Roman"/>
              </a:rPr>
              <a:t>body from the </a:t>
            </a:r>
            <a:r>
              <a:rPr sz="1050" spc="10" dirty="0">
                <a:latin typeface="Times New Roman"/>
                <a:cs typeface="Times New Roman"/>
              </a:rPr>
              <a:t>invoking process.  </a:t>
            </a:r>
            <a:r>
              <a:rPr sz="1050" spc="15" dirty="0">
                <a:latin typeface="Times New Roman"/>
                <a:cs typeface="Times New Roman"/>
              </a:rPr>
              <a:t>Then, </a:t>
            </a:r>
            <a:r>
              <a:rPr sz="1050" spc="5" dirty="0">
                <a:latin typeface="Times New Roman"/>
                <a:cs typeface="Times New Roman"/>
              </a:rPr>
              <a:t>go </a:t>
            </a:r>
            <a:r>
              <a:rPr sz="1050" spc="10" dirty="0">
                <a:latin typeface="Times New Roman"/>
                <a:cs typeface="Times New Roman"/>
              </a:rPr>
              <a:t>to main menu of </a:t>
            </a:r>
            <a:r>
              <a:rPr sz="1050" spc="5" dirty="0">
                <a:latin typeface="Times New Roman"/>
                <a:cs typeface="Times New Roman"/>
              </a:rPr>
              <a:t>your </a:t>
            </a:r>
            <a:r>
              <a:rPr sz="1050" spc="10" dirty="0">
                <a:latin typeface="Times New Roman"/>
                <a:cs typeface="Times New Roman"/>
              </a:rPr>
              <a:t>Jupyter editor </a:t>
            </a:r>
            <a:r>
              <a:rPr sz="1050" spc="15" dirty="0">
                <a:latin typeface="Times New Roman"/>
                <a:cs typeface="Times New Roman"/>
              </a:rPr>
              <a:t>and </a:t>
            </a:r>
            <a:r>
              <a:rPr sz="1050" spc="10" dirty="0">
                <a:latin typeface="Times New Roman"/>
                <a:cs typeface="Times New Roman"/>
              </a:rPr>
              <a:t>click </a:t>
            </a:r>
            <a:r>
              <a:rPr sz="1050" spc="15" dirty="0">
                <a:latin typeface="Times New Roman"/>
                <a:cs typeface="Times New Roman"/>
              </a:rPr>
              <a:t>on File</a:t>
            </a:r>
            <a:r>
              <a:rPr sz="1050" spc="15" dirty="0">
                <a:latin typeface="Wingdings"/>
                <a:cs typeface="Wingdings"/>
              </a:rPr>
              <a:t>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Save as. Then,  </a:t>
            </a:r>
            <a:r>
              <a:rPr sz="1050" spc="5" dirty="0">
                <a:latin typeface="Times New Roman"/>
                <a:cs typeface="Times New Roman"/>
              </a:rPr>
              <a:t>save </a:t>
            </a:r>
            <a:r>
              <a:rPr sz="1050" spc="10" dirty="0">
                <a:latin typeface="Times New Roman"/>
                <a:cs typeface="Times New Roman"/>
              </a:rPr>
              <a:t>this code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10" dirty="0">
                <a:latin typeface="Times New Roman"/>
                <a:cs typeface="Times New Roman"/>
              </a:rPr>
              <a:t>a </a:t>
            </a:r>
            <a:r>
              <a:rPr sz="1050" spc="5" dirty="0">
                <a:latin typeface="Times New Roman"/>
                <a:cs typeface="Times New Roman"/>
              </a:rPr>
              <a:t>file </a:t>
            </a:r>
            <a:r>
              <a:rPr sz="1050" spc="10" dirty="0">
                <a:latin typeface="Times New Roman"/>
                <a:cs typeface="Times New Roman"/>
              </a:rPr>
              <a:t>named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DB133B"/>
                </a:solidFill>
                <a:latin typeface="Consolas"/>
                <a:cs typeface="Consolas"/>
              </a:rPr>
              <a:t>mymodule.py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5787" y="6188476"/>
            <a:ext cx="4766945" cy="582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29" marR="5080" indent="-215265">
              <a:lnSpc>
                <a:spcPct val="112400"/>
              </a:lnSpc>
              <a:spcBef>
                <a:spcPts val="90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1050" spc="1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file will </a:t>
            </a:r>
            <a:r>
              <a:rPr sz="1050" spc="10" dirty="0">
                <a:latin typeface="Times New Roman"/>
                <a:cs typeface="Times New Roman"/>
              </a:rPr>
              <a:t>be </a:t>
            </a:r>
            <a:r>
              <a:rPr sz="1050" spc="15" dirty="0">
                <a:latin typeface="Times New Roman"/>
                <a:cs typeface="Times New Roman"/>
              </a:rPr>
              <a:t>saved </a:t>
            </a:r>
            <a:r>
              <a:rPr sz="1050" spc="10" dirty="0">
                <a:latin typeface="Times New Roman"/>
                <a:cs typeface="Times New Roman"/>
              </a:rPr>
              <a:t>in </a:t>
            </a:r>
            <a:r>
              <a:rPr sz="1050" spc="5" dirty="0">
                <a:latin typeface="Times New Roman"/>
                <a:cs typeface="Times New Roman"/>
              </a:rPr>
              <a:t>the active </a:t>
            </a:r>
            <a:r>
              <a:rPr sz="1050" spc="10" dirty="0">
                <a:latin typeface="Times New Roman"/>
                <a:cs typeface="Times New Roman"/>
              </a:rPr>
              <a:t>directory </a:t>
            </a:r>
            <a:r>
              <a:rPr sz="1050" spc="5" dirty="0">
                <a:latin typeface="Times New Roman"/>
                <a:cs typeface="Times New Roman"/>
              </a:rPr>
              <a:t>you </a:t>
            </a:r>
            <a:r>
              <a:rPr sz="1050" spc="10" dirty="0">
                <a:latin typeface="Times New Roman"/>
                <a:cs typeface="Times New Roman"/>
              </a:rPr>
              <a:t>set before. </a:t>
            </a:r>
            <a:r>
              <a:rPr sz="1050" spc="20" dirty="0">
                <a:latin typeface="Times New Roman"/>
                <a:cs typeface="Times New Roman"/>
              </a:rPr>
              <a:t>By </a:t>
            </a:r>
            <a:r>
              <a:rPr sz="1050" spc="10" dirty="0">
                <a:latin typeface="Times New Roman"/>
                <a:cs typeface="Times New Roman"/>
              </a:rPr>
              <a:t>default the </a:t>
            </a:r>
            <a:r>
              <a:rPr sz="1050" spc="5" dirty="0">
                <a:latin typeface="Times New Roman"/>
                <a:cs typeface="Times New Roman"/>
              </a:rPr>
              <a:t>file </a:t>
            </a:r>
            <a:r>
              <a:rPr sz="1050" spc="15" dirty="0">
                <a:latin typeface="Times New Roman"/>
                <a:cs typeface="Times New Roman"/>
              </a:rPr>
              <a:t>can  </a:t>
            </a:r>
            <a:r>
              <a:rPr sz="1050" spc="10" dirty="0">
                <a:latin typeface="Times New Roman"/>
                <a:cs typeface="Times New Roman"/>
              </a:rPr>
              <a:t>be found </a:t>
            </a:r>
            <a:r>
              <a:rPr sz="1050" spc="20" dirty="0">
                <a:latin typeface="Times New Roman"/>
                <a:cs typeface="Times New Roman"/>
              </a:rPr>
              <a:t>by</a:t>
            </a:r>
            <a:r>
              <a:rPr sz="105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http://localhost:8888/tree</a:t>
            </a:r>
            <a:endParaRPr sz="10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10" dirty="0">
                <a:latin typeface="Times New Roman"/>
                <a:cs typeface="Times New Roman"/>
              </a:rPr>
              <a:t>use module, </a:t>
            </a:r>
            <a:r>
              <a:rPr sz="1050" spc="5" dirty="0">
                <a:latin typeface="Times New Roman"/>
                <a:cs typeface="Times New Roman"/>
              </a:rPr>
              <a:t>we </a:t>
            </a:r>
            <a:r>
              <a:rPr sz="1050" spc="10" dirty="0">
                <a:latin typeface="Times New Roman"/>
                <a:cs typeface="Times New Roman"/>
              </a:rPr>
              <a:t>just created, use </a:t>
            </a:r>
            <a:r>
              <a:rPr sz="1100" spc="10" dirty="0">
                <a:solidFill>
                  <a:srgbClr val="DB133B"/>
                </a:solidFill>
                <a:latin typeface="Consolas"/>
                <a:cs typeface="Consolas"/>
              </a:rPr>
              <a:t>import </a:t>
            </a:r>
            <a:r>
              <a:rPr sz="1050" spc="10" dirty="0">
                <a:latin typeface="Times New Roman"/>
                <a:cs typeface="Times New Roman"/>
              </a:rPr>
              <a:t>statement </a:t>
            </a:r>
            <a:r>
              <a:rPr sz="1050" spc="15" dirty="0">
                <a:latin typeface="Times New Roman"/>
                <a:cs typeface="Times New Roman"/>
              </a:rPr>
              <a:t>as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3372" y="6792467"/>
            <a:ext cx="1419225" cy="1676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ts val="1240"/>
              </a:lnSpc>
            </a:pPr>
            <a:r>
              <a:rPr sz="1100" spc="15" dirty="0">
                <a:solidFill>
                  <a:srgbClr val="DB133B"/>
                </a:solidFill>
                <a:latin typeface="Consolas"/>
                <a:cs typeface="Consolas"/>
              </a:rPr>
              <a:t>Import</a:t>
            </a:r>
            <a:r>
              <a:rPr sz="1100" spc="-65" dirty="0">
                <a:solidFill>
                  <a:srgbClr val="DB133B"/>
                </a:solidFill>
                <a:latin typeface="Consolas"/>
                <a:cs typeface="Consolas"/>
              </a:rPr>
              <a:t> </a:t>
            </a:r>
            <a:r>
              <a:rPr sz="1100" spc="10" dirty="0">
                <a:solidFill>
                  <a:srgbClr val="DB133B"/>
                </a:solidFill>
                <a:latin typeface="Consolas"/>
                <a:cs typeface="Consolas"/>
              </a:rPr>
              <a:t>mymodule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392" y="8586037"/>
            <a:ext cx="17430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latin typeface="Courier New"/>
                <a:cs typeface="Courier New"/>
              </a:rPr>
              <a:t>All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Best!!!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33372" y="4370832"/>
            <a:ext cx="4951476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0024" y="1489529"/>
            <a:ext cx="4954905" cy="831149"/>
          </a:xfrm>
          <a:custGeom>
            <a:avLst/>
            <a:gdLst/>
            <a:ahLst/>
            <a:cxnLst/>
            <a:rect l="l" t="t" r="r" b="b"/>
            <a:pathLst>
              <a:path w="4954905" h="1329055">
                <a:moveTo>
                  <a:pt x="4954524" y="1328928"/>
                </a:moveTo>
                <a:lnTo>
                  <a:pt x="0" y="1328928"/>
                </a:lnTo>
                <a:lnTo>
                  <a:pt x="0" y="0"/>
                </a:lnTo>
                <a:lnTo>
                  <a:pt x="4954524" y="0"/>
                </a:lnTo>
                <a:lnTo>
                  <a:pt x="4954524" y="1328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1000" dirty="0"/>
              <a:t>^</a:t>
            </a:r>
          </a:p>
          <a:p>
            <a:r>
              <a:rPr lang="en-US" sz="1000" dirty="0" err="1"/>
              <a:t>mhd</a:t>
            </a:r>
            <a:r>
              <a:rPr lang="en-US" sz="1000" dirty="0"/>
              <a:t> = Professor("</a:t>
            </a:r>
            <a:r>
              <a:rPr lang="en-US" sz="1000" dirty="0" err="1"/>
              <a:t>Mh</a:t>
            </a:r>
            <a:r>
              <a:rPr lang="en-US" sz="1000" dirty="0"/>
              <a:t>","AS")</a:t>
            </a:r>
          </a:p>
          <a:p>
            <a:r>
              <a:rPr lang="en-US" sz="1000" dirty="0" err="1"/>
              <a:t>mhd.printname</a:t>
            </a:r>
            <a:r>
              <a:rPr lang="en-US" sz="1000" dirty="0"/>
              <a:t>()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mhd.department</a:t>
            </a:r>
            <a:r>
              <a:rPr lang="en-US" sz="1000" dirty="0"/>
              <a:t>)</a:t>
            </a:r>
            <a:endParaRPr sz="1000" dirty="0"/>
          </a:p>
        </p:txBody>
      </p:sp>
      <p:sp>
        <p:nvSpPr>
          <p:cNvPr id="14" name="object 14"/>
          <p:cNvSpPr/>
          <p:nvPr/>
        </p:nvSpPr>
        <p:spPr>
          <a:xfrm>
            <a:off x="1380744" y="1476755"/>
            <a:ext cx="4959350" cy="1333500"/>
          </a:xfrm>
          <a:custGeom>
            <a:avLst/>
            <a:gdLst/>
            <a:ahLst/>
            <a:cxnLst/>
            <a:rect l="l" t="t" r="r" b="b"/>
            <a:pathLst>
              <a:path w="4959350" h="1333500">
                <a:moveTo>
                  <a:pt x="4959096" y="1333500"/>
                </a:moveTo>
                <a:lnTo>
                  <a:pt x="1524" y="1333500"/>
                </a:lnTo>
                <a:lnTo>
                  <a:pt x="0" y="1331975"/>
                </a:lnTo>
                <a:lnTo>
                  <a:pt x="0" y="0"/>
                </a:lnTo>
                <a:lnTo>
                  <a:pt x="4959096" y="0"/>
                </a:lnTo>
                <a:lnTo>
                  <a:pt x="4959096" y="1524"/>
                </a:lnTo>
                <a:lnTo>
                  <a:pt x="6096" y="1524"/>
                </a:lnTo>
                <a:lnTo>
                  <a:pt x="3048" y="4572"/>
                </a:lnTo>
                <a:lnTo>
                  <a:pt x="6096" y="4572"/>
                </a:lnTo>
                <a:lnTo>
                  <a:pt x="6096" y="1327404"/>
                </a:lnTo>
                <a:lnTo>
                  <a:pt x="3048" y="1327404"/>
                </a:lnTo>
                <a:lnTo>
                  <a:pt x="6096" y="1330452"/>
                </a:lnTo>
                <a:lnTo>
                  <a:pt x="4959096" y="1330452"/>
                </a:lnTo>
                <a:lnTo>
                  <a:pt x="4959096" y="1333500"/>
                </a:lnTo>
                <a:close/>
              </a:path>
              <a:path w="4959350" h="1333500">
                <a:moveTo>
                  <a:pt x="6096" y="4572"/>
                </a:moveTo>
                <a:lnTo>
                  <a:pt x="3048" y="4572"/>
                </a:lnTo>
                <a:lnTo>
                  <a:pt x="6096" y="1524"/>
                </a:lnTo>
                <a:lnTo>
                  <a:pt x="6096" y="4572"/>
                </a:lnTo>
                <a:close/>
              </a:path>
              <a:path w="4959350" h="1333500">
                <a:moveTo>
                  <a:pt x="4954523" y="4572"/>
                </a:moveTo>
                <a:lnTo>
                  <a:pt x="6096" y="4572"/>
                </a:lnTo>
                <a:lnTo>
                  <a:pt x="6096" y="1524"/>
                </a:lnTo>
                <a:lnTo>
                  <a:pt x="4954523" y="1524"/>
                </a:lnTo>
                <a:lnTo>
                  <a:pt x="4954523" y="4572"/>
                </a:lnTo>
                <a:close/>
              </a:path>
              <a:path w="4959350" h="1333500">
                <a:moveTo>
                  <a:pt x="4954523" y="1330452"/>
                </a:moveTo>
                <a:lnTo>
                  <a:pt x="4954523" y="1524"/>
                </a:lnTo>
                <a:lnTo>
                  <a:pt x="4957571" y="4572"/>
                </a:lnTo>
                <a:lnTo>
                  <a:pt x="4959096" y="4572"/>
                </a:lnTo>
                <a:lnTo>
                  <a:pt x="4959096" y="1327404"/>
                </a:lnTo>
                <a:lnTo>
                  <a:pt x="4957571" y="1327404"/>
                </a:lnTo>
                <a:lnTo>
                  <a:pt x="4954523" y="1330452"/>
                </a:lnTo>
                <a:close/>
              </a:path>
              <a:path w="4959350" h="1333500">
                <a:moveTo>
                  <a:pt x="4959096" y="4572"/>
                </a:moveTo>
                <a:lnTo>
                  <a:pt x="4957571" y="4572"/>
                </a:lnTo>
                <a:lnTo>
                  <a:pt x="4954523" y="1524"/>
                </a:lnTo>
                <a:lnTo>
                  <a:pt x="4959096" y="1524"/>
                </a:lnTo>
                <a:lnTo>
                  <a:pt x="4959096" y="4572"/>
                </a:lnTo>
                <a:close/>
              </a:path>
              <a:path w="4959350" h="1333500">
                <a:moveTo>
                  <a:pt x="6096" y="1330452"/>
                </a:moveTo>
                <a:lnTo>
                  <a:pt x="3048" y="1327404"/>
                </a:lnTo>
                <a:lnTo>
                  <a:pt x="6096" y="1327404"/>
                </a:lnTo>
                <a:lnTo>
                  <a:pt x="6096" y="1330452"/>
                </a:lnTo>
                <a:close/>
              </a:path>
              <a:path w="4959350" h="1333500">
                <a:moveTo>
                  <a:pt x="4954523" y="1330452"/>
                </a:moveTo>
                <a:lnTo>
                  <a:pt x="6096" y="1330452"/>
                </a:lnTo>
                <a:lnTo>
                  <a:pt x="6096" y="1327404"/>
                </a:lnTo>
                <a:lnTo>
                  <a:pt x="4954523" y="1327404"/>
                </a:lnTo>
                <a:lnTo>
                  <a:pt x="4954523" y="1330452"/>
                </a:lnTo>
                <a:close/>
              </a:path>
              <a:path w="4959350" h="1333500">
                <a:moveTo>
                  <a:pt x="4959096" y="1330452"/>
                </a:moveTo>
                <a:lnTo>
                  <a:pt x="4954523" y="1330452"/>
                </a:lnTo>
                <a:lnTo>
                  <a:pt x="4957571" y="1327404"/>
                </a:lnTo>
                <a:lnTo>
                  <a:pt x="4959096" y="1327404"/>
                </a:lnTo>
                <a:lnTo>
                  <a:pt x="4959096" y="1330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 </a:t>
            </a:r>
            <a:r>
              <a:rPr spc="20" dirty="0"/>
              <a:t>Mohammed</a:t>
            </a:r>
            <a:r>
              <a:rPr spc="-4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1659</Words>
  <Application>Microsoft Office PowerPoint</Application>
  <PresentationFormat>Custom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Courier New</vt:lpstr>
      <vt:lpstr>Symbol</vt:lpstr>
      <vt:lpstr>Times New Roman</vt:lpstr>
      <vt:lpstr>Verdana</vt:lpstr>
      <vt:lpstr>Wingdings</vt:lpstr>
      <vt:lpstr>Office Theme</vt:lpstr>
      <vt:lpstr>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Lab_3</dc:title>
  <dc:creator>HP</dc:creator>
  <cp:lastModifiedBy>M4j3sT1c MaN</cp:lastModifiedBy>
  <cp:revision>2</cp:revision>
  <dcterms:created xsi:type="dcterms:W3CDTF">2021-02-15T17:44:57Z</dcterms:created>
  <dcterms:modified xsi:type="dcterms:W3CDTF">2021-02-15T18:05:25Z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2020-02-08T00:00:00Z</vt:filetime>
  </property>
  <property fmtid="{D5CDD505-2E9C-101B-9397-08002B2CF9AE}" pid="3" name="LastSaved">
    <vt:filetime>2021-02-15T00:00:00Z</vt:filetime>
  </property>
</Properties>
</file>