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8" d="100"/>
          <a:sy n="148" d="100"/>
        </p:scale>
        <p:origin x="1278" y="-50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36947" y="0"/>
            <a:ext cx="134112" cy="1069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657343" y="0"/>
            <a:ext cx="2886710" cy="10692765"/>
          </a:xfrm>
          <a:custGeom>
            <a:avLst/>
            <a:gdLst/>
            <a:ahLst/>
            <a:cxnLst/>
            <a:rect l="l" t="t" r="r" b="b"/>
            <a:pathLst>
              <a:path w="2886709" h="10692765">
                <a:moveTo>
                  <a:pt x="2886455" y="0"/>
                </a:moveTo>
                <a:lnTo>
                  <a:pt x="0" y="0"/>
                </a:lnTo>
                <a:lnTo>
                  <a:pt x="0" y="10692384"/>
                </a:lnTo>
                <a:lnTo>
                  <a:pt x="2886455" y="10692384"/>
                </a:lnTo>
                <a:lnTo>
                  <a:pt x="2886455" y="0"/>
                </a:lnTo>
                <a:close/>
              </a:path>
            </a:pathLst>
          </a:custGeom>
          <a:solidFill>
            <a:srgbClr val="F9C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020" y="1558797"/>
            <a:ext cx="722680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38725" y="10432853"/>
            <a:ext cx="136143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10051" y="10158476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5985">
              <a:lnSpc>
                <a:spcPct val="100000"/>
              </a:lnSpc>
              <a:spcBef>
                <a:spcPts val="100"/>
              </a:spcBef>
            </a:pPr>
            <a:r>
              <a:rPr dirty="0"/>
              <a:t>2020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9789" y="8884767"/>
            <a:ext cx="220091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3900" algn="r">
              <a:lnSpc>
                <a:spcPct val="1527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Dr.</a:t>
            </a:r>
            <a:r>
              <a:rPr sz="11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Mohammed</a:t>
            </a:r>
            <a:r>
              <a:rPr sz="11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Al-Sarem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Taibah University, Information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  <a:p>
            <a:pPr marL="1652905" marR="5080" indent="-158750" algn="r">
              <a:lnSpc>
                <a:spcPts val="2030"/>
              </a:lnSpc>
              <a:spcBef>
                <a:spcPts val="160"/>
              </a:spcBef>
            </a:pP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Depa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me</a:t>
            </a:r>
            <a:r>
              <a:rPr sz="1100" spc="-1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t  1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/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9144" y="2663951"/>
            <a:ext cx="7556500" cy="2156460"/>
            <a:chOff x="-9144" y="2663951"/>
            <a:chExt cx="7556500" cy="2156460"/>
          </a:xfrm>
        </p:grpSpPr>
        <p:sp>
          <p:nvSpPr>
            <p:cNvPr id="5" name="object 5"/>
            <p:cNvSpPr/>
            <p:nvPr/>
          </p:nvSpPr>
          <p:spPr>
            <a:xfrm>
              <a:off x="4334255" y="3223259"/>
              <a:ext cx="3212592" cy="1597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2673857"/>
              <a:ext cx="6783705" cy="513715"/>
            </a:xfrm>
            <a:custGeom>
              <a:avLst/>
              <a:gdLst/>
              <a:ahLst/>
              <a:cxnLst/>
              <a:rect l="l" t="t" r="r" b="b"/>
              <a:pathLst>
                <a:path w="6783705" h="513714">
                  <a:moveTo>
                    <a:pt x="6783324" y="0"/>
                  </a:moveTo>
                  <a:lnTo>
                    <a:pt x="0" y="0"/>
                  </a:lnTo>
                  <a:lnTo>
                    <a:pt x="0" y="513588"/>
                  </a:lnTo>
                  <a:lnTo>
                    <a:pt x="6783324" y="513588"/>
                  </a:lnTo>
                  <a:lnTo>
                    <a:pt x="6783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2673857"/>
              <a:ext cx="6783705" cy="513715"/>
            </a:xfrm>
            <a:custGeom>
              <a:avLst/>
              <a:gdLst/>
              <a:ahLst/>
              <a:cxnLst/>
              <a:rect l="l" t="t" r="r" b="b"/>
              <a:pathLst>
                <a:path w="6783705" h="513714">
                  <a:moveTo>
                    <a:pt x="0" y="513588"/>
                  </a:moveTo>
                  <a:lnTo>
                    <a:pt x="6783324" y="513588"/>
                  </a:lnTo>
                  <a:lnTo>
                    <a:pt x="6783324" y="0"/>
                  </a:lnTo>
                  <a:lnTo>
                    <a:pt x="0" y="0"/>
                  </a:lnTo>
                  <a:lnTo>
                    <a:pt x="0" y="51358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71" y="2698749"/>
            <a:ext cx="396747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Lab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2: </a:t>
            </a:r>
            <a:r>
              <a:rPr sz="2600" spc="-5" dirty="0">
                <a:solidFill>
                  <a:srgbClr val="FFFFFF"/>
                </a:solidFill>
                <a:latin typeface="Carlito"/>
                <a:cs typeface="Carlito"/>
              </a:rPr>
              <a:t>Introduction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FFFF"/>
                </a:solidFill>
                <a:latin typeface="Carlito"/>
                <a:cs typeface="Carlito"/>
              </a:rPr>
              <a:t>Python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345" cy="505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65F91"/>
                </a:solidFill>
                <a:latin typeface="Caladea"/>
                <a:cs typeface="Caladea"/>
              </a:rPr>
              <a:t>Lab </a:t>
            </a:r>
            <a:r>
              <a:rPr sz="1600" spc="-5" dirty="0">
                <a:solidFill>
                  <a:srgbClr val="365F91"/>
                </a:solidFill>
                <a:latin typeface="Caladea"/>
                <a:cs typeface="Caladea"/>
              </a:rPr>
              <a:t>Objectives:</a:t>
            </a:r>
            <a:endParaRPr sz="1600">
              <a:latin typeface="Caladea"/>
              <a:cs typeface="Caladea"/>
            </a:endParaRPr>
          </a:p>
          <a:p>
            <a:pPr marL="12700" marR="5080" indent="179705" algn="just">
              <a:lnSpc>
                <a:spcPct val="110200"/>
              </a:lnSpc>
              <a:spcBef>
                <a:spcPts val="75"/>
              </a:spcBef>
            </a:pPr>
            <a:r>
              <a:rPr sz="1200" spc="-5" dirty="0">
                <a:latin typeface="Times New Roman"/>
                <a:cs typeface="Times New Roman"/>
              </a:rPr>
              <a:t>Python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powerful general-purpose programming language.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-5" dirty="0">
                <a:latin typeface="Times New Roman"/>
                <a:cs typeface="Times New Roman"/>
              </a:rPr>
              <a:t>powerful  libraries </a:t>
            </a:r>
            <a:r>
              <a:rPr sz="1200" dirty="0">
                <a:latin typeface="Times New Roman"/>
                <a:cs typeface="Times New Roman"/>
              </a:rPr>
              <a:t>that makes the data </a:t>
            </a:r>
            <a:r>
              <a:rPr sz="1200" spc="-5" dirty="0">
                <a:latin typeface="Times New Roman"/>
                <a:cs typeface="Times New Roman"/>
              </a:rPr>
              <a:t>scientist </a:t>
            </a:r>
            <a:r>
              <a:rPr sz="1200" dirty="0">
                <a:latin typeface="Times New Roman"/>
                <a:cs typeface="Times New Roman"/>
              </a:rPr>
              <a:t>life easier. In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introductory lab we </a:t>
            </a:r>
            <a:r>
              <a:rPr sz="1200" spc="-5" dirty="0">
                <a:latin typeface="Times New Roman"/>
                <a:cs typeface="Times New Roman"/>
              </a:rPr>
              <a:t>introduce  Python </a:t>
            </a:r>
            <a:r>
              <a:rPr sz="1200" dirty="0">
                <a:latin typeface="Times New Roman"/>
                <a:cs typeface="Times New Roman"/>
              </a:rPr>
              <a:t>syntax, </a:t>
            </a:r>
            <a:r>
              <a:rPr sz="1200" spc="-5" dirty="0">
                <a:latin typeface="Times New Roman"/>
                <a:cs typeface="Times New Roman"/>
              </a:rPr>
              <a:t>data types, functions, and control </a:t>
            </a:r>
            <a:r>
              <a:rPr sz="1200" dirty="0">
                <a:latin typeface="Times New Roman"/>
                <a:cs typeface="Times New Roman"/>
              </a:rPr>
              <a:t>flow tools. </a:t>
            </a:r>
            <a:r>
              <a:rPr sz="1200" spc="-5" dirty="0">
                <a:latin typeface="Times New Roman"/>
                <a:cs typeface="Times New Roman"/>
              </a:rPr>
              <a:t>These Python basics </a:t>
            </a:r>
            <a:r>
              <a:rPr sz="1200" dirty="0">
                <a:latin typeface="Times New Roman"/>
                <a:cs typeface="Times New Roman"/>
              </a:rPr>
              <a:t>are  </a:t>
            </a:r>
            <a:r>
              <a:rPr sz="1200" spc="-5" dirty="0">
                <a:latin typeface="Times New Roman"/>
                <a:cs typeface="Times New Roman"/>
              </a:rPr>
              <a:t>an essential </a:t>
            </a:r>
            <a:r>
              <a:rPr sz="1200" dirty="0">
                <a:latin typeface="Times New Roman"/>
                <a:cs typeface="Times New Roman"/>
              </a:rPr>
              <a:t>part of almost every</a:t>
            </a:r>
            <a:r>
              <a:rPr sz="1200" spc="-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problem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solve </a:t>
            </a:r>
            <a:r>
              <a:rPr sz="1200" spc="-5" dirty="0">
                <a:latin typeface="Times New Roman"/>
                <a:cs typeface="Times New Roman"/>
              </a:rPr>
              <a:t>and almost </a:t>
            </a:r>
            <a:r>
              <a:rPr sz="1200" dirty="0">
                <a:latin typeface="Times New Roman"/>
                <a:cs typeface="Times New Roman"/>
              </a:rPr>
              <a:t>every </a:t>
            </a:r>
            <a:r>
              <a:rPr sz="1200" spc="-5" dirty="0">
                <a:latin typeface="Times New Roman"/>
                <a:cs typeface="Times New Roman"/>
              </a:rPr>
              <a:t>program </a:t>
            </a:r>
            <a:r>
              <a:rPr sz="1200" spc="-10" dirty="0">
                <a:latin typeface="Times New Roman"/>
                <a:cs typeface="Times New Roman"/>
              </a:rPr>
              <a:t>you  </a:t>
            </a:r>
            <a:r>
              <a:rPr sz="1200" spc="-5" dirty="0">
                <a:latin typeface="Times New Roman"/>
                <a:cs typeface="Times New Roman"/>
              </a:rPr>
              <a:t>will write.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65F91"/>
                </a:solidFill>
                <a:latin typeface="Caladea"/>
                <a:cs typeface="Caladea"/>
              </a:rPr>
              <a:t>Methodology</a:t>
            </a:r>
            <a:endParaRPr sz="1600">
              <a:latin typeface="Caladea"/>
              <a:cs typeface="Caladea"/>
            </a:endParaRPr>
          </a:p>
          <a:p>
            <a:pPr marL="62865">
              <a:lnSpc>
                <a:spcPct val="100000"/>
              </a:lnSpc>
              <a:spcBef>
                <a:spcPts val="1620"/>
              </a:spcBef>
            </a:pPr>
            <a:r>
              <a:rPr sz="1600" spc="-5" dirty="0">
                <a:solidFill>
                  <a:srgbClr val="4F81BC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class</a:t>
            </a:r>
            <a:r>
              <a:rPr sz="1600" spc="-10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ladea"/>
                <a:cs typeface="Caladea"/>
              </a:rPr>
              <a:t>task:</a:t>
            </a:r>
            <a:endParaRPr sz="1600">
              <a:latin typeface="Caladea"/>
              <a:cs typeface="Caladea"/>
            </a:endParaRPr>
          </a:p>
          <a:p>
            <a:pPr marL="224154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 </a:t>
            </a:r>
            <a:r>
              <a:rPr sz="1200" dirty="0">
                <a:latin typeface="Times New Roman"/>
                <a:cs typeface="Times New Roman"/>
              </a:rPr>
              <a:t>of this lab, the student will be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649605" indent="-229235">
              <a:lnSpc>
                <a:spcPct val="100000"/>
              </a:lnSpc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spc="-5" dirty="0">
                <a:latin typeface="Times New Roman"/>
                <a:cs typeface="Times New Roman"/>
              </a:rPr>
              <a:t>Use control flows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well as </a:t>
            </a:r>
            <a:r>
              <a:rPr sz="1200" dirty="0">
                <a:latin typeface="Times New Roman"/>
                <a:cs typeface="Times New Roman"/>
              </a:rPr>
              <a:t>loops 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64960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dirty="0">
                <a:latin typeface="Times New Roman"/>
                <a:cs typeface="Times New Roman"/>
              </a:rPr>
              <a:t>Write a simple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64960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sz="1200" dirty="0">
                <a:latin typeface="Times New Roman"/>
                <a:cs typeface="Times New Roman"/>
              </a:rPr>
              <a:t>Solve some </a:t>
            </a:r>
            <a:r>
              <a:rPr sz="1200" spc="-5" dirty="0">
                <a:latin typeface="Times New Roman"/>
                <a:cs typeface="Times New Roman"/>
              </a:rPr>
              <a:t>mathematical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5" dirty="0">
                <a:solidFill>
                  <a:srgbClr val="4F81BC"/>
                </a:solidFill>
                <a:latin typeface="Caladea"/>
                <a:cs typeface="Caladea"/>
              </a:rPr>
              <a:t>home</a:t>
            </a:r>
            <a:r>
              <a:rPr sz="1600" spc="-10" dirty="0">
                <a:solidFill>
                  <a:srgbClr val="4F81BC"/>
                </a:solidFill>
                <a:latin typeface="Caladea"/>
                <a:cs typeface="Caladea"/>
              </a:rPr>
              <a:t> task: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spc="-5" dirty="0">
                <a:solidFill>
                  <a:srgbClr val="365F91"/>
                </a:solidFill>
                <a:latin typeface="Caladea"/>
                <a:cs typeface="Caladea"/>
              </a:rPr>
              <a:t>References:</a:t>
            </a:r>
            <a:endParaRPr sz="16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adea"/>
              <a:cs typeface="Caladea"/>
            </a:endParaRPr>
          </a:p>
          <a:p>
            <a:pPr marL="19240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For more </a:t>
            </a:r>
            <a:r>
              <a:rPr sz="1200" dirty="0">
                <a:latin typeface="Times New Roman"/>
                <a:cs typeface="Times New Roman"/>
              </a:rPr>
              <a:t>information, see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1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https://www.w3schools.com/python/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9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1.1.	Getting</a:t>
            </a: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Started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aladea"/>
              <a:cs typeface="Caladea"/>
            </a:endParaRPr>
          </a:p>
          <a:p>
            <a:pPr marL="12700" marR="5080" algn="just">
              <a:lnSpc>
                <a:spcPct val="1100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lab,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lunch  </a:t>
            </a:r>
            <a:r>
              <a:rPr sz="1200" spc="-5" dirty="0">
                <a:latin typeface="Times New Roman"/>
                <a:cs typeface="Times New Roman"/>
              </a:rPr>
              <a:t>Python. </a:t>
            </a:r>
            <a:r>
              <a:rPr sz="1200" dirty="0">
                <a:latin typeface="Times New Roman"/>
                <a:cs typeface="Times New Roman"/>
              </a:rPr>
              <a:t>To do that, </a:t>
            </a:r>
            <a:r>
              <a:rPr sz="1200" spc="-5" dirty="0">
                <a:latin typeface="Times New Roman"/>
                <a:cs typeface="Times New Roman"/>
              </a:rPr>
              <a:t>check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Anaconda is installed </a:t>
            </a:r>
            <a:r>
              <a:rPr sz="1200" dirty="0">
                <a:latin typeface="Times New Roman"/>
                <a:cs typeface="Times New Roman"/>
              </a:rPr>
              <a:t>properly in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machine. </a:t>
            </a:r>
            <a:r>
              <a:rPr sz="1200" spc="-5" dirty="0">
                <a:latin typeface="Times New Roman"/>
                <a:cs typeface="Times New Roman"/>
              </a:rPr>
              <a:t>Similar 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did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in the previous lab, </a:t>
            </a:r>
            <a:r>
              <a:rPr sz="1200" spc="-5" dirty="0">
                <a:latin typeface="Times New Roman"/>
                <a:cs typeface="Times New Roman"/>
              </a:rPr>
              <a:t>lunch </a:t>
            </a:r>
            <a:r>
              <a:rPr sz="1200" i="1" spc="-5" dirty="0">
                <a:latin typeface="Times New Roman"/>
                <a:cs typeface="Times New Roman"/>
              </a:rPr>
              <a:t>jupyter </a:t>
            </a:r>
            <a:r>
              <a:rPr sz="1200" dirty="0">
                <a:latin typeface="Times New Roman"/>
                <a:cs typeface="Times New Roman"/>
              </a:rPr>
              <a:t>notebook </a:t>
            </a:r>
            <a:r>
              <a:rPr sz="1200" spc="-5" dirty="0">
                <a:latin typeface="Times New Roman"/>
                <a:cs typeface="Times New Roman"/>
              </a:rPr>
              <a:t>and write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35451" y="10123423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2464053"/>
            <a:ext cx="5299710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10300"/>
              </a:lnSpc>
              <a:spcBef>
                <a:spcPts val="95"/>
              </a:spcBef>
            </a:pP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expected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see </a:t>
            </a:r>
            <a:r>
              <a:rPr sz="1200" dirty="0">
                <a:latin typeface="Times New Roman"/>
                <a:cs typeface="Times New Roman"/>
              </a:rPr>
              <a:t>3.7.4 </a:t>
            </a:r>
            <a:r>
              <a:rPr sz="1200" spc="-5" dirty="0">
                <a:latin typeface="Times New Roman"/>
                <a:cs typeface="Times New Roman"/>
              </a:rPr>
              <a:t>which means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5" dirty="0">
                <a:latin typeface="Times New Roman"/>
                <a:cs typeface="Times New Roman"/>
              </a:rPr>
              <a:t>used version is </a:t>
            </a:r>
            <a:r>
              <a:rPr sz="1200" dirty="0">
                <a:latin typeface="Times New Roman"/>
                <a:cs typeface="Times New Roman"/>
              </a:rPr>
              <a:t>3.7.4. </a:t>
            </a:r>
            <a:r>
              <a:rPr sz="1200" spc="-5" dirty="0">
                <a:latin typeface="Times New Roman"/>
                <a:cs typeface="Times New Roman"/>
              </a:rPr>
              <a:t>Knowing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 </a:t>
            </a:r>
            <a:r>
              <a:rPr sz="1200" dirty="0">
                <a:latin typeface="Times New Roman"/>
                <a:cs typeface="Times New Roman"/>
              </a:rPr>
              <a:t>necessary later in particular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libraries are required. Python </a:t>
            </a:r>
            <a:r>
              <a:rPr sz="1200" dirty="0">
                <a:latin typeface="Times New Roman"/>
                <a:cs typeface="Times New Roman"/>
              </a:rPr>
              <a:t>packages are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very  </a:t>
            </a:r>
            <a:r>
              <a:rPr sz="1200" spc="-5" dirty="0">
                <a:latin typeface="Times New Roman"/>
                <a:cs typeface="Times New Roman"/>
              </a:rPr>
              <a:t>rapid developed. </a:t>
            </a:r>
            <a:r>
              <a:rPr sz="1200" dirty="0">
                <a:latin typeface="Times New Roman"/>
                <a:cs typeface="Times New Roman"/>
              </a:rPr>
              <a:t>Thus, </a:t>
            </a:r>
            <a:r>
              <a:rPr sz="1200" spc="-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have to </a:t>
            </a:r>
            <a:r>
              <a:rPr sz="1200" spc="-5" dirty="0">
                <a:latin typeface="Times New Roman"/>
                <a:cs typeface="Times New Roman"/>
              </a:rPr>
              <a:t>select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right version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compatible with  </a:t>
            </a: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dirty="0">
                <a:latin typeface="Times New Roman"/>
                <a:cs typeface="Times New Roman"/>
              </a:rPr>
              <a:t>version installed in </a:t>
            </a:r>
            <a:r>
              <a:rPr sz="1200" spc="-10" dirty="0">
                <a:latin typeface="Times New Roman"/>
                <a:cs typeface="Times New Roman"/>
              </a:rPr>
              <a:t>your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1.2.	Running</a:t>
            </a: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Python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adea"/>
              <a:cs typeface="Caladea"/>
            </a:endParaRPr>
          </a:p>
          <a:p>
            <a:pPr marL="12700" marR="5080" algn="just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Python files </a:t>
            </a:r>
            <a:r>
              <a:rPr sz="1200" dirty="0">
                <a:latin typeface="Times New Roman"/>
                <a:cs typeface="Times New Roman"/>
              </a:rPr>
              <a:t>are saved with a </a:t>
            </a:r>
            <a:r>
              <a:rPr sz="1200" i="1" dirty="0">
                <a:latin typeface="Times New Roman"/>
                <a:cs typeface="Times New Roman"/>
              </a:rPr>
              <a:t>.py </a:t>
            </a:r>
            <a:r>
              <a:rPr sz="1200" dirty="0">
                <a:latin typeface="Times New Roman"/>
                <a:cs typeface="Times New Roman"/>
              </a:rPr>
              <a:t>extension.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now, just </a:t>
            </a:r>
            <a:r>
              <a:rPr sz="1200" spc="-5" dirty="0">
                <a:latin typeface="Times New Roman"/>
                <a:cs typeface="Times New Roman"/>
              </a:rPr>
              <a:t>create new python </a:t>
            </a:r>
            <a:r>
              <a:rPr sz="1200" dirty="0">
                <a:latin typeface="Times New Roman"/>
                <a:cs typeface="Times New Roman"/>
              </a:rPr>
              <a:t>file using  the option </a:t>
            </a:r>
            <a:r>
              <a:rPr sz="1200" spc="-5" dirty="0">
                <a:latin typeface="Times New Roman"/>
                <a:cs typeface="Times New Roman"/>
              </a:rPr>
              <a:t>allocated at </a:t>
            </a:r>
            <a:r>
              <a:rPr sz="1200" dirty="0">
                <a:latin typeface="Times New Roman"/>
                <a:cs typeface="Times New Roman"/>
              </a:rPr>
              <a:t>the top </a:t>
            </a:r>
            <a:r>
              <a:rPr sz="1200" spc="-5" dirty="0">
                <a:latin typeface="Times New Roman"/>
                <a:cs typeface="Times New Roman"/>
              </a:rPr>
              <a:t>corner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jupyter </a:t>
            </a:r>
            <a:r>
              <a:rPr sz="1200" dirty="0">
                <a:latin typeface="Times New Roman"/>
                <a:cs typeface="Times New Roman"/>
              </a:rPr>
              <a:t>notebook </a:t>
            </a:r>
            <a:r>
              <a:rPr sz="1200" spc="-5" dirty="0">
                <a:latin typeface="Times New Roman"/>
                <a:cs typeface="Times New Roman"/>
              </a:rPr>
              <a:t>and choose </a:t>
            </a:r>
            <a:r>
              <a:rPr sz="1200" b="1" i="1" spc="-5" dirty="0">
                <a:latin typeface="Times New Roman"/>
                <a:cs typeface="Times New Roman"/>
              </a:rPr>
              <a:t>Python </a:t>
            </a:r>
            <a:r>
              <a:rPr sz="1200" b="1" i="1" dirty="0">
                <a:latin typeface="Times New Roman"/>
                <a:cs typeface="Times New Roman"/>
              </a:rPr>
              <a:t>3 </a:t>
            </a:r>
            <a:r>
              <a:rPr sz="1200" dirty="0">
                <a:latin typeface="Times New Roman"/>
                <a:cs typeface="Times New Roman"/>
              </a:rPr>
              <a:t>option  to </a:t>
            </a:r>
            <a:r>
              <a:rPr sz="1200" spc="-5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dirty="0">
                <a:latin typeface="Times New Roman"/>
                <a:cs typeface="Times New Roman"/>
              </a:rPr>
              <a:t>file.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plain </a:t>
            </a: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dirty="0">
                <a:latin typeface="Times New Roman"/>
                <a:cs typeface="Times New Roman"/>
              </a:rPr>
              <a:t>file looks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the following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5196966"/>
            <a:ext cx="5302250" cy="10547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Times New Roman"/>
                <a:cs typeface="Times New Roman"/>
              </a:rPr>
              <a:t>Let’s </a:t>
            </a:r>
            <a:r>
              <a:rPr sz="1200" dirty="0">
                <a:latin typeface="Times New Roman"/>
                <a:cs typeface="Times New Roman"/>
              </a:rPr>
              <a:t>explain </a:t>
            </a:r>
            <a:r>
              <a:rPr sz="1200" spc="-5" dirty="0">
                <a:latin typeface="Times New Roman"/>
                <a:cs typeface="Times New Roman"/>
              </a:rPr>
              <a:t>what </a:t>
            </a:r>
            <a:r>
              <a:rPr sz="1200" dirty="0">
                <a:latin typeface="Times New Roman"/>
                <a:cs typeface="Times New Roman"/>
              </a:rPr>
              <a:t>is in the </a:t>
            </a:r>
            <a:r>
              <a:rPr sz="1200" spc="-5" dirty="0">
                <a:latin typeface="Times New Roman"/>
                <a:cs typeface="Times New Roman"/>
              </a:rPr>
              <a:t>figure above: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1030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# </a:t>
            </a:r>
            <a:r>
              <a:rPr sz="1200" spc="-5" dirty="0">
                <a:latin typeface="Times New Roman"/>
                <a:cs typeface="Times New Roman"/>
              </a:rPr>
              <a:t>character creates </a:t>
            </a:r>
            <a:r>
              <a:rPr sz="1200" dirty="0">
                <a:latin typeface="Times New Roman"/>
                <a:cs typeface="Times New Roman"/>
              </a:rPr>
              <a:t>a single-line </a:t>
            </a:r>
            <a:r>
              <a:rPr sz="1200" spc="-5" dirty="0">
                <a:latin typeface="Times New Roman"/>
                <a:cs typeface="Times New Roman"/>
              </a:rPr>
              <a:t>comment. Comments are ignored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interpreter and </a:t>
            </a:r>
            <a:r>
              <a:rPr sz="1200" dirty="0">
                <a:latin typeface="Times New Roman"/>
                <a:cs typeface="Times New Roman"/>
              </a:rPr>
              <a:t>serve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annotations for the </a:t>
            </a:r>
            <a:r>
              <a:rPr sz="1200" spc="-5" dirty="0">
                <a:latin typeface="Times New Roman"/>
                <a:cs typeface="Times New Roman"/>
              </a:rPr>
              <a:t>accompanying </a:t>
            </a:r>
            <a:r>
              <a:rPr sz="1200" dirty="0">
                <a:latin typeface="Times New Roman"/>
                <a:cs typeface="Times New Roman"/>
              </a:rPr>
              <a:t>source </a:t>
            </a:r>
            <a:r>
              <a:rPr sz="1200" spc="-5" dirty="0">
                <a:latin typeface="Times New Roman"/>
                <a:cs typeface="Times New Roman"/>
              </a:rPr>
              <a:t>code. </a:t>
            </a:r>
            <a:r>
              <a:rPr sz="1200" dirty="0">
                <a:latin typeface="Times New Roman"/>
                <a:cs typeface="Times New Roman"/>
              </a:rPr>
              <a:t>We did 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thing using </a:t>
            </a:r>
            <a:r>
              <a:rPr sz="1200" i="1" dirty="0">
                <a:latin typeface="Times New Roman"/>
                <a:cs typeface="Times New Roman"/>
              </a:rPr>
              <a:t>Markdown. </a:t>
            </a:r>
            <a:r>
              <a:rPr sz="1200" spc="-5" dirty="0">
                <a:latin typeface="Times New Roman"/>
                <a:cs typeface="Times New Roman"/>
              </a:rPr>
              <a:t>Do </a:t>
            </a:r>
            <a:r>
              <a:rPr sz="1200" spc="-1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remember that?? </a:t>
            </a:r>
            <a:r>
              <a:rPr sz="1200" spc="-5" dirty="0">
                <a:latin typeface="Times New Roman"/>
                <a:cs typeface="Times New Roman"/>
              </a:rPr>
              <a:t>Refer </a:t>
            </a:r>
            <a:r>
              <a:rPr sz="1200" dirty="0">
                <a:latin typeface="Times New Roman"/>
                <a:cs typeface="Times New Roman"/>
              </a:rPr>
              <a:t>the previous  lab. Explain the </a:t>
            </a:r>
            <a:r>
              <a:rPr sz="1200" spc="-5" dirty="0">
                <a:latin typeface="Times New Roman"/>
                <a:cs typeface="Times New Roman"/>
              </a:rPr>
              <a:t>different between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0330" y="6439179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0330" y="664034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0330" y="6843038"/>
            <a:ext cx="5029835" cy="0"/>
          </a:xfrm>
          <a:custGeom>
            <a:avLst/>
            <a:gdLst/>
            <a:ahLst/>
            <a:cxnLst/>
            <a:rect l="l" t="t" r="r" b="b"/>
            <a:pathLst>
              <a:path w="5029835">
                <a:moveTo>
                  <a:pt x="0" y="0"/>
                </a:moveTo>
                <a:lnTo>
                  <a:pt x="502958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0330" y="8121650"/>
            <a:ext cx="115569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0330" y="8845550"/>
            <a:ext cx="115569" cy="120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7630" y="6820281"/>
            <a:ext cx="5073015" cy="21888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1917064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2570" marR="5080" indent="-228600" algn="just">
              <a:lnSpc>
                <a:spcPct val="110300"/>
              </a:lnSpc>
              <a:spcBef>
                <a:spcPts val="80"/>
              </a:spcBef>
              <a:buFont typeface="Symbol"/>
              <a:buChar char=""/>
              <a:tabLst>
                <a:tab pos="243204" algn="l"/>
              </a:tabLst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quotes,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"""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"""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'''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'''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multi-line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literal,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 </a:t>
            </a:r>
            <a:r>
              <a:rPr sz="1200" dirty="0">
                <a:latin typeface="Times New Roman"/>
                <a:cs typeface="Times New Roman"/>
              </a:rPr>
              <a:t>may </a:t>
            </a:r>
            <a:r>
              <a:rPr sz="1200" spc="-5" dirty="0">
                <a:latin typeface="Times New Roman"/>
                <a:cs typeface="Times New Roman"/>
              </a:rPr>
              <a:t>also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as </a:t>
            </a:r>
            <a:r>
              <a:rPr sz="1200" dirty="0">
                <a:latin typeface="Times New Roman"/>
                <a:cs typeface="Times New Roman"/>
              </a:rPr>
              <a:t>a multi-line </a:t>
            </a:r>
            <a:r>
              <a:rPr sz="1200" spc="-5" dirty="0">
                <a:latin typeface="Times New Roman"/>
                <a:cs typeface="Times New Roman"/>
              </a:rPr>
              <a:t>comment. A triple-quoted </a:t>
            </a:r>
            <a:r>
              <a:rPr sz="1200" dirty="0">
                <a:latin typeface="Times New Roman"/>
                <a:cs typeface="Times New Roman"/>
              </a:rPr>
              <a:t>string </a:t>
            </a:r>
            <a:r>
              <a:rPr sz="1200" spc="-5" dirty="0">
                <a:latin typeface="Times New Roman"/>
                <a:cs typeface="Times New Roman"/>
              </a:rPr>
              <a:t>literal at </a:t>
            </a:r>
            <a:r>
              <a:rPr sz="1200" dirty="0">
                <a:latin typeface="Times New Roman"/>
                <a:cs typeface="Times New Roman"/>
              </a:rPr>
              <a:t>the  top of the file </a:t>
            </a:r>
            <a:r>
              <a:rPr sz="1200" spc="-5" dirty="0">
                <a:latin typeface="Times New Roman"/>
                <a:cs typeface="Times New Roman"/>
              </a:rPr>
              <a:t>serves 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header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file.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header </a:t>
            </a:r>
            <a:r>
              <a:rPr sz="1200" dirty="0">
                <a:latin typeface="Times New Roman"/>
                <a:cs typeface="Times New Roman"/>
              </a:rPr>
              <a:t>typically identifies  the </a:t>
            </a:r>
            <a:r>
              <a:rPr sz="1200" spc="-5" dirty="0">
                <a:latin typeface="Times New Roman"/>
                <a:cs typeface="Times New Roman"/>
              </a:rPr>
              <a:t>author and includes instructions </a:t>
            </a:r>
            <a:r>
              <a:rPr sz="1200" dirty="0">
                <a:latin typeface="Times New Roman"/>
                <a:cs typeface="Times New Roman"/>
              </a:rPr>
              <a:t>on using the </a:t>
            </a:r>
            <a:r>
              <a:rPr sz="1200" spc="-5" dirty="0">
                <a:latin typeface="Times New Roman"/>
                <a:cs typeface="Times New Roman"/>
              </a:rPr>
              <a:t>file. Executable Python </a:t>
            </a:r>
            <a:r>
              <a:rPr sz="1200" dirty="0">
                <a:latin typeface="Times New Roman"/>
                <a:cs typeface="Times New Roman"/>
              </a:rPr>
              <a:t>code  </a:t>
            </a:r>
            <a:r>
              <a:rPr sz="1200" spc="-5" dirty="0">
                <a:latin typeface="Times New Roman"/>
                <a:cs typeface="Times New Roman"/>
              </a:rPr>
              <a:t>comes after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header.</a:t>
            </a:r>
            <a:endParaRPr sz="1200">
              <a:latin typeface="Times New Roman"/>
              <a:cs typeface="Times New Roman"/>
            </a:endParaRPr>
          </a:p>
          <a:p>
            <a:pPr marL="238125" marR="8255">
              <a:lnSpc>
                <a:spcPts val="1620"/>
              </a:lnSpc>
              <a:spcBef>
                <a:spcPts val="12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2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1200" b="1" spc="20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Verdana"/>
                <a:cs typeface="Verdana"/>
              </a:rPr>
              <a:t>Add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your</a:t>
            </a:r>
            <a:r>
              <a:rPr sz="1150" spc="-8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information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to</a:t>
            </a:r>
            <a:r>
              <a:rPr sz="1150" spc="-7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the</a:t>
            </a:r>
            <a:r>
              <a:rPr sz="1150" spc="-7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header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at</a:t>
            </a:r>
            <a:r>
              <a:rPr sz="1150" spc="-7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the</a:t>
            </a:r>
            <a:r>
              <a:rPr sz="1150" spc="-7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top,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then</a:t>
            </a:r>
            <a:r>
              <a:rPr sz="1150" spc="-8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add  </a:t>
            </a:r>
            <a:r>
              <a:rPr sz="1150" dirty="0">
                <a:latin typeface="Verdana"/>
                <a:cs typeface="Verdana"/>
              </a:rPr>
              <a:t>the </a:t>
            </a:r>
            <a:r>
              <a:rPr sz="1150" spc="-5" dirty="0">
                <a:latin typeface="Verdana"/>
                <a:cs typeface="Verdana"/>
              </a:rPr>
              <a:t>following code.</a:t>
            </a:r>
            <a:endParaRPr sz="1150">
              <a:latin typeface="Verdana"/>
              <a:cs typeface="Verdana"/>
            </a:endParaRPr>
          </a:p>
          <a:p>
            <a:pPr marL="469900">
              <a:lnSpc>
                <a:spcPts val="1180"/>
              </a:lnSpc>
              <a:spcBef>
                <a:spcPts val="55"/>
              </a:spcBef>
              <a:tabLst>
                <a:tab pos="1198880" algn="l"/>
              </a:tabLst>
            </a:pPr>
            <a:r>
              <a:rPr sz="1000" spc="-5" dirty="0">
                <a:solidFill>
                  <a:srgbClr val="00A3FA"/>
                </a:solidFill>
                <a:latin typeface="Arial"/>
                <a:cs typeface="Arial"/>
              </a:rPr>
              <a:t>if </a:t>
            </a:r>
            <a:r>
              <a:rPr sz="1000" u="sng" spc="-5" dirty="0">
                <a:solidFill>
                  <a:srgbClr val="00A3F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1000" u="sng" spc="15" dirty="0">
                <a:solidFill>
                  <a:srgbClr val="00A3F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name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000" spc="-5" dirty="0">
                <a:latin typeface="Arial"/>
                <a:cs typeface="Arial"/>
              </a:rPr>
              <a:t>== </a:t>
            </a:r>
            <a:r>
              <a:rPr sz="1000" spc="-15" dirty="0">
                <a:solidFill>
                  <a:srgbClr val="FF0060"/>
                </a:solidFill>
                <a:latin typeface="Arial"/>
                <a:cs typeface="Arial"/>
              </a:rPr>
              <a:t>"</a:t>
            </a:r>
            <a:r>
              <a:rPr sz="1000" u="sng" spc="-15" dirty="0">
                <a:solidFill>
                  <a:srgbClr val="FF0060"/>
                </a:solidFill>
                <a:uFill>
                  <a:solidFill>
                    <a:srgbClr val="FE005F"/>
                  </a:solidFill>
                </a:u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60"/>
                </a:solidFill>
                <a:latin typeface="Arial"/>
                <a:cs typeface="Arial"/>
              </a:rPr>
              <a:t>main</a:t>
            </a:r>
            <a:r>
              <a:rPr sz="1000" u="sng" spc="90" dirty="0">
                <a:solidFill>
                  <a:srgbClr val="FF0060"/>
                </a:solidFill>
                <a:uFill>
                  <a:solidFill>
                    <a:srgbClr val="FE005F"/>
                  </a:solidFill>
                </a:u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0060"/>
                </a:solidFill>
                <a:latin typeface="Arial"/>
                <a:cs typeface="Arial"/>
              </a:rPr>
              <a:t>"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609600">
              <a:lnSpc>
                <a:spcPts val="1180"/>
              </a:lnSpc>
            </a:pPr>
            <a:r>
              <a:rPr sz="1000" spc="-5" dirty="0">
                <a:solidFill>
                  <a:srgbClr val="00A3FA"/>
                </a:solidFill>
                <a:latin typeface="Arial"/>
                <a:cs typeface="Arial"/>
              </a:rPr>
              <a:t>print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5" dirty="0">
                <a:solidFill>
                  <a:srgbClr val="FF0060"/>
                </a:solidFill>
                <a:latin typeface="Arial"/>
                <a:cs typeface="Arial"/>
              </a:rPr>
              <a:t>"Hello, world!"</a:t>
            </a:r>
            <a:r>
              <a:rPr sz="1000" spc="-5" dirty="0">
                <a:latin typeface="Arial"/>
                <a:cs typeface="Arial"/>
              </a:rPr>
              <a:t>) </a:t>
            </a:r>
            <a:r>
              <a:rPr sz="1000" spc="-5" dirty="0">
                <a:solidFill>
                  <a:srgbClr val="36E900"/>
                </a:solidFill>
                <a:latin typeface="Arial"/>
                <a:cs typeface="Arial"/>
              </a:rPr>
              <a:t># Indent with four spaces (NOT a</a:t>
            </a:r>
            <a:r>
              <a:rPr sz="1000" spc="50" dirty="0">
                <a:solidFill>
                  <a:srgbClr val="36E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6E900"/>
                </a:solidFill>
                <a:latin typeface="Arial"/>
                <a:cs typeface="Arial"/>
              </a:rPr>
              <a:t>tab).</a:t>
            </a:r>
            <a:endParaRPr sz="10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90"/>
              </a:spcBef>
            </a:pPr>
            <a:r>
              <a:rPr sz="1150" dirty="0">
                <a:latin typeface="Verdana"/>
                <a:cs typeface="Verdana"/>
              </a:rPr>
              <a:t>What do you </a:t>
            </a:r>
            <a:r>
              <a:rPr sz="1150" spc="-5" dirty="0">
                <a:latin typeface="Verdana"/>
                <a:cs typeface="Verdana"/>
              </a:rPr>
              <a:t>see?? Which these </a:t>
            </a:r>
            <a:r>
              <a:rPr sz="1150" spc="-10" dirty="0">
                <a:latin typeface="Verdana"/>
                <a:cs typeface="Verdana"/>
              </a:rPr>
              <a:t>lines</a:t>
            </a:r>
            <a:r>
              <a:rPr sz="1150" spc="-2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mean??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304" y="9193427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304" y="9394596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304" y="9595713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9253" y="2019431"/>
            <a:ext cx="5206412" cy="417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575" y="4570127"/>
            <a:ext cx="5276992" cy="605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62BB3-0C33-4552-9069-D9CA43EAB40E}"/>
              </a:ext>
            </a:extLst>
          </p:cNvPr>
          <p:cNvSpPr txBox="1"/>
          <p:nvPr/>
        </p:nvSpPr>
        <p:spPr>
          <a:xfrm>
            <a:off x="1370330" y="63373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used by python code , Markdown is a comment for 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930E7-B8C0-4A36-B16D-0D1423EF154E}"/>
              </a:ext>
            </a:extLst>
          </p:cNvPr>
          <p:cNvSpPr txBox="1"/>
          <p:nvPr/>
        </p:nvSpPr>
        <p:spPr>
          <a:xfrm>
            <a:off x="1130604" y="9193427"/>
            <a:ext cx="529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Created a header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319" y="427735"/>
            <a:ext cx="2201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9951719"/>
            <a:ext cx="5518150" cy="266700"/>
            <a:chOff x="1021080" y="9951719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084307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9966197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9966197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2504" y="9624770"/>
            <a:ext cx="32791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675" baseline="24691" dirty="0">
                <a:latin typeface="Carlito"/>
                <a:cs typeface="Carlito"/>
              </a:rPr>
              <a:t>1 </a:t>
            </a:r>
            <a:r>
              <a:rPr sz="900" dirty="0">
                <a:latin typeface="Times New Roman"/>
                <a:cs typeface="Times New Roman"/>
              </a:rPr>
              <a:t>Python </a:t>
            </a:r>
            <a:r>
              <a:rPr sz="900" spc="-5" dirty="0">
                <a:latin typeface="Times New Roman"/>
                <a:cs typeface="Times New Roman"/>
              </a:rPr>
              <a:t>will warry you </a:t>
            </a:r>
            <a:r>
              <a:rPr sz="900" dirty="0">
                <a:latin typeface="Times New Roman"/>
                <a:cs typeface="Times New Roman"/>
              </a:rPr>
              <a:t>if </a:t>
            </a:r>
            <a:r>
              <a:rPr sz="900" spc="-5" dirty="0">
                <a:latin typeface="Times New Roman"/>
                <a:cs typeface="Times New Roman"/>
              </a:rPr>
              <a:t>you declare </a:t>
            </a:r>
            <a:r>
              <a:rPr sz="900" dirty="0">
                <a:latin typeface="Times New Roman"/>
                <a:cs typeface="Times New Roman"/>
              </a:rPr>
              <a:t>a </a:t>
            </a:r>
            <a:r>
              <a:rPr sz="900" spc="-5" dirty="0">
                <a:latin typeface="Times New Roman"/>
                <a:cs typeface="Times New Roman"/>
              </a:rPr>
              <a:t>variable </a:t>
            </a:r>
            <a:r>
              <a:rPr sz="900" dirty="0">
                <a:latin typeface="Times New Roman"/>
                <a:cs typeface="Times New Roman"/>
              </a:rPr>
              <a:t>but </a:t>
            </a:r>
            <a:r>
              <a:rPr sz="900" spc="-5" dirty="0">
                <a:latin typeface="Times New Roman"/>
                <a:cs typeface="Times New Roman"/>
              </a:rPr>
              <a:t>do </a:t>
            </a:r>
            <a:r>
              <a:rPr sz="900" dirty="0">
                <a:latin typeface="Times New Roman"/>
                <a:cs typeface="Times New Roman"/>
              </a:rPr>
              <a:t>not use it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you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R="544195" algn="r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304" y="1082954"/>
            <a:ext cx="5258435" cy="0"/>
          </a:xfrm>
          <a:custGeom>
            <a:avLst/>
            <a:gdLst/>
            <a:ahLst/>
            <a:cxnLst/>
            <a:rect l="l" t="t" r="r" b="b"/>
            <a:pathLst>
              <a:path w="5258435">
                <a:moveTo>
                  <a:pt x="0" y="0"/>
                </a:moveTo>
                <a:lnTo>
                  <a:pt x="52583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304" y="1284375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304" y="1485544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304" y="1688235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604" y="1676145"/>
            <a:ext cx="5300980" cy="103314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  <a:tabLst>
                <a:tab pos="123126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10000"/>
              </a:lnSpc>
            </a:pPr>
            <a:r>
              <a:rPr sz="1200" spc="-5" dirty="0">
                <a:latin typeface="Times New Roman"/>
                <a:cs typeface="Times New Roman"/>
              </a:rPr>
              <a:t>You see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dirty="0">
                <a:latin typeface="Times New Roman"/>
                <a:cs typeface="Times New Roman"/>
              </a:rPr>
              <a:t>above that </a:t>
            </a:r>
            <a:r>
              <a:rPr sz="1200" b="1" i="1" dirty="0">
                <a:latin typeface="Times New Roman"/>
                <a:cs typeface="Times New Roman"/>
              </a:rPr>
              <a:t>print() </a:t>
            </a:r>
            <a:r>
              <a:rPr sz="1200" spc="-5" dirty="0">
                <a:latin typeface="Times New Roman"/>
                <a:cs typeface="Times New Roman"/>
              </a:rPr>
              <a:t>function is used.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propose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 is 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as </a:t>
            </a:r>
            <a:r>
              <a:rPr sz="1200" dirty="0">
                <a:latin typeface="Times New Roman"/>
                <a:cs typeface="Times New Roman"/>
              </a:rPr>
              <a:t>those in jave </a:t>
            </a:r>
            <a:r>
              <a:rPr sz="1200" spc="-5" dirty="0">
                <a:latin typeface="Times New Roman"/>
                <a:cs typeface="Times New Roman"/>
              </a:rPr>
              <a:t>language and c++.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information about </a:t>
            </a:r>
            <a:r>
              <a:rPr sz="1200" dirty="0">
                <a:latin typeface="Times New Roman"/>
                <a:cs typeface="Times New Roman"/>
              </a:rPr>
              <a:t>how 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endParaRPr sz="1200" dirty="0">
              <a:latin typeface="Times New Roman"/>
              <a:cs typeface="Times New Roman"/>
            </a:endParaRPr>
          </a:p>
          <a:p>
            <a:pPr marL="12700" marR="6985">
              <a:lnSpc>
                <a:spcPct val="11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it, try this </a:t>
            </a:r>
            <a:r>
              <a:rPr sz="1200" spc="-5" dirty="0">
                <a:latin typeface="Times New Roman"/>
                <a:cs typeface="Times New Roman"/>
              </a:rPr>
              <a:t>code </a:t>
            </a:r>
            <a:r>
              <a:rPr sz="1200" i="1" spc="-5" dirty="0">
                <a:latin typeface="Times New Roman"/>
                <a:cs typeface="Times New Roman"/>
              </a:rPr>
              <a:t>help(print). </a:t>
            </a:r>
            <a:r>
              <a:rPr sz="1200" dirty="0">
                <a:latin typeface="Times New Roman"/>
                <a:cs typeface="Times New Roman"/>
              </a:rPr>
              <a:t>Write down </a:t>
            </a:r>
            <a:r>
              <a:rPr sz="1200" spc="-5" dirty="0">
                <a:latin typeface="Times New Roman"/>
                <a:cs typeface="Times New Roman"/>
              </a:rPr>
              <a:t>here what occurred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screen. </a:t>
            </a:r>
            <a:r>
              <a:rPr sz="1200" spc="-5" dirty="0">
                <a:latin typeface="Times New Roman"/>
                <a:cs typeface="Times New Roman"/>
              </a:rPr>
              <a:t>Can you  </a:t>
            </a:r>
            <a:r>
              <a:rPr sz="1200" dirty="0">
                <a:latin typeface="Times New Roman"/>
                <a:cs typeface="Times New Roman"/>
              </a:rPr>
              <a:t>explain </a:t>
            </a:r>
            <a:r>
              <a:rPr sz="1200" spc="-5" dirty="0">
                <a:latin typeface="Times New Roman"/>
                <a:cs typeface="Times New Roman"/>
              </a:rPr>
              <a:t>what 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difference??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3304" y="2896768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304" y="3097935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304" y="3300627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304" y="3502176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74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304" y="3703345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304" y="3904512"/>
            <a:ext cx="5257800" cy="0"/>
          </a:xfrm>
          <a:custGeom>
            <a:avLst/>
            <a:gdLst/>
            <a:ahLst/>
            <a:cxnLst/>
            <a:rect l="l" t="t" r="r" b="b"/>
            <a:pathLst>
              <a:path w="5257800">
                <a:moveTo>
                  <a:pt x="0" y="0"/>
                </a:moveTo>
                <a:lnTo>
                  <a:pt x="5257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304" y="4107205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7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0330" y="5730239"/>
            <a:ext cx="115569" cy="12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0604" y="4111878"/>
            <a:ext cx="5302250" cy="178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200" b="1" dirty="0">
                <a:solidFill>
                  <a:srgbClr val="365F91"/>
                </a:solidFill>
                <a:latin typeface="Times New Roman"/>
                <a:cs typeface="Times New Roman"/>
              </a:rPr>
              <a:t>1.3.	</a:t>
            </a:r>
            <a:r>
              <a:rPr sz="1200" b="1" spc="-5" dirty="0">
                <a:solidFill>
                  <a:srgbClr val="365F91"/>
                </a:solidFill>
                <a:latin typeface="Times New Roman"/>
                <a:cs typeface="Times New Roman"/>
              </a:rPr>
              <a:t>Python Basics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</a:pPr>
            <a:r>
              <a:rPr sz="1200" b="1" spc="-5" dirty="0">
                <a:latin typeface="Times New Roman"/>
                <a:cs typeface="Times New Roman"/>
              </a:rPr>
              <a:t>Arithmetic: </a:t>
            </a:r>
            <a:r>
              <a:rPr sz="1200" dirty="0">
                <a:latin typeface="Times New Roman"/>
                <a:cs typeface="Times New Roman"/>
              </a:rPr>
              <a:t>Arithmetic </a:t>
            </a:r>
            <a:r>
              <a:rPr sz="1200" spc="-5" dirty="0">
                <a:latin typeface="Times New Roman"/>
                <a:cs typeface="Times New Roman"/>
              </a:rPr>
              <a:t>operations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Python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way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 other  </a:t>
            </a:r>
            <a:r>
              <a:rPr sz="1200" spc="-5" dirty="0">
                <a:latin typeface="Times New Roman"/>
                <a:cs typeface="Times New Roman"/>
              </a:rPr>
              <a:t>programing language. </a:t>
            </a:r>
            <a:r>
              <a:rPr sz="1200" dirty="0">
                <a:latin typeface="Times New Roman"/>
                <a:cs typeface="Times New Roman"/>
              </a:rPr>
              <a:t>Python </a:t>
            </a:r>
            <a:r>
              <a:rPr sz="1200" spc="-5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regular </a:t>
            </a:r>
            <a:r>
              <a:rPr sz="1200" dirty="0">
                <a:latin typeface="Times New Roman"/>
                <a:cs typeface="Times New Roman"/>
              </a:rPr>
              <a:t>+, </a:t>
            </a:r>
            <a:r>
              <a:rPr sz="1200" spc="-5" dirty="0">
                <a:latin typeface="Times New Roman"/>
                <a:cs typeface="Times New Roman"/>
              </a:rPr>
              <a:t>-, </a:t>
            </a:r>
            <a:r>
              <a:rPr sz="1200" dirty="0">
                <a:latin typeface="Times New Roman"/>
                <a:cs typeface="Times New Roman"/>
              </a:rPr>
              <a:t>*,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/ </a:t>
            </a:r>
            <a:r>
              <a:rPr sz="1200" spc="-5" dirty="0">
                <a:latin typeface="Times New Roman"/>
                <a:cs typeface="Times New Roman"/>
              </a:rPr>
              <a:t>operators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addition,  subtraction,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multiplication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division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respectively.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**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exponentiation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% for </a:t>
            </a:r>
            <a:r>
              <a:rPr sz="1200" spc="-5" dirty="0">
                <a:latin typeface="Times New Roman"/>
                <a:cs typeface="Times New Roman"/>
              </a:rPr>
              <a:t>modular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division.</a:t>
            </a:r>
            <a:endParaRPr sz="12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  <a:spcBef>
                <a:spcPts val="21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Verdana"/>
                <a:cs typeface="Verdana"/>
              </a:rPr>
              <a:t>Demonstrate </a:t>
            </a:r>
            <a:r>
              <a:rPr sz="1150" spc="-5" dirty="0">
                <a:latin typeface="Verdana"/>
                <a:cs typeface="Verdana"/>
              </a:rPr>
              <a:t>how can python do</a:t>
            </a:r>
            <a:r>
              <a:rPr sz="1150" dirty="0">
                <a:latin typeface="Verdana"/>
                <a:cs typeface="Verdana"/>
              </a:rPr>
              <a:t> that.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0330" y="6079514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0330" y="6280682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0330" y="6483375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0330" y="6684543"/>
            <a:ext cx="5030470" cy="0"/>
          </a:xfrm>
          <a:custGeom>
            <a:avLst/>
            <a:gdLst/>
            <a:ahLst/>
            <a:cxnLst/>
            <a:rect l="l" t="t" r="r" b="b"/>
            <a:pathLst>
              <a:path w="5030470">
                <a:moveTo>
                  <a:pt x="0" y="0"/>
                </a:moveTo>
                <a:lnTo>
                  <a:pt x="503021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0330" y="6885711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0330" y="7086879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0330" y="7288047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05204" y="7277480"/>
            <a:ext cx="535305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10100"/>
              </a:lnSpc>
              <a:spcBef>
                <a:spcPts val="95"/>
              </a:spcBef>
            </a:pPr>
            <a:r>
              <a:rPr sz="1200" b="1" spc="-5" dirty="0">
                <a:latin typeface="Times New Roman"/>
                <a:cs typeface="Times New Roman"/>
              </a:rPr>
              <a:t>Variables: </a:t>
            </a:r>
            <a:r>
              <a:rPr sz="1200" spc="-5" dirty="0">
                <a:latin typeface="Times New Roman"/>
                <a:cs typeface="Times New Roman"/>
              </a:rPr>
              <a:t>Variables are used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temporarily </a:t>
            </a:r>
            <a:r>
              <a:rPr sz="1200" dirty="0">
                <a:latin typeface="Times New Roman"/>
                <a:cs typeface="Times New Roman"/>
              </a:rPr>
              <a:t>store </a:t>
            </a:r>
            <a:r>
              <a:rPr sz="1200" spc="-5" dirty="0">
                <a:latin typeface="Times New Roman"/>
                <a:cs typeface="Times New Roman"/>
              </a:rPr>
              <a:t>data. A single equals sign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5" dirty="0">
                <a:latin typeface="Times New Roman"/>
                <a:cs typeface="Times New Roman"/>
              </a:rPr>
              <a:t>assigns  </a:t>
            </a:r>
            <a:r>
              <a:rPr sz="1200" dirty="0">
                <a:latin typeface="Times New Roman"/>
                <a:cs typeface="Times New Roman"/>
              </a:rPr>
              <a:t>one or more values </a:t>
            </a:r>
            <a:r>
              <a:rPr sz="1200" spc="-5" dirty="0">
                <a:latin typeface="Times New Roman"/>
                <a:cs typeface="Times New Roman"/>
              </a:rPr>
              <a:t>(on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right) </a:t>
            </a:r>
            <a:r>
              <a:rPr sz="1200" dirty="0">
                <a:latin typeface="Times New Roman"/>
                <a:cs typeface="Times New Roman"/>
              </a:rPr>
              <a:t>to one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 </a:t>
            </a:r>
            <a:r>
              <a:rPr sz="1200" dirty="0">
                <a:latin typeface="Times New Roman"/>
                <a:cs typeface="Times New Roman"/>
              </a:rPr>
              <a:t>names (on the left).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double  </a:t>
            </a:r>
            <a:r>
              <a:rPr sz="1200" spc="-5" dirty="0">
                <a:latin typeface="Times New Roman"/>
                <a:cs typeface="Times New Roman"/>
              </a:rPr>
              <a:t>equals sign ==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comparison operator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returns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True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False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Unlike </a:t>
            </a:r>
            <a:r>
              <a:rPr sz="1200" spc="5" dirty="0">
                <a:latin typeface="Times New Roman"/>
                <a:cs typeface="Times New Roman"/>
              </a:rPr>
              <a:t>many 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programming languages,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Python does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 require a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variable’s data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 to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specified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 </a:t>
            </a:r>
            <a:r>
              <a:rPr sz="1200" spc="-5" dirty="0">
                <a:latin typeface="Times New Roman"/>
                <a:cs typeface="Times New Roman"/>
              </a:rPr>
              <a:t>initialization</a:t>
            </a:r>
            <a:r>
              <a:rPr sz="1200" spc="-7" baseline="3125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. Because </a:t>
            </a:r>
            <a:r>
              <a:rPr sz="1200" dirty="0">
                <a:latin typeface="Times New Roman"/>
                <a:cs typeface="Times New Roman"/>
              </a:rPr>
              <a:t>of this, </a:t>
            </a:r>
            <a:r>
              <a:rPr sz="1200" spc="-5" dirty="0">
                <a:latin typeface="Times New Roman"/>
                <a:cs typeface="Times New Roman"/>
              </a:rPr>
              <a:t>Python is </a:t>
            </a:r>
            <a:r>
              <a:rPr sz="1200" dirty="0">
                <a:latin typeface="Times New Roman"/>
                <a:cs typeface="Times New Roman"/>
              </a:rPr>
              <a:t>called a </a:t>
            </a:r>
            <a:r>
              <a:rPr sz="1200" b="1" spc="-5" dirty="0">
                <a:latin typeface="Times New Roman"/>
                <a:cs typeface="Times New Roman"/>
              </a:rPr>
              <a:t>dynamically typed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language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3304" y="8282685"/>
            <a:ext cx="1164590" cy="7620"/>
          </a:xfrm>
          <a:custGeom>
            <a:avLst/>
            <a:gdLst/>
            <a:ahLst/>
            <a:cxnLst/>
            <a:rect l="l" t="t" r="r" b="b"/>
            <a:pathLst>
              <a:path w="1164589" h="7620">
                <a:moveTo>
                  <a:pt x="1164336" y="0"/>
                </a:moveTo>
                <a:lnTo>
                  <a:pt x="0" y="0"/>
                </a:lnTo>
                <a:lnTo>
                  <a:pt x="0" y="7619"/>
                </a:lnTo>
                <a:lnTo>
                  <a:pt x="1164336" y="7619"/>
                </a:lnTo>
                <a:lnTo>
                  <a:pt x="116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89653" y="9573462"/>
            <a:ext cx="1829435" cy="9525"/>
          </a:xfrm>
          <a:custGeom>
            <a:avLst/>
            <a:gdLst/>
            <a:ahLst/>
            <a:cxnLst/>
            <a:rect l="l" t="t" r="r" b="b"/>
            <a:pathLst>
              <a:path w="1829435" h="9525">
                <a:moveTo>
                  <a:pt x="1829053" y="0"/>
                </a:moveTo>
                <a:lnTo>
                  <a:pt x="0" y="0"/>
                </a:lnTo>
                <a:lnTo>
                  <a:pt x="0" y="9144"/>
                </a:lnTo>
                <a:lnTo>
                  <a:pt x="1829053" y="9144"/>
                </a:lnTo>
                <a:lnTo>
                  <a:pt x="1829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6FCB8-3DDF-44B1-BA18-67A467E112D9}"/>
              </a:ext>
            </a:extLst>
          </p:cNvPr>
          <p:cNvSpPr txBox="1"/>
          <p:nvPr/>
        </p:nvSpPr>
        <p:spPr>
          <a:xfrm>
            <a:off x="1105204" y="2832100"/>
            <a:ext cx="532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shows more information about the print function and its configurations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B31B29-E77F-404F-A12A-1FB52F125CAD}"/>
              </a:ext>
            </a:extLst>
          </p:cNvPr>
          <p:cNvSpPr txBox="1"/>
          <p:nvPr/>
        </p:nvSpPr>
        <p:spPr>
          <a:xfrm>
            <a:off x="1370330" y="6079514"/>
            <a:ext cx="502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Built in functions that uses these symbols to perform arithmetic operations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08063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50">
              <a:latin typeface="Carlito"/>
              <a:cs typeface="Carlito"/>
            </a:endParaRPr>
          </a:p>
          <a:p>
            <a:pPr marL="12700" marR="5080">
              <a:lnSpc>
                <a:spcPct val="116100"/>
              </a:lnSpc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3: </a:t>
            </a:r>
            <a:r>
              <a:rPr sz="1150" spc="-5" dirty="0">
                <a:latin typeface="Verdana"/>
                <a:cs typeface="Verdana"/>
              </a:rPr>
              <a:t>Check </a:t>
            </a:r>
            <a:r>
              <a:rPr sz="1150" dirty="0">
                <a:latin typeface="Verdana"/>
                <a:cs typeface="Verdana"/>
              </a:rPr>
              <a:t>the following </a:t>
            </a:r>
            <a:r>
              <a:rPr sz="1150" spc="-5" dirty="0">
                <a:latin typeface="Verdana"/>
                <a:cs typeface="Verdana"/>
              </a:rPr>
              <a:t>and </a:t>
            </a:r>
            <a:r>
              <a:rPr sz="1150" dirty="0">
                <a:latin typeface="Verdana"/>
                <a:cs typeface="Verdana"/>
              </a:rPr>
              <a:t>see if </a:t>
            </a:r>
            <a:r>
              <a:rPr sz="1150" spc="-5" dirty="0">
                <a:latin typeface="Verdana"/>
                <a:cs typeface="Verdana"/>
              </a:rPr>
              <a:t>the outputs </a:t>
            </a:r>
            <a:r>
              <a:rPr sz="1150" dirty="0">
                <a:latin typeface="Verdana"/>
                <a:cs typeface="Verdana"/>
              </a:rPr>
              <a:t>are </a:t>
            </a:r>
            <a:r>
              <a:rPr sz="1150" spc="-5" dirty="0">
                <a:latin typeface="Verdana"/>
                <a:cs typeface="Verdana"/>
              </a:rPr>
              <a:t>the same </a:t>
            </a:r>
            <a:r>
              <a:rPr sz="1150" dirty="0">
                <a:latin typeface="Verdana"/>
                <a:cs typeface="Verdana"/>
              </a:rPr>
              <a:t>in  </a:t>
            </a:r>
            <a:r>
              <a:rPr sz="1150" spc="-5" dirty="0">
                <a:latin typeface="Verdana"/>
                <a:cs typeface="Verdana"/>
              </a:rPr>
              <a:t>both</a:t>
            </a:r>
            <a:r>
              <a:rPr sz="1150" spc="-1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cases?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73961" y="1283461"/>
            <a:ext cx="38100" cy="15240"/>
          </a:xfrm>
          <a:custGeom>
            <a:avLst/>
            <a:gdLst/>
            <a:ahLst/>
            <a:cxnLst/>
            <a:rect l="l" t="t" r="r" b="b"/>
            <a:pathLst>
              <a:path w="38100" h="15240">
                <a:moveTo>
                  <a:pt x="38100" y="0"/>
                </a:moveTo>
                <a:lnTo>
                  <a:pt x="0" y="0"/>
                </a:lnTo>
                <a:lnTo>
                  <a:pt x="0" y="15240"/>
                </a:lnTo>
                <a:lnTo>
                  <a:pt x="38100" y="1524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604" y="2046477"/>
            <a:ext cx="5299710" cy="1084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</a:pPr>
            <a:r>
              <a:rPr sz="1200" b="1" spc="-5" dirty="0">
                <a:latin typeface="Times New Roman"/>
                <a:cs typeface="Times New Roman"/>
              </a:rPr>
              <a:t>Functions: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define </a:t>
            </a:r>
            <a:r>
              <a:rPr sz="1200" dirty="0">
                <a:latin typeface="Times New Roman"/>
                <a:cs typeface="Times New Roman"/>
              </a:rPr>
              <a:t>a function,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u="sng" spc="-5" dirty="0">
                <a:solidFill>
                  <a:srgbClr val="538DD3"/>
                </a:solidFill>
                <a:uFill>
                  <a:solidFill>
                    <a:srgbClr val="538DD3"/>
                  </a:solidFill>
                </a:uFill>
                <a:latin typeface="Times New Roman"/>
                <a:cs typeface="Times New Roman"/>
              </a:rPr>
              <a:t>def </a:t>
            </a:r>
            <a:r>
              <a:rPr sz="1200" u="sng" spc="-5" dirty="0">
                <a:uFill>
                  <a:solidFill>
                    <a:srgbClr val="538DD3"/>
                  </a:solidFill>
                </a:uFill>
                <a:latin typeface="Times New Roman"/>
                <a:cs typeface="Times New Roman"/>
              </a:rPr>
              <a:t>keyword</a:t>
            </a:r>
            <a:r>
              <a:rPr sz="1200" spc="-5" dirty="0">
                <a:latin typeface="Times New Roman"/>
                <a:cs typeface="Times New Roman"/>
              </a:rPr>
              <a:t> followed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 name</a:t>
            </a:r>
            <a:r>
              <a:rPr sz="1200" dirty="0">
                <a:latin typeface="Times New Roman"/>
                <a:cs typeface="Times New Roman"/>
              </a:rPr>
              <a:t>,  a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parenthesized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 of parameters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colon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Then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indent</a:t>
            </a:r>
            <a:r>
              <a:rPr sz="1200" dirty="0">
                <a:latin typeface="Times New Roman"/>
                <a:cs typeface="Times New Roman"/>
              </a:rPr>
              <a:t> the function body using  exactly four </a:t>
            </a:r>
            <a:r>
              <a:rPr sz="1200" spc="-5" dirty="0">
                <a:latin typeface="Times New Roman"/>
                <a:cs typeface="Times New Roman"/>
              </a:rPr>
              <a:t>spaces. Functions are defined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parameters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arguments,  though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terms are often used interchangeably. Below, </a:t>
            </a:r>
            <a:r>
              <a:rPr sz="1200" dirty="0">
                <a:latin typeface="Times New Roman"/>
                <a:cs typeface="Times New Roman"/>
              </a:rPr>
              <a:t>width </a:t>
            </a:r>
            <a:r>
              <a:rPr sz="1200" spc="-5" dirty="0">
                <a:latin typeface="Times New Roman"/>
                <a:cs typeface="Times New Roman"/>
              </a:rPr>
              <a:t>and height are  parameters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area()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arguments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passed  when </a:t>
            </a:r>
            <a:r>
              <a:rPr sz="1200" dirty="0">
                <a:latin typeface="Times New Roman"/>
                <a:cs typeface="Times New Roman"/>
              </a:rPr>
              <a:t>calling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3723513"/>
            <a:ext cx="5298440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5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4: </a:t>
            </a:r>
            <a:r>
              <a:rPr sz="1150" spc="-5" dirty="0">
                <a:latin typeface="Verdana"/>
                <a:cs typeface="Verdana"/>
              </a:rPr>
              <a:t>For </a:t>
            </a:r>
            <a:r>
              <a:rPr sz="1150" dirty="0">
                <a:latin typeface="Verdana"/>
                <a:cs typeface="Verdana"/>
              </a:rPr>
              <a:t>the </a:t>
            </a:r>
            <a:r>
              <a:rPr sz="1150" spc="-5" dirty="0">
                <a:latin typeface="Verdana"/>
                <a:cs typeface="Verdana"/>
              </a:rPr>
              <a:t>previous exercise, write </a:t>
            </a:r>
            <a:r>
              <a:rPr sz="1150" dirty="0">
                <a:latin typeface="Verdana"/>
                <a:cs typeface="Verdana"/>
              </a:rPr>
              <a:t>a </a:t>
            </a:r>
            <a:r>
              <a:rPr sz="1150" spc="-5" dirty="0">
                <a:latin typeface="Verdana"/>
                <a:cs typeface="Verdana"/>
              </a:rPr>
              <a:t>function that return the  </a:t>
            </a:r>
            <a:r>
              <a:rPr sz="1150" dirty="0">
                <a:latin typeface="Verdana"/>
                <a:cs typeface="Verdana"/>
              </a:rPr>
              <a:t>result of</a:t>
            </a:r>
            <a:r>
              <a:rPr sz="1150" spc="-1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comparison.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5901308"/>
            <a:ext cx="3007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Python functions can also return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5633" y="7205853"/>
            <a:ext cx="8509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45" dirty="0"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58333" y="7201789"/>
            <a:ext cx="59690" cy="9525"/>
          </a:xfrm>
          <a:custGeom>
            <a:avLst/>
            <a:gdLst/>
            <a:ahLst/>
            <a:cxnLst/>
            <a:rect l="l" t="t" r="r" b="b"/>
            <a:pathLst>
              <a:path w="59689" h="9525">
                <a:moveTo>
                  <a:pt x="59436" y="0"/>
                </a:moveTo>
                <a:lnTo>
                  <a:pt x="0" y="0"/>
                </a:lnTo>
                <a:lnTo>
                  <a:pt x="0" y="9143"/>
                </a:lnTo>
                <a:lnTo>
                  <a:pt x="59436" y="9143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5204" y="7082408"/>
            <a:ext cx="5353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Exercise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5:</a:t>
            </a:r>
            <a:r>
              <a:rPr sz="1200" b="1" spc="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Verdana"/>
                <a:cs typeface="Verdana"/>
              </a:rPr>
              <a:t>The</a:t>
            </a:r>
            <a:r>
              <a:rPr sz="1150" spc="204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volume</a:t>
            </a:r>
            <a:r>
              <a:rPr sz="1150" spc="204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of</a:t>
            </a:r>
            <a:r>
              <a:rPr sz="1150" spc="2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</a:t>
            </a:r>
            <a:r>
              <a:rPr sz="1150" spc="204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sphere</a:t>
            </a:r>
            <a:r>
              <a:rPr sz="1150" spc="19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with</a:t>
            </a:r>
            <a:r>
              <a:rPr sz="1150" spc="21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radius</a:t>
            </a:r>
            <a:r>
              <a:rPr sz="1150" spc="210" dirty="0">
                <a:latin typeface="Verdana"/>
                <a:cs typeface="Verdana"/>
              </a:rPr>
              <a:t> </a:t>
            </a:r>
            <a:r>
              <a:rPr sz="1150" spc="-605" dirty="0">
                <a:latin typeface="Verdana"/>
                <a:cs typeface="Verdana"/>
              </a:rPr>
              <a:t>𝑟</a:t>
            </a:r>
            <a:r>
              <a:rPr sz="1150" spc="23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is</a:t>
            </a:r>
            <a:r>
              <a:rPr sz="1150" spc="185" dirty="0">
                <a:latin typeface="Verdana"/>
                <a:cs typeface="Verdana"/>
              </a:rPr>
              <a:t> </a:t>
            </a:r>
            <a:r>
              <a:rPr sz="1150" spc="-430" dirty="0">
                <a:latin typeface="Verdana"/>
                <a:cs typeface="Verdana"/>
              </a:rPr>
              <a:t>𝑉</a:t>
            </a:r>
            <a:r>
              <a:rPr sz="1150" spc="210" dirty="0">
                <a:latin typeface="Verdana"/>
                <a:cs typeface="Verdana"/>
              </a:rPr>
              <a:t> </a:t>
            </a:r>
            <a:r>
              <a:rPr sz="1150" spc="-85" dirty="0">
                <a:latin typeface="Verdana"/>
                <a:cs typeface="Verdana"/>
              </a:rPr>
              <a:t>=</a:t>
            </a:r>
            <a:r>
              <a:rPr sz="1150" spc="160" dirty="0">
                <a:latin typeface="Verdana"/>
                <a:cs typeface="Verdana"/>
              </a:rPr>
              <a:t> </a:t>
            </a:r>
            <a:r>
              <a:rPr sz="1200" spc="-67" baseline="45138" dirty="0">
                <a:latin typeface="Verdana"/>
                <a:cs typeface="Verdana"/>
              </a:rPr>
              <a:t>4</a:t>
            </a:r>
            <a:r>
              <a:rPr sz="1200" spc="-135" baseline="45138" dirty="0">
                <a:latin typeface="Verdana"/>
                <a:cs typeface="Verdana"/>
              </a:rPr>
              <a:t> </a:t>
            </a:r>
            <a:r>
              <a:rPr sz="1150" spc="-345" dirty="0">
                <a:latin typeface="Verdana"/>
                <a:cs typeface="Verdana"/>
              </a:rPr>
              <a:t>𝜋𝑟</a:t>
            </a:r>
            <a:r>
              <a:rPr sz="1200" spc="-517" baseline="27777" dirty="0">
                <a:latin typeface="Verdana"/>
                <a:cs typeface="Verdana"/>
              </a:rPr>
              <a:t>3</a:t>
            </a:r>
            <a:r>
              <a:rPr sz="1200" spc="-7" baseline="27777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define</a:t>
            </a:r>
            <a:r>
              <a:rPr sz="1150" spc="20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304" y="7264272"/>
            <a:ext cx="791210" cy="15240"/>
          </a:xfrm>
          <a:custGeom>
            <a:avLst/>
            <a:gdLst/>
            <a:ahLst/>
            <a:cxnLst/>
            <a:rect l="l" t="t" r="r" b="b"/>
            <a:pathLst>
              <a:path w="791210" h="15240">
                <a:moveTo>
                  <a:pt x="790956" y="0"/>
                </a:moveTo>
                <a:lnTo>
                  <a:pt x="0" y="0"/>
                </a:lnTo>
                <a:lnTo>
                  <a:pt x="0" y="15240"/>
                </a:lnTo>
                <a:lnTo>
                  <a:pt x="790956" y="15240"/>
                </a:lnTo>
                <a:lnTo>
                  <a:pt x="790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604" y="7306741"/>
            <a:ext cx="5303520" cy="1048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715" algn="just">
              <a:lnSpc>
                <a:spcPct val="117000"/>
              </a:lnSpc>
              <a:spcBef>
                <a:spcPts val="90"/>
              </a:spcBef>
            </a:pPr>
            <a:r>
              <a:rPr sz="1150" dirty="0">
                <a:latin typeface="Verdana"/>
                <a:cs typeface="Verdana"/>
              </a:rPr>
              <a:t>function </a:t>
            </a:r>
            <a:r>
              <a:rPr sz="1150" spc="-5" dirty="0">
                <a:latin typeface="Verdana"/>
                <a:cs typeface="Verdana"/>
              </a:rPr>
              <a:t>called </a:t>
            </a:r>
            <a:r>
              <a:rPr sz="1150" i="1" spc="-5" dirty="0">
                <a:latin typeface="Verdana"/>
                <a:cs typeface="Verdana"/>
              </a:rPr>
              <a:t>sphere_volume() </a:t>
            </a:r>
            <a:r>
              <a:rPr sz="1150" spc="-5" dirty="0">
                <a:latin typeface="Verdana"/>
                <a:cs typeface="Verdana"/>
              </a:rPr>
              <a:t>that accepts </a:t>
            </a:r>
            <a:r>
              <a:rPr sz="1150" dirty="0">
                <a:latin typeface="Verdana"/>
                <a:cs typeface="Verdana"/>
              </a:rPr>
              <a:t>a </a:t>
            </a:r>
            <a:r>
              <a:rPr sz="1150" spc="-5" dirty="0">
                <a:latin typeface="Verdana"/>
                <a:cs typeface="Verdana"/>
              </a:rPr>
              <a:t>single parameter </a:t>
            </a:r>
            <a:r>
              <a:rPr sz="1150" dirty="0">
                <a:latin typeface="Verdana"/>
                <a:cs typeface="Verdana"/>
              </a:rPr>
              <a:t>r.  </a:t>
            </a:r>
            <a:r>
              <a:rPr sz="1150" spc="-5" dirty="0">
                <a:latin typeface="Verdana"/>
                <a:cs typeface="Verdana"/>
              </a:rPr>
              <a:t>Return the </a:t>
            </a:r>
            <a:r>
              <a:rPr sz="1150" dirty="0">
                <a:latin typeface="Verdana"/>
                <a:cs typeface="Verdana"/>
              </a:rPr>
              <a:t>volume of the </a:t>
            </a:r>
            <a:r>
              <a:rPr sz="1150" spc="-5" dirty="0">
                <a:latin typeface="Verdana"/>
                <a:cs typeface="Verdana"/>
              </a:rPr>
              <a:t>sphere </a:t>
            </a:r>
            <a:r>
              <a:rPr sz="1150" dirty="0">
                <a:latin typeface="Verdana"/>
                <a:cs typeface="Verdana"/>
              </a:rPr>
              <a:t>of radius r, using 3.14159 as an  </a:t>
            </a:r>
            <a:r>
              <a:rPr sz="1150" spc="-5" dirty="0">
                <a:latin typeface="Verdana"/>
                <a:cs typeface="Verdana"/>
              </a:rPr>
              <a:t>approximation </a:t>
            </a:r>
            <a:r>
              <a:rPr sz="1150" dirty="0">
                <a:latin typeface="Verdana"/>
                <a:cs typeface="Verdana"/>
              </a:rPr>
              <a:t>for </a:t>
            </a:r>
            <a:r>
              <a:rPr sz="1150" spc="-470" dirty="0">
                <a:latin typeface="Verdana"/>
                <a:cs typeface="Verdana"/>
              </a:rPr>
              <a:t>𝜋</a:t>
            </a:r>
            <a:r>
              <a:rPr sz="1150" spc="8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(for now). To </a:t>
            </a:r>
            <a:r>
              <a:rPr sz="1150" dirty="0">
                <a:latin typeface="Verdana"/>
                <a:cs typeface="Verdana"/>
              </a:rPr>
              <a:t>test </a:t>
            </a:r>
            <a:r>
              <a:rPr sz="1150" spc="-5" dirty="0">
                <a:latin typeface="Verdana"/>
                <a:cs typeface="Verdana"/>
              </a:rPr>
              <a:t>your function, call </a:t>
            </a:r>
            <a:r>
              <a:rPr sz="1150" dirty="0">
                <a:latin typeface="Verdana"/>
                <a:cs typeface="Verdana"/>
              </a:rPr>
              <a:t>it </a:t>
            </a:r>
            <a:r>
              <a:rPr sz="1150" spc="-5" dirty="0">
                <a:latin typeface="Verdana"/>
                <a:cs typeface="Verdana"/>
              </a:rPr>
              <a:t>under </a:t>
            </a:r>
            <a:r>
              <a:rPr sz="1150" dirty="0">
                <a:latin typeface="Verdana"/>
                <a:cs typeface="Verdana"/>
              </a:rPr>
              <a:t>the</a:t>
            </a:r>
            <a:r>
              <a:rPr sz="1150" spc="165" dirty="0"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00A3FA"/>
                </a:solidFill>
                <a:latin typeface="Arial"/>
                <a:cs typeface="Arial"/>
              </a:rPr>
              <a:t>if</a:t>
            </a:r>
            <a:endParaRPr sz="1100">
              <a:latin typeface="Arial"/>
              <a:cs typeface="Arial"/>
            </a:endParaRPr>
          </a:p>
          <a:p>
            <a:pPr marL="12700" marR="5080" algn="just">
              <a:lnSpc>
                <a:spcPct val="116500"/>
              </a:lnSpc>
              <a:spcBef>
                <a:spcPts val="5"/>
              </a:spcBef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 </a:t>
            </a:r>
            <a:r>
              <a:rPr sz="1100" dirty="0">
                <a:latin typeface="Arial"/>
                <a:cs typeface="Arial"/>
              </a:rPr>
              <a:t>name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== </a:t>
            </a:r>
            <a:r>
              <a:rPr sz="1100" dirty="0">
                <a:solidFill>
                  <a:srgbClr val="FF0060"/>
                </a:solidFill>
                <a:latin typeface="Arial"/>
                <a:cs typeface="Arial"/>
              </a:rPr>
              <a:t>"</a:t>
            </a:r>
            <a:r>
              <a:rPr sz="1100" u="sng" dirty="0">
                <a:solidFill>
                  <a:srgbClr val="FF0060"/>
                </a:solidFill>
                <a:uFill>
                  <a:solidFill>
                    <a:srgbClr val="FE005F"/>
                  </a:solidFill>
                </a:u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FF0060"/>
                </a:solidFill>
                <a:latin typeface="Arial"/>
                <a:cs typeface="Arial"/>
              </a:rPr>
              <a:t>main</a:t>
            </a:r>
            <a:r>
              <a:rPr sz="1100" u="sng" spc="-5" dirty="0">
                <a:solidFill>
                  <a:srgbClr val="FF0060"/>
                </a:solidFill>
                <a:uFill>
                  <a:solidFill>
                    <a:srgbClr val="FE005F"/>
                  </a:solidFill>
                </a:u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60"/>
                </a:solidFill>
                <a:latin typeface="Arial"/>
                <a:cs typeface="Arial"/>
              </a:rPr>
              <a:t>" </a:t>
            </a:r>
            <a:r>
              <a:rPr sz="1150" dirty="0">
                <a:latin typeface="Verdana"/>
                <a:cs typeface="Verdana"/>
              </a:rPr>
              <a:t>clause and </a:t>
            </a:r>
            <a:r>
              <a:rPr sz="1150" spc="-5" dirty="0">
                <a:latin typeface="Verdana"/>
                <a:cs typeface="Verdana"/>
              </a:rPr>
              <a:t>print the </a:t>
            </a:r>
            <a:r>
              <a:rPr sz="1150" dirty="0">
                <a:latin typeface="Verdana"/>
                <a:cs typeface="Verdana"/>
              </a:rPr>
              <a:t>returned value. </a:t>
            </a:r>
            <a:r>
              <a:rPr sz="1150" spc="-5" dirty="0">
                <a:latin typeface="Verdana"/>
                <a:cs typeface="Verdana"/>
              </a:rPr>
              <a:t>Run </a:t>
            </a:r>
            <a:r>
              <a:rPr sz="1150" dirty="0">
                <a:latin typeface="Verdana"/>
                <a:cs typeface="Verdana"/>
              </a:rPr>
              <a:t>your file  </a:t>
            </a:r>
            <a:r>
              <a:rPr sz="1150" spc="-5" dirty="0">
                <a:latin typeface="Verdana"/>
                <a:cs typeface="Verdana"/>
              </a:rPr>
              <a:t>to </a:t>
            </a:r>
            <a:r>
              <a:rPr sz="1150" dirty="0">
                <a:latin typeface="Verdana"/>
                <a:cs typeface="Verdana"/>
              </a:rPr>
              <a:t>see </a:t>
            </a:r>
            <a:r>
              <a:rPr sz="1150" spc="-5" dirty="0">
                <a:latin typeface="Verdana"/>
                <a:cs typeface="Verdana"/>
              </a:rPr>
              <a:t>if </a:t>
            </a:r>
            <a:r>
              <a:rPr sz="1150" dirty="0">
                <a:latin typeface="Verdana"/>
                <a:cs typeface="Verdana"/>
              </a:rPr>
              <a:t>your answer is </a:t>
            </a:r>
            <a:r>
              <a:rPr sz="1150" spc="-5" dirty="0">
                <a:latin typeface="Verdana"/>
                <a:cs typeface="Verdana"/>
              </a:rPr>
              <a:t>what </a:t>
            </a:r>
            <a:r>
              <a:rPr sz="1150" dirty="0">
                <a:latin typeface="Verdana"/>
                <a:cs typeface="Verdana"/>
              </a:rPr>
              <a:t>you </a:t>
            </a:r>
            <a:r>
              <a:rPr sz="1150" spc="-5" dirty="0">
                <a:latin typeface="Verdana"/>
                <a:cs typeface="Verdana"/>
              </a:rPr>
              <a:t>expect it </a:t>
            </a:r>
            <a:r>
              <a:rPr sz="1150" dirty="0">
                <a:latin typeface="Verdana"/>
                <a:cs typeface="Verdana"/>
              </a:rPr>
              <a:t>to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be.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1350557"/>
            <a:ext cx="5327709" cy="571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5760" y="3142035"/>
            <a:ext cx="5148850" cy="570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5969" y="6103619"/>
            <a:ext cx="5181750" cy="787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4229099"/>
            <a:ext cx="5245735" cy="1504315"/>
          </a:xfrm>
          <a:custGeom>
            <a:avLst/>
            <a:gdLst/>
            <a:ahLst/>
            <a:cxnLst/>
            <a:rect l="l" t="t" r="r" b="b"/>
            <a:pathLst>
              <a:path w="5245735" h="1504314">
                <a:moveTo>
                  <a:pt x="0" y="1504188"/>
                </a:moveTo>
                <a:lnTo>
                  <a:pt x="5245608" y="1504188"/>
                </a:lnTo>
                <a:lnTo>
                  <a:pt x="5245608" y="0"/>
                </a:lnTo>
                <a:lnTo>
                  <a:pt x="0" y="0"/>
                </a:lnTo>
                <a:lnTo>
                  <a:pt x="0" y="1504188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000" y="8546591"/>
            <a:ext cx="5245735" cy="1506220"/>
          </a:xfrm>
          <a:custGeom>
            <a:avLst/>
            <a:gdLst/>
            <a:ahLst/>
            <a:cxnLst/>
            <a:rect l="l" t="t" r="r" b="b"/>
            <a:pathLst>
              <a:path w="5245735" h="1506220">
                <a:moveTo>
                  <a:pt x="0" y="1505712"/>
                </a:moveTo>
                <a:lnTo>
                  <a:pt x="5245608" y="1505712"/>
                </a:lnTo>
                <a:lnTo>
                  <a:pt x="5245608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4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8672B-DF95-4268-93F0-C884FA898AFF}"/>
              </a:ext>
            </a:extLst>
          </p:cNvPr>
          <p:cNvSpPr txBox="1"/>
          <p:nvPr/>
        </p:nvSpPr>
        <p:spPr>
          <a:xfrm>
            <a:off x="1175760" y="4229099"/>
            <a:ext cx="51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comp(</a:t>
            </a:r>
            <a:r>
              <a:rPr lang="en-US" dirty="0" err="1"/>
              <a:t>x,y</a:t>
            </a:r>
            <a:r>
              <a:rPr lang="en-US" dirty="0"/>
              <a:t>):</a:t>
            </a:r>
          </a:p>
          <a:p>
            <a:r>
              <a:rPr lang="en-US" dirty="0"/>
              <a:t>    return x==y</a:t>
            </a:r>
          </a:p>
          <a:p>
            <a:r>
              <a:rPr lang="en-US" dirty="0"/>
              <a:t>comp(5,6)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28FC82-0915-44D0-9E7A-996D9EED8A07}"/>
              </a:ext>
            </a:extLst>
          </p:cNvPr>
          <p:cNvSpPr txBox="1"/>
          <p:nvPr/>
        </p:nvSpPr>
        <p:spPr>
          <a:xfrm>
            <a:off x="1175760" y="8623300"/>
            <a:ext cx="5212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 </a:t>
            </a:r>
            <a:r>
              <a:rPr lang="en-US" sz="1200" dirty="0" err="1"/>
              <a:t>sphere_volume</a:t>
            </a:r>
            <a:r>
              <a:rPr lang="en-US" sz="1200" dirty="0"/>
              <a:t>(r):</a:t>
            </a:r>
          </a:p>
          <a:p>
            <a:r>
              <a:rPr lang="en-US" sz="1200" dirty="0"/>
              <a:t>    pi=3.1415</a:t>
            </a:r>
          </a:p>
          <a:p>
            <a:r>
              <a:rPr lang="en-US" sz="1200" dirty="0"/>
              <a:t>    v=4/3 * pi * r **3</a:t>
            </a:r>
          </a:p>
          <a:p>
            <a:r>
              <a:rPr lang="en-US" sz="1200" dirty="0"/>
              <a:t>    return v</a:t>
            </a:r>
          </a:p>
          <a:p>
            <a:r>
              <a:rPr lang="en-US" sz="1200" dirty="0"/>
              <a:t>if __name__ == "__main__":</a:t>
            </a:r>
          </a:p>
          <a:p>
            <a:r>
              <a:rPr lang="en-US" sz="1200" dirty="0"/>
              <a:t>    volume = </a:t>
            </a:r>
            <a:r>
              <a:rPr lang="en-US" sz="1200" dirty="0" err="1"/>
              <a:t>sphere_volume</a:t>
            </a:r>
            <a:r>
              <a:rPr lang="en-US" sz="1200" dirty="0"/>
              <a:t>(5)</a:t>
            </a:r>
          </a:p>
          <a:p>
            <a:r>
              <a:rPr lang="en-US" sz="1200" dirty="0"/>
              <a:t>    print(volume)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299710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just">
              <a:lnSpc>
                <a:spcPct val="95900"/>
              </a:lnSpc>
            </a:pP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function’s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parameters.</a:t>
            </a:r>
            <a:r>
              <a:rPr sz="1200" spc="-10" dirty="0">
                <a:latin typeface="Times New Roman"/>
                <a:cs typeface="Times New Roman"/>
              </a:rPr>
              <a:t> 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 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i="1" dirty="0">
                <a:latin typeface="Times New Roman"/>
                <a:cs typeface="Times New Roman"/>
              </a:rPr>
              <a:t>information ()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5" dirty="0">
                <a:latin typeface="Times New Roman"/>
                <a:cs typeface="Times New Roman"/>
              </a:rPr>
              <a:t>parameters, and </a:t>
            </a:r>
            <a:r>
              <a:rPr sz="1200" dirty="0">
                <a:latin typeface="Times New Roman"/>
                <a:cs typeface="Times New Roman"/>
              </a:rPr>
              <a:t>the value of </a:t>
            </a:r>
            <a:r>
              <a:rPr sz="1200" i="1" spc="-5" dirty="0">
                <a:latin typeface="Times New Roman"/>
                <a:cs typeface="Times New Roman"/>
              </a:rPr>
              <a:t>level  </a:t>
            </a:r>
            <a:r>
              <a:rPr sz="1200" spc="-5" dirty="0">
                <a:latin typeface="Times New Roman"/>
                <a:cs typeface="Times New Roman"/>
              </a:rPr>
              <a:t>defaults </a:t>
            </a:r>
            <a:r>
              <a:rPr sz="1200" dirty="0">
                <a:latin typeface="Times New Roman"/>
                <a:cs typeface="Times New Roman"/>
              </a:rPr>
              <a:t>to 8. </a:t>
            </a:r>
            <a:r>
              <a:rPr sz="1200" spc="-1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specified </a:t>
            </a:r>
            <a:r>
              <a:rPr sz="1200" dirty="0">
                <a:latin typeface="Times New Roman"/>
                <a:cs typeface="Times New Roman"/>
              </a:rPr>
              <a:t>in the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call, the </a:t>
            </a:r>
            <a:r>
              <a:rPr sz="1200" spc="-5" dirty="0">
                <a:latin typeface="Times New Roman"/>
                <a:cs typeface="Times New Roman"/>
              </a:rPr>
              <a:t>variable </a:t>
            </a:r>
            <a:r>
              <a:rPr sz="1200" i="1" spc="-5" dirty="0">
                <a:latin typeface="Times New Roman"/>
                <a:cs typeface="Times New Roman"/>
              </a:rPr>
              <a:t>level </a:t>
            </a:r>
            <a:r>
              <a:rPr sz="1200" spc="-5" dirty="0">
                <a:latin typeface="Times New Roman"/>
                <a:cs typeface="Times New Roman"/>
              </a:rPr>
              <a:t>will contain </a:t>
            </a:r>
            <a:r>
              <a:rPr sz="1200" dirty="0">
                <a:latin typeface="Times New Roman"/>
                <a:cs typeface="Times New Roman"/>
              </a:rPr>
              <a:t>the  </a:t>
            </a:r>
            <a:r>
              <a:rPr sz="1200" spc="-5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function is executed. Note,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default argument is latest variable </a:t>
            </a:r>
            <a:r>
              <a:rPr sz="1200" dirty="0">
                <a:latin typeface="Times New Roman"/>
                <a:cs typeface="Times New Roman"/>
              </a:rPr>
              <a:t>in  the </a:t>
            </a:r>
            <a:r>
              <a:rPr sz="1200" spc="-5" dirty="0">
                <a:latin typeface="Times New Roman"/>
                <a:cs typeface="Times New Roman"/>
              </a:rPr>
              <a:t>order. What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10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think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possible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reorder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sequence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variables??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2665221"/>
            <a:ext cx="5335905" cy="19310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1380"/>
              </a:lnSpc>
              <a:spcBef>
                <a:spcPts val="195"/>
              </a:spcBef>
              <a:tabLst>
                <a:tab pos="532257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reorder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sequence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variables??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               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Now, </a:t>
            </a:r>
            <a:r>
              <a:rPr sz="1200" dirty="0">
                <a:latin typeface="Times New Roman"/>
                <a:cs typeface="Times New Roman"/>
              </a:rPr>
              <a:t>Specify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</a:t>
            </a:r>
            <a:r>
              <a:rPr sz="1000" dirty="0">
                <a:solidFill>
                  <a:srgbClr val="36E900"/>
                </a:solidFill>
                <a:latin typeface="Arial"/>
                <a:cs typeface="Arial"/>
              </a:rPr>
              <a:t>!</a:t>
            </a:r>
            <a:endParaRPr sz="1000">
              <a:latin typeface="Arial"/>
              <a:cs typeface="Arial"/>
            </a:endParaRPr>
          </a:p>
          <a:p>
            <a:pPr marL="12700" marR="39370" algn="just">
              <a:lnSpc>
                <a:spcPct val="95900"/>
              </a:lnSpc>
              <a:spcBef>
                <a:spcPts val="1105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Types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Structures: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types: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int,</a:t>
            </a:r>
            <a:r>
              <a:rPr sz="1200" spc="-3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long,</a:t>
            </a:r>
            <a:r>
              <a:rPr sz="1200" spc="-3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float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complex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Each stores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kind of </a:t>
            </a:r>
            <a:r>
              <a:rPr sz="1200" spc="-5" dirty="0">
                <a:latin typeface="Times New Roman"/>
                <a:cs typeface="Times New Roman"/>
              </a:rPr>
              <a:t>number. </a:t>
            </a:r>
            <a:r>
              <a:rPr sz="1200" dirty="0">
                <a:latin typeface="Times New Roman"/>
                <a:cs typeface="Times New Roman"/>
              </a:rPr>
              <a:t>The built-in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type() </a:t>
            </a:r>
            <a:r>
              <a:rPr sz="1200" spc="-5" dirty="0">
                <a:latin typeface="Times New Roman"/>
                <a:cs typeface="Times New Roman"/>
              </a:rPr>
              <a:t>identifies  an object’s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marL="12700" marR="40640" algn="just">
              <a:lnSpc>
                <a:spcPts val="1380"/>
              </a:lnSpc>
              <a:spcBef>
                <a:spcPts val="35"/>
              </a:spcBef>
            </a:pPr>
            <a:r>
              <a:rPr sz="1200" b="1" spc="-5" dirty="0">
                <a:latin typeface="Times New Roman"/>
                <a:cs typeface="Times New Roman"/>
              </a:rPr>
              <a:t>Strings: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Python, strings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either single </a:t>
            </a:r>
            <a:r>
              <a:rPr sz="1200" dirty="0">
                <a:latin typeface="Times New Roman"/>
                <a:cs typeface="Times New Roman"/>
              </a:rPr>
              <a:t>or double quotes. To  </a:t>
            </a:r>
            <a:r>
              <a:rPr sz="1200" spc="-5" dirty="0">
                <a:latin typeface="Times New Roman"/>
                <a:cs typeface="Times New Roman"/>
              </a:rPr>
              <a:t>concatenate two </a:t>
            </a:r>
            <a:r>
              <a:rPr sz="1200" dirty="0">
                <a:latin typeface="Times New Roman"/>
                <a:cs typeface="Times New Roman"/>
              </a:rPr>
              <a:t>or more </a:t>
            </a:r>
            <a:r>
              <a:rPr sz="1200" spc="-5" dirty="0">
                <a:latin typeface="Times New Roman"/>
                <a:cs typeface="Times New Roman"/>
              </a:rPr>
              <a:t>strings, use </a:t>
            </a:r>
            <a:r>
              <a:rPr sz="1200" dirty="0">
                <a:latin typeface="Times New Roman"/>
                <a:cs typeface="Times New Roman"/>
              </a:rPr>
              <a:t>the + operator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string variables or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literals.  Parts </a:t>
            </a:r>
            <a:r>
              <a:rPr sz="1200" dirty="0">
                <a:latin typeface="Times New Roman"/>
                <a:cs typeface="Times New Roman"/>
              </a:rPr>
              <a:t>of a string </a:t>
            </a:r>
            <a:r>
              <a:rPr sz="1200" spc="-5" dirty="0">
                <a:latin typeface="Times New Roman"/>
                <a:cs typeface="Times New Roman"/>
              </a:rPr>
              <a:t>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accessed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i="1" spc="-5" dirty="0">
                <a:latin typeface="Times New Roman"/>
                <a:cs typeface="Times New Roman"/>
              </a:rPr>
              <a:t>slicing</a:t>
            </a:r>
            <a:r>
              <a:rPr sz="1200" spc="-5" dirty="0">
                <a:latin typeface="Times New Roman"/>
                <a:cs typeface="Times New Roman"/>
              </a:rPr>
              <a:t>, indicated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square brackets [ ]. </a:t>
            </a:r>
            <a:r>
              <a:rPr sz="1200" spc="-5" dirty="0">
                <a:latin typeface="Times New Roman"/>
                <a:cs typeface="Times New Roman"/>
              </a:rPr>
              <a:t>Slicing  syntax is </a:t>
            </a:r>
            <a:r>
              <a:rPr sz="1200" dirty="0">
                <a:latin typeface="Times New Roman"/>
                <a:cs typeface="Times New Roman"/>
              </a:rPr>
              <a:t>[start: </a:t>
            </a:r>
            <a:r>
              <a:rPr sz="1200" spc="-5" dirty="0">
                <a:latin typeface="Times New Roman"/>
                <a:cs typeface="Times New Roman"/>
              </a:rPr>
              <a:t>stop: step].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parameters start and </a:t>
            </a:r>
            <a:r>
              <a:rPr sz="1200" dirty="0">
                <a:latin typeface="Times New Roman"/>
                <a:cs typeface="Times New Roman"/>
              </a:rPr>
              <a:t>stop </a:t>
            </a:r>
            <a:r>
              <a:rPr sz="1200" spc="-5" dirty="0">
                <a:latin typeface="Times New Roman"/>
                <a:cs typeface="Times New Roman"/>
              </a:rPr>
              <a:t>default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beginning and  end </a:t>
            </a:r>
            <a:r>
              <a:rPr sz="1200" dirty="0">
                <a:latin typeface="Times New Roman"/>
                <a:cs typeface="Times New Roman"/>
              </a:rPr>
              <a:t>of the </a:t>
            </a:r>
            <a:r>
              <a:rPr sz="1200" spc="-5" dirty="0">
                <a:latin typeface="Times New Roman"/>
                <a:cs typeface="Times New Roman"/>
              </a:rPr>
              <a:t>string, respectively.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parameter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-5" dirty="0">
                <a:latin typeface="Times New Roman"/>
                <a:cs typeface="Times New Roman"/>
              </a:rPr>
              <a:t>defaults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5035676"/>
            <a:ext cx="5302250" cy="324781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6: </a:t>
            </a:r>
            <a:r>
              <a:rPr sz="1150" dirty="0">
                <a:latin typeface="Verdana"/>
                <a:cs typeface="Verdana"/>
              </a:rPr>
              <a:t>Using the </a:t>
            </a:r>
            <a:r>
              <a:rPr sz="1150" spc="-5" dirty="0">
                <a:latin typeface="Verdana"/>
                <a:cs typeface="Verdana"/>
              </a:rPr>
              <a:t>variable Course_Name, demonstrate how </a:t>
            </a:r>
            <a:r>
              <a:rPr sz="1150" dirty="0">
                <a:latin typeface="Verdana"/>
                <a:cs typeface="Verdana"/>
              </a:rPr>
              <a:t>to</a:t>
            </a:r>
            <a:r>
              <a:rPr sz="1150" spc="2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get:</a:t>
            </a:r>
            <a:endParaRPr sz="1150" dirty="0">
              <a:latin typeface="Verdana"/>
              <a:cs typeface="Verdana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  <a:tab pos="2862580" algn="l"/>
              </a:tabLst>
            </a:pPr>
            <a:r>
              <a:rPr sz="1150" dirty="0">
                <a:latin typeface="Verdana"/>
                <a:cs typeface="Verdana"/>
              </a:rPr>
              <a:t>String</a:t>
            </a:r>
            <a:r>
              <a:rPr sz="1150" spc="-7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“IS-372”!</a:t>
            </a:r>
            <a:r>
              <a:rPr sz="1150" spc="5" dirty="0">
                <a:latin typeface="Verdana"/>
                <a:cs typeface="Verdana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15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print(</a:t>
            </a:r>
            <a:r>
              <a:rPr lang="en-US" sz="1150" u="sng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Course_name</a:t>
            </a:r>
            <a:r>
              <a:rPr lang="en-US" sz="115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[:6])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50" dirty="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  <a:tab pos="4699000" algn="l"/>
              </a:tabLst>
            </a:pPr>
            <a:r>
              <a:rPr sz="1150" dirty="0">
                <a:latin typeface="Verdana"/>
                <a:cs typeface="Verdana"/>
              </a:rPr>
              <a:t>What is the </a:t>
            </a:r>
            <a:r>
              <a:rPr sz="1150" spc="-5" dirty="0">
                <a:latin typeface="Verdana"/>
                <a:cs typeface="Verdana"/>
              </a:rPr>
              <a:t>result </a:t>
            </a:r>
            <a:r>
              <a:rPr sz="1150" dirty="0">
                <a:latin typeface="Verdana"/>
                <a:cs typeface="Verdana"/>
              </a:rPr>
              <a:t>of </a:t>
            </a:r>
            <a:r>
              <a:rPr sz="1150" spc="-5" dirty="0">
                <a:latin typeface="Verdana"/>
                <a:cs typeface="Verdana"/>
              </a:rPr>
              <a:t>calling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Course_Name[-1] 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en-US" sz="1150" u="sng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Last letter(e)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150" dirty="0">
              <a:latin typeface="Verdana"/>
              <a:cs typeface="Verdana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  <a:tab pos="2680970" algn="l"/>
              </a:tabLst>
            </a:pPr>
            <a:r>
              <a:rPr sz="1150" spc="-5" dirty="0">
                <a:latin typeface="Verdana"/>
                <a:cs typeface="Verdana"/>
              </a:rPr>
              <a:t>Course_Name</a:t>
            </a:r>
            <a:r>
              <a:rPr sz="1150" spc="-8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[:5] 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en-US" sz="1150" u="sng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IS-37</a:t>
            </a:r>
            <a:r>
              <a:rPr sz="115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150" dirty="0">
              <a:latin typeface="Verdana"/>
              <a:cs typeface="Verdana"/>
            </a:endParaRPr>
          </a:p>
          <a:p>
            <a:pPr marL="469265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  <a:tab pos="2908935" algn="l"/>
              </a:tabLst>
            </a:pPr>
            <a:r>
              <a:rPr sz="1150" spc="-5" dirty="0">
                <a:latin typeface="Verdana"/>
                <a:cs typeface="Verdana"/>
              </a:rPr>
              <a:t>Course_Name[6:]</a:t>
            </a:r>
            <a:r>
              <a:rPr sz="1150" spc="-10" dirty="0">
                <a:latin typeface="Verdana"/>
                <a:cs typeface="Verdana"/>
              </a:rPr>
              <a:t> </a:t>
            </a:r>
            <a:r>
              <a:rPr lang="en-US" sz="1150" spc="-10" dirty="0">
                <a:solidFill>
                  <a:srgbClr val="FF0000"/>
                </a:solidFill>
                <a:latin typeface="Verdana"/>
                <a:cs typeface="Verdana"/>
              </a:rPr>
              <a:t>Data Mining &amp; Data Warehouse</a:t>
            </a:r>
            <a:endParaRPr sz="1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1.4.	Lists</a:t>
            </a:r>
            <a:endParaRPr sz="14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Caladea"/>
              <a:cs typeface="Caladea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 Python </a:t>
            </a:r>
            <a:r>
              <a:rPr sz="1200" dirty="0">
                <a:latin typeface="Times New Roman"/>
                <a:cs typeface="Times New Roman"/>
              </a:rPr>
              <a:t>list </a:t>
            </a:r>
            <a:r>
              <a:rPr sz="1200" spc="-5" dirty="0">
                <a:latin typeface="Times New Roman"/>
                <a:cs typeface="Times New Roman"/>
              </a:rPr>
              <a:t>is created </a:t>
            </a:r>
            <a:r>
              <a:rPr sz="1200" dirty="0">
                <a:latin typeface="Times New Roman"/>
                <a:cs typeface="Times New Roman"/>
              </a:rPr>
              <a:t>by enclosing </a:t>
            </a:r>
            <a:r>
              <a:rPr sz="1200" spc="-5" dirty="0">
                <a:latin typeface="Times New Roman"/>
                <a:cs typeface="Times New Roman"/>
              </a:rPr>
              <a:t>comma-separated values with square brackets </a:t>
            </a:r>
            <a:r>
              <a:rPr sz="1200" b="1" dirty="0">
                <a:latin typeface="Times New Roman"/>
                <a:cs typeface="Times New Roman"/>
              </a:rPr>
              <a:t>[ ]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  </a:t>
            </a:r>
            <a:r>
              <a:rPr sz="1200" dirty="0">
                <a:latin typeface="Times New Roman"/>
                <a:cs typeface="Times New Roman"/>
              </a:rPr>
              <a:t>indexing or slicing operations used </a:t>
            </a:r>
            <a:r>
              <a:rPr sz="1200" spc="-5" dirty="0">
                <a:latin typeface="Times New Roman"/>
                <a:cs typeface="Times New Roman"/>
              </a:rPr>
              <a:t>with strings.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</a:p>
          <a:p>
            <a:pPr marL="469265" marR="2523490" indent="-457200">
              <a:lnSpc>
                <a:spcPct val="101400"/>
              </a:lnSpc>
              <a:spcBef>
                <a:spcPts val="5"/>
              </a:spcBef>
              <a:tabLst>
                <a:tab pos="2644140" algn="l"/>
                <a:tab pos="2671445" algn="l"/>
              </a:tabLst>
            </a:pPr>
            <a:r>
              <a:rPr sz="1150" dirty="0">
                <a:latin typeface="Verdana"/>
                <a:cs typeface="Verdana"/>
              </a:rPr>
              <a:t>my_list = </a:t>
            </a:r>
            <a:r>
              <a:rPr sz="1150" spc="-5" dirty="0">
                <a:latin typeface="Verdana"/>
                <a:cs typeface="Verdana"/>
              </a:rPr>
              <a:t>["Hello", 93.8, "world", </a:t>
            </a:r>
            <a:r>
              <a:rPr sz="1150" dirty="0">
                <a:latin typeface="Verdana"/>
                <a:cs typeface="Verdana"/>
              </a:rPr>
              <a:t>10]  my_list[0] </a:t>
            </a:r>
            <a:r>
              <a:rPr lang="en-US" sz="1150" dirty="0">
                <a:solidFill>
                  <a:srgbClr val="FF0000"/>
                </a:solidFill>
                <a:latin typeface="Verdana"/>
                <a:cs typeface="Verdana"/>
              </a:rPr>
              <a:t>Hello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	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my_list[-2] </a:t>
            </a:r>
            <a:r>
              <a:rPr lang="en-US" sz="1150" spc="-5" dirty="0">
                <a:solidFill>
                  <a:srgbClr val="FF0000"/>
                </a:solidFill>
                <a:latin typeface="Verdana"/>
                <a:cs typeface="Verdana"/>
              </a:rPr>
              <a:t>world</a:t>
            </a:r>
            <a:r>
              <a:rPr lang="en-US" sz="115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	</a:t>
            </a:r>
            <a:r>
              <a:rPr sz="1150" dirty="0">
                <a:latin typeface="Verdana"/>
                <a:cs typeface="Verdana"/>
              </a:rPr>
              <a:t> my_list[:2]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en-US" sz="115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[‘Hello’,93.8]</a:t>
            </a:r>
            <a:endParaRPr sz="1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Common list methods </a:t>
            </a:r>
            <a:r>
              <a:rPr sz="1200" spc="-5" dirty="0">
                <a:latin typeface="Times New Roman"/>
                <a:cs typeface="Times New Roman"/>
              </a:rPr>
              <a:t>(functions) include </a:t>
            </a:r>
            <a:r>
              <a:rPr sz="1200" i="1" dirty="0">
                <a:latin typeface="Times New Roman"/>
                <a:cs typeface="Times New Roman"/>
              </a:rPr>
              <a:t>append()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i="1" spc="-5" dirty="0">
                <a:latin typeface="Times New Roman"/>
                <a:cs typeface="Times New Roman"/>
              </a:rPr>
              <a:t>insert(), remove()</a:t>
            </a:r>
            <a:r>
              <a:rPr sz="1200" spc="-5" dirty="0">
                <a:latin typeface="Times New Roman"/>
                <a:cs typeface="Times New Roman"/>
              </a:rPr>
              <a:t>, 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pop()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9050273"/>
            <a:ext cx="4184015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Verdana"/>
                <a:cs typeface="Verdana"/>
              </a:rPr>
              <a:t>What is the </a:t>
            </a:r>
            <a:r>
              <a:rPr sz="1150" spc="-5" dirty="0">
                <a:latin typeface="Verdana"/>
                <a:cs typeface="Verdana"/>
              </a:rPr>
              <a:t>output</a:t>
            </a:r>
            <a:r>
              <a:rPr sz="1150" spc="-2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after</a:t>
            </a:r>
            <a:endParaRPr sz="1150" dirty="0">
              <a:latin typeface="Verdana"/>
              <a:cs typeface="Verdana"/>
            </a:endParaRPr>
          </a:p>
          <a:p>
            <a:pPr marL="469265" marR="603885">
              <a:lnSpc>
                <a:spcPts val="1400"/>
              </a:lnSpc>
              <a:spcBef>
                <a:spcPts val="40"/>
              </a:spcBef>
              <a:tabLst>
                <a:tab pos="3552190" algn="l"/>
              </a:tabLst>
            </a:pPr>
            <a:r>
              <a:rPr sz="1150" spc="-5" dirty="0">
                <a:latin typeface="Verdana"/>
                <a:cs typeface="Verdana"/>
              </a:rPr>
              <a:t>Append</a:t>
            </a:r>
            <a:r>
              <a:rPr sz="1150" spc="-3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()</a:t>
            </a:r>
            <a:r>
              <a:rPr sz="1150" spc="-3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method? </a:t>
            </a:r>
            <a:r>
              <a:rPr sz="1150" spc="-15" dirty="0">
                <a:latin typeface="Verdana"/>
                <a:cs typeface="Verdana"/>
              </a:rPr>
              <a:t> </a:t>
            </a:r>
            <a:r>
              <a:rPr lang="en-US" sz="1150" spc="-15" dirty="0">
                <a:solidFill>
                  <a:srgbClr val="FF0000"/>
                </a:solidFill>
                <a:latin typeface="Verdana"/>
                <a:cs typeface="Verdana"/>
              </a:rPr>
              <a:t>[1, 2, 4]</a:t>
            </a:r>
            <a:r>
              <a:rPr sz="115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150" u="sng" spc="-3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                           Insert </a:t>
            </a:r>
            <a:r>
              <a:rPr sz="1150" spc="-5" dirty="0">
                <a:latin typeface="Verdana"/>
                <a:cs typeface="Verdana"/>
              </a:rPr>
              <a:t>()</a:t>
            </a:r>
            <a:r>
              <a:rPr sz="1150" spc="-9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method?</a:t>
            </a:r>
            <a:r>
              <a:rPr sz="1150" spc="-5" dirty="0">
                <a:latin typeface="Verdana"/>
                <a:cs typeface="Verdana"/>
              </a:rPr>
              <a:t> </a:t>
            </a:r>
            <a:r>
              <a:rPr lang="en-US" sz="1150" spc="-15" dirty="0">
                <a:solidFill>
                  <a:srgbClr val="FF0000"/>
                </a:solidFill>
                <a:latin typeface="Verdana"/>
                <a:cs typeface="Verdana"/>
              </a:rPr>
              <a:t>[1, 2, 3, 3, 4]</a:t>
            </a:r>
            <a:r>
              <a:rPr lang="en-US" sz="115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150" dirty="0">
              <a:latin typeface="Verdana"/>
              <a:cs typeface="Verdana"/>
            </a:endParaRPr>
          </a:p>
          <a:p>
            <a:pPr marL="469265">
              <a:lnSpc>
                <a:spcPts val="1345"/>
              </a:lnSpc>
              <a:tabLst>
                <a:tab pos="4170679" algn="l"/>
              </a:tabLst>
            </a:pPr>
            <a:r>
              <a:rPr sz="1150" spc="-5" dirty="0">
                <a:latin typeface="Verdana"/>
                <a:cs typeface="Verdana"/>
              </a:rPr>
              <a:t>Remove </a:t>
            </a:r>
            <a:r>
              <a:rPr sz="1150" dirty="0">
                <a:latin typeface="Verdana"/>
                <a:cs typeface="Verdana"/>
              </a:rPr>
              <a:t>()</a:t>
            </a:r>
            <a:r>
              <a:rPr sz="1150" spc="-8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method?</a:t>
            </a:r>
            <a:r>
              <a:rPr sz="1150" spc="-15" dirty="0">
                <a:latin typeface="Verdana"/>
                <a:cs typeface="Verdana"/>
              </a:rPr>
              <a:t> </a:t>
            </a:r>
            <a:r>
              <a:rPr lang="en-US" sz="1150" spc="-15" dirty="0">
                <a:solidFill>
                  <a:srgbClr val="FF0000"/>
                </a:solidFill>
                <a:latin typeface="Verdana"/>
                <a:cs typeface="Verdana"/>
              </a:rPr>
              <a:t>[1, 2, 3, 4]</a:t>
            </a:r>
            <a:r>
              <a:rPr lang="en-US" sz="115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6847" y="1818893"/>
            <a:ext cx="5319645" cy="834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5827" y="4628387"/>
            <a:ext cx="5159318" cy="408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2165" y="8451182"/>
            <a:ext cx="4931600" cy="677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300345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  <a:tabLst>
                <a:tab pos="3288665" algn="l"/>
              </a:tabLst>
            </a:pPr>
            <a:r>
              <a:rPr sz="1150" spc="-5" dirty="0">
                <a:latin typeface="Verdana"/>
                <a:cs typeface="Verdana"/>
              </a:rPr>
              <a:t>Pop ()</a:t>
            </a:r>
            <a:r>
              <a:rPr sz="1150" spc="-8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method?</a:t>
            </a:r>
            <a:r>
              <a:rPr sz="1150" spc="-5" dirty="0">
                <a:latin typeface="Verdana"/>
                <a:cs typeface="Verdana"/>
              </a:rPr>
              <a:t> </a:t>
            </a:r>
            <a:r>
              <a:rPr lang="en-US" sz="1150" spc="-15">
                <a:solidFill>
                  <a:srgbClr val="FF0000"/>
                </a:solidFill>
                <a:latin typeface="Verdana"/>
                <a:cs typeface="Verdana"/>
              </a:rPr>
              <a:t>[1, 2, 3]</a:t>
            </a:r>
            <a:r>
              <a:rPr lang="en-US" sz="1150" u="sng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5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endParaRPr sz="11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1.5.	Tuples</a:t>
            </a:r>
            <a:endParaRPr sz="14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ladea"/>
              <a:cs typeface="Caladea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 Python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tuple </a:t>
            </a:r>
            <a:r>
              <a:rPr sz="1200" spc="-5" dirty="0">
                <a:latin typeface="Times New Roman"/>
                <a:cs typeface="Times New Roman"/>
              </a:rPr>
              <a:t>is an </a:t>
            </a:r>
            <a:r>
              <a:rPr sz="1200" dirty="0">
                <a:latin typeface="Times New Roman"/>
                <a:cs typeface="Times New Roman"/>
              </a:rPr>
              <a:t>ordered </a:t>
            </a:r>
            <a:r>
              <a:rPr sz="1200" spc="-5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of elements, </a:t>
            </a:r>
            <a:r>
              <a:rPr sz="1200" spc="-5" dirty="0">
                <a:latin typeface="Times New Roman"/>
                <a:cs typeface="Times New Roman"/>
              </a:rPr>
              <a:t>created </a:t>
            </a:r>
            <a:r>
              <a:rPr sz="1200" spc="10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enclosing comma-  </a:t>
            </a:r>
            <a:r>
              <a:rPr sz="1200" spc="-5" dirty="0">
                <a:latin typeface="Times New Roman"/>
                <a:cs typeface="Times New Roman"/>
              </a:rPr>
              <a:t>separated </a:t>
            </a:r>
            <a:r>
              <a:rPr sz="1200" dirty="0">
                <a:latin typeface="Times New Roman"/>
                <a:cs typeface="Times New Roman"/>
              </a:rPr>
              <a:t>values with </a:t>
            </a:r>
            <a:r>
              <a:rPr sz="1200" spc="-5" dirty="0">
                <a:latin typeface="Times New Roman"/>
                <a:cs typeface="Times New Roman"/>
              </a:rPr>
              <a:t>parentheses </a:t>
            </a:r>
            <a:r>
              <a:rPr sz="1200" dirty="0">
                <a:latin typeface="Times New Roman"/>
                <a:cs typeface="Times New Roman"/>
              </a:rPr>
              <a:t>(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). </a:t>
            </a:r>
            <a:r>
              <a:rPr sz="1200" spc="-5" dirty="0">
                <a:latin typeface="Times New Roman"/>
                <a:cs typeface="Times New Roman"/>
              </a:rPr>
              <a:t>Tuples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lists, </a:t>
            </a:r>
            <a:r>
              <a:rPr sz="1200" dirty="0">
                <a:latin typeface="Times New Roman"/>
                <a:cs typeface="Times New Roman"/>
              </a:rPr>
              <a:t>but they are much  more </a:t>
            </a:r>
            <a:r>
              <a:rPr sz="1200" spc="-5" dirty="0">
                <a:latin typeface="Times New Roman"/>
                <a:cs typeface="Times New Roman"/>
              </a:rPr>
              <a:t>rigid, </a:t>
            </a:r>
            <a:r>
              <a:rPr sz="1200" dirty="0">
                <a:latin typeface="Times New Roman"/>
                <a:cs typeface="Times New Roman"/>
              </a:rPr>
              <a:t>have </a:t>
            </a:r>
            <a:r>
              <a:rPr sz="1200" spc="-5" dirty="0">
                <a:latin typeface="Times New Roman"/>
                <a:cs typeface="Times New Roman"/>
              </a:rPr>
              <a:t>less </a:t>
            </a:r>
            <a:r>
              <a:rPr sz="1200" dirty="0">
                <a:latin typeface="Times New Roman"/>
                <a:cs typeface="Times New Roman"/>
              </a:rPr>
              <a:t>built-in </a:t>
            </a:r>
            <a:r>
              <a:rPr sz="1200" spc="-5" dirty="0">
                <a:latin typeface="Times New Roman"/>
                <a:cs typeface="Times New Roman"/>
              </a:rPr>
              <a:t>operations, and </a:t>
            </a:r>
            <a:r>
              <a:rPr sz="1200" dirty="0">
                <a:latin typeface="Times New Roman"/>
                <a:cs typeface="Times New Roman"/>
              </a:rPr>
              <a:t>cannot be </a:t>
            </a:r>
            <a:r>
              <a:rPr sz="1200" spc="-5" dirty="0">
                <a:latin typeface="Times New Roman"/>
                <a:cs typeface="Times New Roman"/>
              </a:rPr>
              <a:t>altered after </a:t>
            </a:r>
            <a:r>
              <a:rPr sz="1200" dirty="0">
                <a:latin typeface="Times New Roman"/>
                <a:cs typeface="Times New Roman"/>
              </a:rPr>
              <a:t>creation. </a:t>
            </a:r>
            <a:r>
              <a:rPr sz="1200" spc="-10" dirty="0">
                <a:latin typeface="Times New Roman"/>
                <a:cs typeface="Times New Roman"/>
              </a:rPr>
              <a:t>Lists </a:t>
            </a:r>
            <a:r>
              <a:rPr sz="1200" spc="-5" dirty="0">
                <a:latin typeface="Times New Roman"/>
                <a:cs typeface="Times New Roman"/>
              </a:rPr>
              <a:t>are  therefore preferable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managing </a:t>
            </a:r>
            <a:r>
              <a:rPr sz="1200" dirty="0">
                <a:latin typeface="Times New Roman"/>
                <a:cs typeface="Times New Roman"/>
              </a:rPr>
              <a:t>dynamic ordered </a:t>
            </a:r>
            <a:r>
              <a:rPr sz="1200" spc="-5" dirty="0">
                <a:latin typeface="Times New Roman"/>
                <a:cs typeface="Times New Roman"/>
              </a:rPr>
              <a:t>collections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</a:p>
          <a:p>
            <a:pPr marL="12700" marR="825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multiple objects are returned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 function, they are </a:t>
            </a:r>
            <a:r>
              <a:rPr sz="1200" spc="-5" dirty="0">
                <a:latin typeface="Times New Roman"/>
                <a:cs typeface="Times New Roman"/>
              </a:rPr>
              <a:t>returned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tuple. For  example, recall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i="1" spc="-5" dirty="0">
                <a:latin typeface="Times New Roman"/>
                <a:cs typeface="Times New Roman"/>
              </a:rPr>
              <a:t>arithmetic </a:t>
            </a:r>
            <a:r>
              <a:rPr sz="1200" dirty="0">
                <a:latin typeface="Times New Roman"/>
                <a:cs typeface="Times New Roman"/>
              </a:rPr>
              <a:t>() </a:t>
            </a:r>
            <a:r>
              <a:rPr sz="1200" spc="-5" dirty="0">
                <a:latin typeface="Times New Roman"/>
                <a:cs typeface="Times New Roman"/>
              </a:rPr>
              <a:t>function </a:t>
            </a:r>
            <a:r>
              <a:rPr sz="1200" dirty="0">
                <a:latin typeface="Times New Roman"/>
                <a:cs typeface="Times New Roman"/>
              </a:rPr>
              <a:t>returns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values.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3860672"/>
            <a:ext cx="5300345" cy="2282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10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7: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Verdana"/>
                <a:cs typeface="Verdana"/>
              </a:rPr>
              <a:t>Write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function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called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list_ops().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Define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list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with</a:t>
            </a:r>
            <a:r>
              <a:rPr sz="1150" spc="-4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the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entries  </a:t>
            </a:r>
            <a:r>
              <a:rPr sz="1150" spc="-5" dirty="0">
                <a:latin typeface="Verdana"/>
                <a:cs typeface="Verdana"/>
              </a:rPr>
              <a:t>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bear</a:t>
            </a:r>
            <a:r>
              <a:rPr sz="1150" spc="-5" dirty="0">
                <a:latin typeface="Verdana"/>
                <a:cs typeface="Verdana"/>
              </a:rPr>
              <a:t>",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ant</a:t>
            </a:r>
            <a:r>
              <a:rPr sz="1150" spc="-5" dirty="0">
                <a:latin typeface="Verdana"/>
                <a:cs typeface="Verdana"/>
              </a:rPr>
              <a:t>",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cat</a:t>
            </a:r>
            <a:r>
              <a:rPr sz="1150" spc="-5" dirty="0">
                <a:latin typeface="Verdana"/>
                <a:cs typeface="Verdana"/>
              </a:rPr>
              <a:t>",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and</a:t>
            </a:r>
            <a:r>
              <a:rPr sz="1150" spc="-4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dog</a:t>
            </a:r>
            <a:r>
              <a:rPr sz="1150" spc="-5" dirty="0">
                <a:latin typeface="Verdana"/>
                <a:cs typeface="Verdana"/>
              </a:rPr>
              <a:t>",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in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that</a:t>
            </a:r>
            <a:r>
              <a:rPr sz="1150" spc="-4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order.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Then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perform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the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following  </a:t>
            </a:r>
            <a:r>
              <a:rPr sz="1150" dirty="0">
                <a:latin typeface="Verdana"/>
                <a:cs typeface="Verdana"/>
              </a:rPr>
              <a:t>operations on the</a:t>
            </a:r>
            <a:r>
              <a:rPr sz="1150" spc="-2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list:</a:t>
            </a:r>
            <a:endParaRPr sz="1150" dirty="0">
              <a:latin typeface="Verdana"/>
              <a:cs typeface="Verdana"/>
            </a:endParaRPr>
          </a:p>
          <a:p>
            <a:pPr marL="667385" indent="-198755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668020" algn="l"/>
              </a:tabLst>
            </a:pPr>
            <a:r>
              <a:rPr sz="1150" spc="-5" dirty="0">
                <a:latin typeface="Verdana"/>
                <a:cs typeface="Verdana"/>
              </a:rPr>
              <a:t>Append 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eagle</a:t>
            </a:r>
            <a:r>
              <a:rPr sz="1150" spc="-5" dirty="0">
                <a:latin typeface="Verdana"/>
                <a:cs typeface="Verdana"/>
              </a:rPr>
              <a:t>".</a:t>
            </a:r>
            <a:endParaRPr sz="1150" dirty="0">
              <a:latin typeface="Verdana"/>
              <a:cs typeface="Verdana"/>
            </a:endParaRPr>
          </a:p>
          <a:p>
            <a:pPr marL="667385" indent="-19875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668020" algn="l"/>
              </a:tabLst>
            </a:pPr>
            <a:r>
              <a:rPr sz="1150" spc="-5" dirty="0">
                <a:latin typeface="Verdana"/>
                <a:cs typeface="Verdana"/>
              </a:rPr>
              <a:t>Replace </a:t>
            </a:r>
            <a:r>
              <a:rPr sz="1150" dirty="0">
                <a:latin typeface="Verdana"/>
                <a:cs typeface="Verdana"/>
              </a:rPr>
              <a:t>the </a:t>
            </a:r>
            <a:r>
              <a:rPr sz="1150" spc="-5" dirty="0">
                <a:latin typeface="Verdana"/>
                <a:cs typeface="Verdana"/>
              </a:rPr>
              <a:t>entry </a:t>
            </a:r>
            <a:r>
              <a:rPr sz="1150" dirty="0">
                <a:latin typeface="Verdana"/>
                <a:cs typeface="Verdana"/>
              </a:rPr>
              <a:t>at </a:t>
            </a:r>
            <a:r>
              <a:rPr sz="1150" spc="-5" dirty="0">
                <a:latin typeface="Verdana"/>
                <a:cs typeface="Verdana"/>
              </a:rPr>
              <a:t>index </a:t>
            </a:r>
            <a:r>
              <a:rPr sz="1150" dirty="0">
                <a:latin typeface="Verdana"/>
                <a:cs typeface="Verdana"/>
              </a:rPr>
              <a:t>2 </a:t>
            </a:r>
            <a:r>
              <a:rPr sz="1150" spc="-5" dirty="0">
                <a:latin typeface="Verdana"/>
                <a:cs typeface="Verdana"/>
              </a:rPr>
              <a:t>with</a:t>
            </a:r>
            <a:r>
              <a:rPr sz="1150" spc="-2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fox</a:t>
            </a:r>
            <a:r>
              <a:rPr sz="1150" spc="-5" dirty="0">
                <a:latin typeface="Verdana"/>
                <a:cs typeface="Verdana"/>
              </a:rPr>
              <a:t>".</a:t>
            </a:r>
            <a:endParaRPr sz="1150" dirty="0">
              <a:latin typeface="Verdana"/>
              <a:cs typeface="Verdana"/>
            </a:endParaRPr>
          </a:p>
          <a:p>
            <a:pPr marL="667385" indent="-19875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668020" algn="l"/>
              </a:tabLst>
            </a:pPr>
            <a:r>
              <a:rPr sz="1150" spc="-5" dirty="0">
                <a:latin typeface="Verdana"/>
                <a:cs typeface="Verdana"/>
              </a:rPr>
              <a:t>Remove </a:t>
            </a:r>
            <a:r>
              <a:rPr sz="1150" dirty="0">
                <a:latin typeface="Verdana"/>
                <a:cs typeface="Verdana"/>
              </a:rPr>
              <a:t>(or pop) </a:t>
            </a:r>
            <a:r>
              <a:rPr sz="1150" spc="-5" dirty="0">
                <a:latin typeface="Verdana"/>
                <a:cs typeface="Verdana"/>
              </a:rPr>
              <a:t>the </a:t>
            </a:r>
            <a:r>
              <a:rPr sz="1150" dirty="0">
                <a:latin typeface="Verdana"/>
                <a:cs typeface="Verdana"/>
              </a:rPr>
              <a:t>entry at </a:t>
            </a:r>
            <a:r>
              <a:rPr sz="1150" spc="-5" dirty="0">
                <a:latin typeface="Verdana"/>
                <a:cs typeface="Verdana"/>
              </a:rPr>
              <a:t>index</a:t>
            </a:r>
            <a:r>
              <a:rPr sz="1150" spc="-5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1.</a:t>
            </a:r>
          </a:p>
          <a:p>
            <a:pPr marL="667385" indent="-19875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668020" algn="l"/>
              </a:tabLst>
            </a:pPr>
            <a:r>
              <a:rPr sz="1150" dirty="0">
                <a:latin typeface="Verdana"/>
                <a:cs typeface="Verdana"/>
              </a:rPr>
              <a:t>Sort the list in </a:t>
            </a:r>
            <a:r>
              <a:rPr sz="1150" spc="-5" dirty="0">
                <a:latin typeface="Verdana"/>
                <a:cs typeface="Verdana"/>
              </a:rPr>
              <a:t>reverse alphabetical</a:t>
            </a:r>
            <a:r>
              <a:rPr sz="1150" spc="-4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order.</a:t>
            </a:r>
            <a:endParaRPr sz="1150" dirty="0">
              <a:latin typeface="Verdana"/>
              <a:cs typeface="Verdana"/>
            </a:endParaRPr>
          </a:p>
          <a:p>
            <a:pPr marL="667385" indent="-198755">
              <a:lnSpc>
                <a:spcPct val="100000"/>
              </a:lnSpc>
              <a:spcBef>
                <a:spcPts val="225"/>
              </a:spcBef>
              <a:buAutoNum type="arabicPeriod"/>
              <a:tabLst>
                <a:tab pos="668020" algn="l"/>
              </a:tabLst>
            </a:pPr>
            <a:r>
              <a:rPr sz="1150" spc="-5" dirty="0">
                <a:latin typeface="Verdana"/>
                <a:cs typeface="Verdana"/>
              </a:rPr>
              <a:t>Replace 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eagle</a:t>
            </a:r>
            <a:r>
              <a:rPr sz="1150" spc="-5" dirty="0">
                <a:latin typeface="Verdana"/>
                <a:cs typeface="Verdana"/>
              </a:rPr>
              <a:t>" with 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hawk</a:t>
            </a:r>
            <a:r>
              <a:rPr sz="1150" spc="-5" dirty="0">
                <a:latin typeface="Verdana"/>
                <a:cs typeface="Verdana"/>
              </a:rPr>
              <a:t>".</a:t>
            </a:r>
            <a:endParaRPr sz="1150" dirty="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</a:pPr>
            <a:r>
              <a:rPr sz="1150" spc="-5" dirty="0">
                <a:latin typeface="Verdana"/>
                <a:cs typeface="Verdana"/>
              </a:rPr>
              <a:t>(Hint: </a:t>
            </a:r>
            <a:r>
              <a:rPr sz="1150" dirty="0">
                <a:latin typeface="Verdana"/>
                <a:cs typeface="Verdana"/>
              </a:rPr>
              <a:t>the list’s </a:t>
            </a:r>
            <a:r>
              <a:rPr sz="1150" spc="-5" dirty="0">
                <a:latin typeface="Verdana"/>
                <a:cs typeface="Verdana"/>
              </a:rPr>
              <a:t>index() method may </a:t>
            </a:r>
            <a:r>
              <a:rPr sz="1150" dirty="0">
                <a:latin typeface="Verdana"/>
                <a:cs typeface="Verdana"/>
              </a:rPr>
              <a:t>be</a:t>
            </a:r>
            <a:r>
              <a:rPr sz="1150" spc="-3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helpful.)</a:t>
            </a:r>
            <a:endParaRPr sz="1150" dirty="0">
              <a:latin typeface="Verdana"/>
              <a:cs typeface="Verdana"/>
            </a:endParaRPr>
          </a:p>
          <a:p>
            <a:pPr marL="12700" marR="887730" indent="456565">
              <a:lnSpc>
                <a:spcPct val="116500"/>
              </a:lnSpc>
              <a:buAutoNum type="arabicPeriod" startAt="6"/>
              <a:tabLst>
                <a:tab pos="668020" algn="l"/>
              </a:tabLst>
            </a:pPr>
            <a:r>
              <a:rPr sz="1150" spc="-5" dirty="0">
                <a:latin typeface="Verdana"/>
                <a:cs typeface="Verdana"/>
              </a:rPr>
              <a:t>Add </a:t>
            </a:r>
            <a:r>
              <a:rPr sz="1150" dirty="0">
                <a:latin typeface="Verdana"/>
                <a:cs typeface="Verdana"/>
              </a:rPr>
              <a:t>the </a:t>
            </a:r>
            <a:r>
              <a:rPr sz="1150" spc="-5" dirty="0">
                <a:latin typeface="Verdana"/>
                <a:cs typeface="Verdana"/>
              </a:rPr>
              <a:t>string 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hunter</a:t>
            </a:r>
            <a:r>
              <a:rPr sz="1150" spc="-5" dirty="0">
                <a:latin typeface="Verdana"/>
                <a:cs typeface="Verdana"/>
              </a:rPr>
              <a:t>" </a:t>
            </a:r>
            <a:r>
              <a:rPr sz="1150" dirty="0">
                <a:latin typeface="Verdana"/>
                <a:cs typeface="Verdana"/>
              </a:rPr>
              <a:t>to the </a:t>
            </a:r>
            <a:r>
              <a:rPr sz="1150" spc="-5" dirty="0">
                <a:latin typeface="Verdana"/>
                <a:cs typeface="Verdana"/>
              </a:rPr>
              <a:t>last entry in the list.  Return </a:t>
            </a:r>
            <a:r>
              <a:rPr sz="1150" dirty="0">
                <a:latin typeface="Verdana"/>
                <a:cs typeface="Verdana"/>
              </a:rPr>
              <a:t>the </a:t>
            </a:r>
            <a:r>
              <a:rPr sz="1150" spc="-5" dirty="0">
                <a:latin typeface="Verdana"/>
                <a:cs typeface="Verdana"/>
              </a:rPr>
              <a:t>resulting</a:t>
            </a:r>
            <a:r>
              <a:rPr sz="1150" spc="-3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list.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519" y="2778495"/>
            <a:ext cx="5365593" cy="922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6160007"/>
            <a:ext cx="5245735" cy="2870200"/>
          </a:xfrm>
          <a:custGeom>
            <a:avLst/>
            <a:gdLst/>
            <a:ahLst/>
            <a:cxnLst/>
            <a:rect l="l" t="t" r="r" b="b"/>
            <a:pathLst>
              <a:path w="5245735" h="2870200">
                <a:moveTo>
                  <a:pt x="0" y="2869692"/>
                </a:moveTo>
                <a:lnTo>
                  <a:pt x="5245608" y="2869692"/>
                </a:lnTo>
                <a:lnTo>
                  <a:pt x="5245608" y="0"/>
                </a:lnTo>
                <a:lnTo>
                  <a:pt x="0" y="0"/>
                </a:lnTo>
                <a:lnTo>
                  <a:pt x="0" y="2869692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923B8-5993-4F93-A79D-638A72181BBE}"/>
              </a:ext>
            </a:extLst>
          </p:cNvPr>
          <p:cNvSpPr txBox="1"/>
          <p:nvPr/>
        </p:nvSpPr>
        <p:spPr>
          <a:xfrm>
            <a:off x="1188519" y="6115414"/>
            <a:ext cx="37767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list_ops</a:t>
            </a:r>
            <a:r>
              <a:rPr lang="en-US" dirty="0"/>
              <a:t>():</a:t>
            </a:r>
          </a:p>
          <a:p>
            <a:r>
              <a:rPr lang="en-US" dirty="0"/>
              <a:t>list1 = ["bear", "ant", "cat", "dog"]</a:t>
            </a:r>
          </a:p>
          <a:p>
            <a:r>
              <a:rPr lang="en-US" dirty="0"/>
              <a:t>list1.append("eagle")</a:t>
            </a:r>
          </a:p>
          <a:p>
            <a:r>
              <a:rPr lang="en-US" dirty="0"/>
              <a:t>list1[1]="fox“</a:t>
            </a:r>
          </a:p>
          <a:p>
            <a:r>
              <a:rPr lang="en-US" dirty="0"/>
              <a:t>list1.pop(1)</a:t>
            </a:r>
          </a:p>
          <a:p>
            <a:r>
              <a:rPr lang="en-US" dirty="0"/>
              <a:t>list1.sort(reverse=True)</a:t>
            </a:r>
          </a:p>
          <a:p>
            <a:r>
              <a:rPr lang="en-US" dirty="0"/>
              <a:t>list1.insert(4,’hunter')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5299710" cy="178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1.6.	Sets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adea"/>
              <a:cs typeface="Caladea"/>
            </a:endParaRPr>
          </a:p>
          <a:p>
            <a:pPr marL="12700" marR="508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 Python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is an unordered collection </a:t>
            </a:r>
            <a:r>
              <a:rPr sz="1200" dirty="0">
                <a:latin typeface="Times New Roman"/>
                <a:cs typeface="Times New Roman"/>
              </a:rPr>
              <a:t>of distinct </a:t>
            </a:r>
            <a:r>
              <a:rPr sz="1200" spc="-5" dirty="0">
                <a:latin typeface="Times New Roman"/>
                <a:cs typeface="Times New Roman"/>
              </a:rPr>
              <a:t>objects. Objects can </a:t>
            </a:r>
            <a:r>
              <a:rPr sz="1200" spc="5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added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or  </a:t>
            </a:r>
            <a:r>
              <a:rPr sz="1200" spc="-5" dirty="0">
                <a:latin typeface="Times New Roman"/>
                <a:cs typeface="Times New Roman"/>
              </a:rPr>
              <a:t>removed from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after its creation. Initialize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with curly braces { }, separating  the </a:t>
            </a:r>
            <a:r>
              <a:rPr sz="1200" spc="-5" dirty="0">
                <a:latin typeface="Times New Roman"/>
                <a:cs typeface="Times New Roman"/>
              </a:rPr>
              <a:t>values </a:t>
            </a:r>
            <a:r>
              <a:rPr sz="1200" spc="5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commas,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i="1" spc="-5" dirty="0">
                <a:solidFill>
                  <a:srgbClr val="538DD3"/>
                </a:solidFill>
                <a:latin typeface="Times New Roman"/>
                <a:cs typeface="Times New Roman"/>
              </a:rPr>
              <a:t>set ()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an </a:t>
            </a:r>
            <a:r>
              <a:rPr sz="1200" dirty="0">
                <a:latin typeface="Times New Roman"/>
                <a:cs typeface="Times New Roman"/>
              </a:rPr>
              <a:t>empty </a:t>
            </a:r>
            <a:r>
              <a:rPr sz="1200" spc="-5" dirty="0">
                <a:latin typeface="Times New Roman"/>
                <a:cs typeface="Times New Roman"/>
              </a:rPr>
              <a:t>set. Like mathematical sets,  Python </a:t>
            </a:r>
            <a:r>
              <a:rPr sz="1200" dirty="0">
                <a:latin typeface="Times New Roman"/>
                <a:cs typeface="Times New Roman"/>
              </a:rPr>
              <a:t>sets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operations like union, </a:t>
            </a:r>
            <a:r>
              <a:rPr sz="1200" spc="-5" dirty="0">
                <a:latin typeface="Times New Roman"/>
                <a:cs typeface="Times New Roman"/>
              </a:rPr>
              <a:t>intersection, difference, and symmetric  difference.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4038726"/>
            <a:ext cx="5300345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1.7.	Dictionaries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adea"/>
              <a:cs typeface="Caladea"/>
            </a:endParaRPr>
          </a:p>
          <a:p>
            <a:pPr marL="12700" marR="508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Like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dict</a:t>
            </a:r>
            <a:r>
              <a:rPr sz="1200" spc="-3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(dictionary)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unordered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dictionary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key-  </a:t>
            </a:r>
            <a:r>
              <a:rPr sz="1200" spc="-5" dirty="0">
                <a:latin typeface="Times New Roman"/>
                <a:cs typeface="Times New Roman"/>
              </a:rPr>
              <a:t>value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pairs,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dictionary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Dictionaries  are initialized </a:t>
            </a:r>
            <a:r>
              <a:rPr sz="1200" dirty="0">
                <a:latin typeface="Times New Roman"/>
                <a:cs typeface="Times New Roman"/>
              </a:rPr>
              <a:t>with curly </a:t>
            </a:r>
            <a:r>
              <a:rPr sz="1200" spc="-5" dirty="0">
                <a:latin typeface="Times New Roman"/>
                <a:cs typeface="Times New Roman"/>
              </a:rPr>
              <a:t>braces, colons, and </a:t>
            </a:r>
            <a:r>
              <a:rPr sz="1200" dirty="0">
                <a:latin typeface="Times New Roman"/>
                <a:cs typeface="Times New Roman"/>
              </a:rPr>
              <a:t>commas.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i="1" dirty="0">
                <a:solidFill>
                  <a:srgbClr val="538DD3"/>
                </a:solidFill>
                <a:latin typeface="Times New Roman"/>
                <a:cs typeface="Times New Roman"/>
              </a:rPr>
              <a:t>dict </a:t>
            </a:r>
            <a:r>
              <a:rPr sz="1200" i="1" spc="-5" dirty="0">
                <a:solidFill>
                  <a:srgbClr val="538DD3"/>
                </a:solidFill>
                <a:latin typeface="Times New Roman"/>
                <a:cs typeface="Times New Roman"/>
              </a:rPr>
              <a:t>() </a:t>
            </a:r>
            <a:r>
              <a:rPr sz="1200" dirty="0">
                <a:latin typeface="Times New Roman"/>
                <a:cs typeface="Times New Roman"/>
              </a:rPr>
              <a:t>or {}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create an  </a:t>
            </a:r>
            <a:r>
              <a:rPr sz="1200" dirty="0">
                <a:latin typeface="Times New Roman"/>
                <a:cs typeface="Times New Roman"/>
              </a:rPr>
              <a:t>empty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dictionary.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763892"/>
            <a:ext cx="5298440" cy="2352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2.1.	Control Flow</a:t>
            </a:r>
            <a:r>
              <a:rPr sz="1400" b="1" spc="-30" dirty="0">
                <a:solidFill>
                  <a:srgbClr val="365F91"/>
                </a:solidFill>
                <a:latin typeface="Caladea"/>
                <a:cs typeface="Calade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Tools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adea"/>
              <a:cs typeface="Caladea"/>
            </a:endParaRPr>
          </a:p>
          <a:p>
            <a:pPr marL="12700" marR="508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statement executes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indented code </a:t>
            </a:r>
            <a:r>
              <a:rPr sz="1200" dirty="0">
                <a:latin typeface="Times New Roman"/>
                <a:cs typeface="Times New Roman"/>
              </a:rPr>
              <a:t>if (and only if) the </a:t>
            </a:r>
            <a:r>
              <a:rPr sz="1200" spc="-5" dirty="0">
                <a:latin typeface="Times New Roman"/>
                <a:cs typeface="Times New Roman"/>
              </a:rPr>
              <a:t>given </a:t>
            </a:r>
            <a:r>
              <a:rPr sz="1200" dirty="0">
                <a:latin typeface="Times New Roman"/>
                <a:cs typeface="Times New Roman"/>
              </a:rPr>
              <a:t>condition holds.  The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elif </a:t>
            </a:r>
            <a:r>
              <a:rPr sz="1200" spc="-5" dirty="0">
                <a:latin typeface="Times New Roman"/>
                <a:cs typeface="Times New Roman"/>
              </a:rPr>
              <a:t>statement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short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“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else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if</a:t>
            </a:r>
            <a:r>
              <a:rPr sz="1200" dirty="0">
                <a:latin typeface="Times New Roman"/>
                <a:cs typeface="Times New Roman"/>
              </a:rPr>
              <a:t>” </a:t>
            </a:r>
            <a:r>
              <a:rPr sz="1200" spc="-5" dirty="0">
                <a:latin typeface="Times New Roman"/>
                <a:cs typeface="Times New Roman"/>
              </a:rPr>
              <a:t>and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multiple times </a:t>
            </a:r>
            <a:r>
              <a:rPr sz="1200" spc="-5" dirty="0">
                <a:latin typeface="Times New Roman"/>
                <a:cs typeface="Times New Roman"/>
              </a:rPr>
              <a:t>following an </a:t>
            </a:r>
            <a:r>
              <a:rPr sz="1200" dirty="0">
                <a:latin typeface="Times New Roman"/>
                <a:cs typeface="Times New Roman"/>
              </a:rPr>
              <a:t>if  </a:t>
            </a:r>
            <a:r>
              <a:rPr sz="1200" spc="-5" dirty="0">
                <a:latin typeface="Times New Roman"/>
                <a:cs typeface="Times New Roman"/>
              </a:rPr>
              <a:t>statement, </a:t>
            </a:r>
            <a:r>
              <a:rPr sz="1200" dirty="0">
                <a:latin typeface="Times New Roman"/>
                <a:cs typeface="Times New Roman"/>
              </a:rPr>
              <a:t>or not </a:t>
            </a:r>
            <a:r>
              <a:rPr sz="1200" spc="-5" dirty="0">
                <a:latin typeface="Times New Roman"/>
                <a:cs typeface="Times New Roman"/>
              </a:rPr>
              <a:t>at all.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else </a:t>
            </a:r>
            <a:r>
              <a:rPr sz="1200" spc="-5" dirty="0">
                <a:latin typeface="Times New Roman"/>
                <a:cs typeface="Times New Roman"/>
              </a:rPr>
              <a:t>keyword </a:t>
            </a:r>
            <a:r>
              <a:rPr sz="1200" spc="5" dirty="0">
                <a:latin typeface="Times New Roman"/>
                <a:cs typeface="Times New Roman"/>
              </a:rPr>
              <a:t>may be </a:t>
            </a:r>
            <a:r>
              <a:rPr sz="1200" spc="-5" dirty="0">
                <a:latin typeface="Times New Roman"/>
                <a:cs typeface="Times New Roman"/>
              </a:rPr>
              <a:t>used at </a:t>
            </a:r>
            <a:r>
              <a:rPr sz="1200" dirty="0">
                <a:latin typeface="Times New Roman"/>
                <a:cs typeface="Times New Roman"/>
              </a:rPr>
              <a:t>most </a:t>
            </a:r>
            <a:r>
              <a:rPr sz="1200" spc="-5" dirty="0">
                <a:latin typeface="Times New Roman"/>
                <a:cs typeface="Times New Roman"/>
              </a:rPr>
              <a:t>once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end </a:t>
            </a:r>
            <a:r>
              <a:rPr sz="1200" dirty="0">
                <a:latin typeface="Times New Roman"/>
                <a:cs typeface="Times New Roman"/>
              </a:rPr>
              <a:t>of a  </a:t>
            </a:r>
            <a:r>
              <a:rPr sz="1200" spc="-5" dirty="0">
                <a:latin typeface="Times New Roman"/>
                <a:cs typeface="Times New Roman"/>
              </a:rPr>
              <a:t>series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solidFill>
                  <a:srgbClr val="538DD3"/>
                </a:solidFill>
                <a:latin typeface="Times New Roman"/>
                <a:cs typeface="Times New Roman"/>
              </a:rPr>
              <a:t>if/elif</a:t>
            </a:r>
            <a:r>
              <a:rPr sz="1200" spc="-10" dirty="0">
                <a:solidFill>
                  <a:srgbClr val="538DD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statements.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sz="1150" dirty="0">
                <a:latin typeface="Verdana"/>
                <a:cs typeface="Verdana"/>
              </a:rPr>
              <a:t>if</a:t>
            </a:r>
            <a:r>
              <a:rPr sz="1150" spc="-1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(condition):</a:t>
            </a:r>
            <a:endParaRPr sz="1150">
              <a:latin typeface="Verdana"/>
              <a:cs typeface="Verdana"/>
            </a:endParaRPr>
          </a:p>
          <a:p>
            <a:pPr marL="469265" marR="3679190" indent="205740" algn="r">
              <a:lnSpc>
                <a:spcPct val="116100"/>
              </a:lnSpc>
              <a:spcBef>
                <a:spcPts val="10"/>
              </a:spcBef>
            </a:pPr>
            <a:r>
              <a:rPr sz="1150" spc="-5" dirty="0">
                <a:latin typeface="Verdana"/>
                <a:cs typeface="Verdana"/>
              </a:rPr>
              <a:t>Statement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1  Elif</a:t>
            </a:r>
            <a:r>
              <a:rPr sz="1150" spc="-7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(condition): 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Statement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2</a:t>
            </a:r>
            <a:endParaRPr sz="115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225"/>
              </a:spcBef>
            </a:pPr>
            <a:r>
              <a:rPr sz="1150" spc="-5" dirty="0">
                <a:latin typeface="Verdana"/>
                <a:cs typeface="Verdana"/>
              </a:rPr>
              <a:t>Else:</a:t>
            </a:r>
            <a:endParaRPr sz="1150">
              <a:latin typeface="Verdana"/>
              <a:cs typeface="Verdana"/>
            </a:endParaRPr>
          </a:p>
          <a:p>
            <a:pPr marL="675005">
              <a:lnSpc>
                <a:spcPct val="100000"/>
              </a:lnSpc>
              <a:spcBef>
                <a:spcPts val="229"/>
              </a:spcBef>
            </a:pPr>
            <a:r>
              <a:rPr sz="1150" spc="-5" dirty="0">
                <a:latin typeface="Verdana"/>
                <a:cs typeface="Verdana"/>
              </a:rPr>
              <a:t>Statement</a:t>
            </a:r>
            <a:r>
              <a:rPr sz="1150" dirty="0">
                <a:latin typeface="Verdana"/>
                <a:cs typeface="Verdana"/>
              </a:rPr>
              <a:t> 3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5849" y="2268538"/>
            <a:ext cx="5162862" cy="1583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5827" y="5218398"/>
            <a:ext cx="5159318" cy="13467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27735"/>
            <a:ext cx="4994275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Lab 2: </a:t>
            </a:r>
            <a:r>
              <a:rPr sz="1400" b="1" dirty="0">
                <a:latin typeface="Carlito"/>
                <a:cs typeface="Carlito"/>
              </a:rPr>
              <a:t>Introduction to</a:t>
            </a:r>
            <a:r>
              <a:rPr sz="1400" b="1" spc="1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Python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2.2.	</a:t>
            </a: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The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While Loop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135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538DD3"/>
                </a:solidFill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loop </a:t>
            </a:r>
            <a:r>
              <a:rPr sz="1200" spc="-5" dirty="0">
                <a:latin typeface="Times New Roman"/>
                <a:cs typeface="Times New Roman"/>
              </a:rPr>
              <a:t>executes an indented </a:t>
            </a:r>
            <a:r>
              <a:rPr sz="1200" dirty="0">
                <a:latin typeface="Times New Roman"/>
                <a:cs typeface="Times New Roman"/>
              </a:rPr>
              <a:t>block of code while the </a:t>
            </a:r>
            <a:r>
              <a:rPr sz="1200" spc="-5" dirty="0">
                <a:latin typeface="Times New Roman"/>
                <a:cs typeface="Times New Roman"/>
              </a:rPr>
              <a:t>given condition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21080" y="10102595"/>
            <a:ext cx="5518150" cy="266700"/>
            <a:chOff x="1021080" y="10102595"/>
            <a:chExt cx="5518150" cy="266700"/>
          </a:xfrm>
        </p:grpSpPr>
        <p:sp>
          <p:nvSpPr>
            <p:cNvPr id="4" name="object 4"/>
            <p:cNvSpPr/>
            <p:nvPr/>
          </p:nvSpPr>
          <p:spPr>
            <a:xfrm>
              <a:off x="1021080" y="10235183"/>
              <a:ext cx="5518150" cy="0"/>
            </a:xfrm>
            <a:custGeom>
              <a:avLst/>
              <a:gdLst/>
              <a:ahLst/>
              <a:cxnLst/>
              <a:rect l="l" t="t" r="r" b="b"/>
              <a:pathLst>
                <a:path w="5518150">
                  <a:moveTo>
                    <a:pt x="0" y="0"/>
                  </a:moveTo>
                  <a:lnTo>
                    <a:pt x="5518150" y="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446532" y="0"/>
                  </a:moveTo>
                  <a:lnTo>
                    <a:pt x="39624" y="0"/>
                  </a:lnTo>
                  <a:lnTo>
                    <a:pt x="24217" y="3114"/>
                  </a:lnTo>
                  <a:lnTo>
                    <a:pt x="11620" y="11606"/>
                  </a:lnTo>
                  <a:lnTo>
                    <a:pt x="3119" y="24201"/>
                  </a:lnTo>
                  <a:lnTo>
                    <a:pt x="0" y="39623"/>
                  </a:lnTo>
                  <a:lnTo>
                    <a:pt x="0" y="198119"/>
                  </a:lnTo>
                  <a:lnTo>
                    <a:pt x="3119" y="213542"/>
                  </a:lnTo>
                  <a:lnTo>
                    <a:pt x="11620" y="226137"/>
                  </a:lnTo>
                  <a:lnTo>
                    <a:pt x="24217" y="234629"/>
                  </a:lnTo>
                  <a:lnTo>
                    <a:pt x="39624" y="237743"/>
                  </a:lnTo>
                  <a:lnTo>
                    <a:pt x="446532" y="237743"/>
                  </a:lnTo>
                  <a:lnTo>
                    <a:pt x="461938" y="234629"/>
                  </a:lnTo>
                  <a:lnTo>
                    <a:pt x="474535" y="226137"/>
                  </a:lnTo>
                  <a:lnTo>
                    <a:pt x="483036" y="213542"/>
                  </a:lnTo>
                  <a:lnTo>
                    <a:pt x="486156" y="198119"/>
                  </a:lnTo>
                  <a:lnTo>
                    <a:pt x="486156" y="39623"/>
                  </a:lnTo>
                  <a:lnTo>
                    <a:pt x="483036" y="24201"/>
                  </a:lnTo>
                  <a:lnTo>
                    <a:pt x="474535" y="11606"/>
                  </a:lnTo>
                  <a:lnTo>
                    <a:pt x="461938" y="311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7965" y="10117073"/>
              <a:ext cx="486409" cy="238125"/>
            </a:xfrm>
            <a:custGeom>
              <a:avLst/>
              <a:gdLst/>
              <a:ahLst/>
              <a:cxnLst/>
              <a:rect l="l" t="t" r="r" b="b"/>
              <a:pathLst>
                <a:path w="486410" h="238125">
                  <a:moveTo>
                    <a:pt x="39624" y="237743"/>
                  </a:moveTo>
                  <a:lnTo>
                    <a:pt x="24217" y="234629"/>
                  </a:lnTo>
                  <a:lnTo>
                    <a:pt x="11620" y="226137"/>
                  </a:lnTo>
                  <a:lnTo>
                    <a:pt x="3119" y="213542"/>
                  </a:lnTo>
                  <a:lnTo>
                    <a:pt x="0" y="198119"/>
                  </a:lnTo>
                  <a:lnTo>
                    <a:pt x="0" y="39623"/>
                  </a:lnTo>
                  <a:lnTo>
                    <a:pt x="3119" y="24201"/>
                  </a:lnTo>
                  <a:lnTo>
                    <a:pt x="11620" y="11606"/>
                  </a:lnTo>
                  <a:lnTo>
                    <a:pt x="24217" y="3114"/>
                  </a:lnTo>
                  <a:lnTo>
                    <a:pt x="39624" y="0"/>
                  </a:lnTo>
                </a:path>
                <a:path w="486410" h="238125">
                  <a:moveTo>
                    <a:pt x="446532" y="0"/>
                  </a:moveTo>
                  <a:lnTo>
                    <a:pt x="461938" y="3114"/>
                  </a:lnTo>
                  <a:lnTo>
                    <a:pt x="474535" y="11606"/>
                  </a:lnTo>
                  <a:lnTo>
                    <a:pt x="483036" y="24201"/>
                  </a:lnTo>
                  <a:lnTo>
                    <a:pt x="486156" y="39623"/>
                  </a:lnTo>
                  <a:lnTo>
                    <a:pt x="486156" y="198119"/>
                  </a:lnTo>
                  <a:lnTo>
                    <a:pt x="483036" y="213542"/>
                  </a:lnTo>
                  <a:lnTo>
                    <a:pt x="474535" y="226137"/>
                  </a:lnTo>
                  <a:lnTo>
                    <a:pt x="461938" y="234629"/>
                  </a:lnTo>
                  <a:lnTo>
                    <a:pt x="446532" y="23774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30604" y="2310130"/>
            <a:ext cx="529780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2.3.	</a:t>
            </a: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The </a:t>
            </a:r>
            <a:r>
              <a:rPr sz="1400" b="1" spc="-5" dirty="0">
                <a:solidFill>
                  <a:srgbClr val="365F91"/>
                </a:solidFill>
                <a:latin typeface="Caladea"/>
                <a:cs typeface="Caladea"/>
              </a:rPr>
              <a:t>For</a:t>
            </a:r>
            <a:r>
              <a:rPr sz="1400" b="1" spc="-10" dirty="0">
                <a:solidFill>
                  <a:srgbClr val="365F91"/>
                </a:solidFill>
                <a:latin typeface="Caladea"/>
                <a:cs typeface="Calade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ladea"/>
                <a:cs typeface="Caladea"/>
              </a:rPr>
              <a:t>Loop</a:t>
            </a:r>
            <a:endParaRPr sz="14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adea"/>
              <a:cs typeface="Caladea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solidFill>
                  <a:srgbClr val="538DD3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loop </a:t>
            </a:r>
            <a:r>
              <a:rPr sz="1200" spc="-5" dirty="0">
                <a:latin typeface="Times New Roman"/>
                <a:cs typeface="Times New Roman"/>
              </a:rPr>
              <a:t>iterates over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items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iterable. Iterables </a:t>
            </a:r>
            <a:r>
              <a:rPr sz="1200" dirty="0">
                <a:latin typeface="Times New Roman"/>
                <a:cs typeface="Times New Roman"/>
              </a:rPr>
              <a:t>include (but are not limited  to) </a:t>
            </a:r>
            <a:r>
              <a:rPr sz="1200" spc="-5" dirty="0">
                <a:latin typeface="Times New Roman"/>
                <a:cs typeface="Times New Roman"/>
              </a:rPr>
              <a:t>strings, lists, sets,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dictionaries.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3877845"/>
            <a:ext cx="4323715" cy="77406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Exercise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8: </a:t>
            </a:r>
            <a:r>
              <a:rPr sz="1150" dirty="0">
                <a:latin typeface="Verdana"/>
                <a:cs typeface="Verdana"/>
              </a:rPr>
              <a:t>What </a:t>
            </a:r>
            <a:r>
              <a:rPr sz="1150" spc="-5" dirty="0">
                <a:latin typeface="Verdana"/>
                <a:cs typeface="Verdana"/>
              </a:rPr>
              <a:t>output </a:t>
            </a:r>
            <a:r>
              <a:rPr sz="1150" dirty="0">
                <a:latin typeface="Verdana"/>
                <a:cs typeface="Verdana"/>
              </a:rPr>
              <a:t>is </a:t>
            </a:r>
            <a:r>
              <a:rPr sz="1150" spc="-5" dirty="0">
                <a:latin typeface="Verdana"/>
                <a:cs typeface="Verdana"/>
              </a:rPr>
              <a:t>produced by </a:t>
            </a:r>
            <a:r>
              <a:rPr sz="1150" spc="-10" dirty="0">
                <a:latin typeface="Verdana"/>
                <a:cs typeface="Verdana"/>
              </a:rPr>
              <a:t>the </a:t>
            </a:r>
            <a:r>
              <a:rPr sz="1150" dirty="0">
                <a:latin typeface="Verdana"/>
                <a:cs typeface="Verdana"/>
              </a:rPr>
              <a:t>following</a:t>
            </a:r>
            <a:r>
              <a:rPr sz="1150" spc="3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code?</a:t>
            </a:r>
          </a:p>
          <a:p>
            <a:pPr marL="926465">
              <a:lnSpc>
                <a:spcPct val="100000"/>
              </a:lnSpc>
              <a:spcBef>
                <a:spcPts val="219"/>
              </a:spcBef>
            </a:pPr>
            <a:r>
              <a:rPr sz="1100" dirty="0">
                <a:latin typeface="Verdana"/>
                <a:cs typeface="Verdana"/>
              </a:rPr>
              <a:t>s =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"stab"</a:t>
            </a:r>
            <a:endParaRPr sz="1100" dirty="0">
              <a:latin typeface="Verdana"/>
              <a:cs typeface="Verdana"/>
            </a:endParaRPr>
          </a:p>
          <a:p>
            <a:pPr marL="1122045" marR="1878964" indent="-195580">
              <a:lnSpc>
                <a:spcPct val="100899"/>
              </a:lnSpc>
              <a:spcBef>
                <a:spcPts val="10"/>
              </a:spcBef>
            </a:pPr>
            <a:r>
              <a:rPr sz="1100" dirty="0">
                <a:solidFill>
                  <a:srgbClr val="548ED4"/>
                </a:solidFill>
                <a:latin typeface="Verdana"/>
                <a:cs typeface="Verdana"/>
              </a:rPr>
              <a:t>for </a:t>
            </a:r>
            <a:r>
              <a:rPr sz="1100" dirty="0">
                <a:latin typeface="Verdana"/>
                <a:cs typeface="Verdana"/>
              </a:rPr>
              <a:t>i </a:t>
            </a:r>
            <a:r>
              <a:rPr sz="1100" spc="-10" dirty="0">
                <a:solidFill>
                  <a:srgbClr val="548ED4"/>
                </a:solidFill>
                <a:latin typeface="Verdana"/>
                <a:cs typeface="Verdana"/>
              </a:rPr>
              <a:t>in </a:t>
            </a:r>
            <a:r>
              <a:rPr sz="1100" spc="-5" dirty="0">
                <a:solidFill>
                  <a:srgbClr val="548ED4"/>
                </a:solidFill>
                <a:latin typeface="Verdana"/>
                <a:cs typeface="Verdana"/>
              </a:rPr>
              <a:t>range</a:t>
            </a:r>
            <a:r>
              <a:rPr sz="1100" spc="-5" dirty="0">
                <a:latin typeface="Verdana"/>
                <a:cs typeface="Verdana"/>
              </a:rPr>
              <a:t>(</a:t>
            </a:r>
            <a:r>
              <a:rPr sz="1100" spc="-5" dirty="0">
                <a:solidFill>
                  <a:srgbClr val="548ED4"/>
                </a:solidFill>
                <a:latin typeface="Verdana"/>
                <a:cs typeface="Verdana"/>
              </a:rPr>
              <a:t>len</a:t>
            </a:r>
            <a:r>
              <a:rPr sz="1100" spc="-5" dirty="0">
                <a:latin typeface="Verdana"/>
                <a:cs typeface="Verdana"/>
              </a:rPr>
              <a:t>(s)):  </a:t>
            </a:r>
            <a:r>
              <a:rPr sz="1100" spc="-5" dirty="0">
                <a:solidFill>
                  <a:srgbClr val="548ED4"/>
                </a:solidFill>
                <a:latin typeface="Verdana"/>
                <a:cs typeface="Verdana"/>
              </a:rPr>
              <a:t>print </a:t>
            </a:r>
            <a:r>
              <a:rPr sz="1100" spc="-5" dirty="0">
                <a:latin typeface="Verdana"/>
                <a:cs typeface="Verdana"/>
              </a:rPr>
              <a:t>(s[0 </a:t>
            </a:r>
            <a:r>
              <a:rPr sz="1100" dirty="0">
                <a:latin typeface="Verdana"/>
                <a:cs typeface="Verdana"/>
              </a:rPr>
              <a:t>: i :</a:t>
            </a:r>
            <a:r>
              <a:rPr sz="1100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1])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4480" y="1553979"/>
            <a:ext cx="4889552" cy="545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7153" y="3161803"/>
            <a:ext cx="5204545" cy="362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4744211"/>
            <a:ext cx="5245735" cy="952500"/>
          </a:xfrm>
          <a:custGeom>
            <a:avLst/>
            <a:gdLst/>
            <a:ahLst/>
            <a:cxnLst/>
            <a:rect l="l" t="t" r="r" b="b"/>
            <a:pathLst>
              <a:path w="5245735" h="952500">
                <a:moveTo>
                  <a:pt x="0" y="952500"/>
                </a:moveTo>
                <a:lnTo>
                  <a:pt x="5245608" y="952500"/>
                </a:lnTo>
                <a:lnTo>
                  <a:pt x="5245608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S</a:t>
            </a:r>
          </a:p>
          <a:p>
            <a:r>
              <a:rPr lang="en-US" dirty="0"/>
              <a:t>St</a:t>
            </a:r>
          </a:p>
          <a:p>
            <a:r>
              <a:rPr lang="en-US" dirty="0"/>
              <a:t>Sta</a:t>
            </a:r>
          </a:p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r>
              <a:rPr spc="-55" dirty="0"/>
              <a:t>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pc="-5" dirty="0"/>
              <a:t>Dr. Mohammed</a:t>
            </a:r>
            <a:r>
              <a:rPr spc="-30" dirty="0"/>
              <a:t> </a:t>
            </a:r>
            <a:r>
              <a:rPr spc="-5" dirty="0"/>
              <a:t>Al-Sarem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2167</Words>
  <Application>Microsoft Office PowerPoint</Application>
  <PresentationFormat>Custom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Caladea</vt:lpstr>
      <vt:lpstr>Calibri</vt:lpstr>
      <vt:lpstr>Carlito</vt:lpstr>
      <vt:lpstr>Symbol</vt:lpstr>
      <vt:lpstr>Times New Roman</vt:lpstr>
      <vt:lpstr>Verdana</vt:lpstr>
      <vt:lpstr>Office Theme</vt:lpstr>
      <vt:lpstr>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Introduction to Python</dc:title>
  <dc:creator>Dr. Mohammed Al-Sarem</dc:creator>
  <cp:lastModifiedBy>M4j3sT1c MaN</cp:lastModifiedBy>
  <cp:revision>7</cp:revision>
  <dcterms:created xsi:type="dcterms:W3CDTF">2021-02-07T15:07:36Z</dcterms:created>
  <dcterms:modified xsi:type="dcterms:W3CDTF">2021-02-07T19:38:43Z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2021-02-07T00:00:00Z</vt:filetime>
  </property>
</Properties>
</file>