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4j3sT1c MaN" initials="MM" lastIdx="1" clrIdx="0">
    <p:extLst>
      <p:ext uri="{19B8F6BF-5375-455C-9EA6-DF929625EA0E}">
        <p15:presenceInfo xmlns:p15="http://schemas.microsoft.com/office/powerpoint/2012/main" userId="a52a8d4506e6f7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7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</a:t>
            </a:r>
            <a:r>
              <a:rPr spc="-30" dirty="0"/>
              <a:t> </a:t>
            </a:r>
            <a:r>
              <a:rPr spc="-5" dirty="0"/>
              <a:t>Mohammed Al-Sarem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0"/>
            <a:ext cx="134112" cy="106923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657343" y="0"/>
            <a:ext cx="2886710" cy="10692765"/>
          </a:xfrm>
          <a:custGeom>
            <a:avLst/>
            <a:gdLst/>
            <a:ahLst/>
            <a:cxnLst/>
            <a:rect l="l" t="t" r="r" b="b"/>
            <a:pathLst>
              <a:path w="2886709" h="10692765">
                <a:moveTo>
                  <a:pt x="2886455" y="0"/>
                </a:moveTo>
                <a:lnTo>
                  <a:pt x="0" y="0"/>
                </a:lnTo>
                <a:lnTo>
                  <a:pt x="0" y="10692384"/>
                </a:lnTo>
                <a:lnTo>
                  <a:pt x="2886455" y="10692384"/>
                </a:lnTo>
                <a:lnTo>
                  <a:pt x="2886455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</a:t>
            </a:r>
            <a:r>
              <a:rPr spc="-30" dirty="0"/>
              <a:t> </a:t>
            </a:r>
            <a:r>
              <a:rPr spc="-5" dirty="0"/>
              <a:t>Mohammed Al-Sarem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</a:t>
            </a:r>
            <a:r>
              <a:rPr spc="-30" dirty="0"/>
              <a:t> </a:t>
            </a:r>
            <a:r>
              <a:rPr spc="-5" dirty="0"/>
              <a:t>Mohammed Al-Sarem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</a:t>
            </a:r>
            <a:r>
              <a:rPr spc="-30" dirty="0"/>
              <a:t> </a:t>
            </a:r>
            <a:r>
              <a:rPr spc="-5" dirty="0"/>
              <a:t>Mohammed Al-Sarem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</a:t>
            </a:r>
            <a:r>
              <a:rPr spc="-30" dirty="0"/>
              <a:t> </a:t>
            </a:r>
            <a:r>
              <a:rPr spc="-5" dirty="0"/>
              <a:t>Mohammed Al-Sarem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020" y="1558797"/>
            <a:ext cx="7226808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38725" y="10432853"/>
            <a:ext cx="136143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</a:t>
            </a:r>
            <a:r>
              <a:rPr spc="-30" dirty="0"/>
              <a:t> </a:t>
            </a:r>
            <a:r>
              <a:rPr spc="-5" dirty="0"/>
              <a:t>Mohammed Al-Sarem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10051" y="10158476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180" TargetMode="External"/><Relationship Id="rId2" Type="http://schemas.openxmlformats.org/officeDocument/2006/relationships/hyperlink" Target="https://docs.python.org/2/library/csv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numpy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chive.ics.uci.edu/ml/datasets/Iris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75985">
              <a:lnSpc>
                <a:spcPct val="100000"/>
              </a:lnSpc>
              <a:spcBef>
                <a:spcPts val="100"/>
              </a:spcBef>
            </a:pPr>
            <a:r>
              <a:rPr dirty="0"/>
              <a:t>2020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9789" y="8884767"/>
            <a:ext cx="220091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23900" algn="r">
              <a:lnSpc>
                <a:spcPct val="1527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Dr.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Mohammed Al-Sarem </a:t>
            </a:r>
            <a:r>
              <a:rPr sz="1100" spc="-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Taibah University,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100">
              <a:latin typeface="Calibri"/>
              <a:cs typeface="Calibri"/>
            </a:endParaRPr>
          </a:p>
          <a:p>
            <a:pPr marL="1582420" marR="5080" indent="-88900" algn="r">
              <a:lnSpc>
                <a:spcPts val="2030"/>
              </a:lnSpc>
              <a:spcBef>
                <a:spcPts val="7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Depa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  2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9144" y="2663951"/>
            <a:ext cx="7556500" cy="2156460"/>
            <a:chOff x="-9144" y="2663951"/>
            <a:chExt cx="7556500" cy="2156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4255" y="3223259"/>
              <a:ext cx="3212592" cy="15971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2673857"/>
              <a:ext cx="6783705" cy="513715"/>
            </a:xfrm>
            <a:custGeom>
              <a:avLst/>
              <a:gdLst/>
              <a:ahLst/>
              <a:cxnLst/>
              <a:rect l="l" t="t" r="r" b="b"/>
              <a:pathLst>
                <a:path w="6783705" h="513714">
                  <a:moveTo>
                    <a:pt x="6783324" y="0"/>
                  </a:moveTo>
                  <a:lnTo>
                    <a:pt x="0" y="0"/>
                  </a:lnTo>
                  <a:lnTo>
                    <a:pt x="0" y="513588"/>
                  </a:lnTo>
                  <a:lnTo>
                    <a:pt x="6783324" y="513588"/>
                  </a:lnTo>
                  <a:lnTo>
                    <a:pt x="6783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2673857"/>
              <a:ext cx="6783705" cy="513715"/>
            </a:xfrm>
            <a:custGeom>
              <a:avLst/>
              <a:gdLst/>
              <a:ahLst/>
              <a:cxnLst/>
              <a:rect l="l" t="t" r="r" b="b"/>
              <a:pathLst>
                <a:path w="6783705" h="513714">
                  <a:moveTo>
                    <a:pt x="0" y="513588"/>
                  </a:moveTo>
                  <a:lnTo>
                    <a:pt x="6783324" y="513588"/>
                  </a:lnTo>
                  <a:lnTo>
                    <a:pt x="6783324" y="0"/>
                  </a:lnTo>
                  <a:lnTo>
                    <a:pt x="0" y="0"/>
                  </a:lnTo>
                  <a:lnTo>
                    <a:pt x="0" y="51358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371" y="2698749"/>
            <a:ext cx="53428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Lab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4: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Preparation-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NumPy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Library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7735"/>
            <a:ext cx="5300980" cy="705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Lab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4: </a:t>
            </a:r>
            <a:r>
              <a:rPr sz="1400" b="1" dirty="0">
                <a:latin typeface="Calibri"/>
                <a:cs typeface="Calibri"/>
              </a:rPr>
              <a:t>Data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Preparation-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NumPy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Library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365F91"/>
                </a:solidFill>
                <a:latin typeface="Cambria"/>
                <a:cs typeface="Cambria"/>
              </a:rPr>
              <a:t>Lab</a:t>
            </a:r>
            <a:r>
              <a:rPr sz="1600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365F91"/>
                </a:solidFill>
                <a:latin typeface="Cambria"/>
                <a:cs typeface="Cambria"/>
              </a:rPr>
              <a:t>Objectives:</a:t>
            </a:r>
            <a:endParaRPr sz="1600">
              <a:latin typeface="Cambria"/>
              <a:cs typeface="Cambria"/>
            </a:endParaRPr>
          </a:p>
          <a:p>
            <a:pPr marL="12700" marR="5080" indent="182245" algn="just">
              <a:lnSpc>
                <a:spcPct val="110200"/>
              </a:lnSpc>
              <a:spcBef>
                <a:spcPts val="75"/>
              </a:spcBef>
            </a:pP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mining </a:t>
            </a:r>
            <a:r>
              <a:rPr sz="1200" spc="-5" dirty="0">
                <a:latin typeface="Times New Roman"/>
                <a:cs typeface="Times New Roman"/>
              </a:rPr>
              <a:t>tasks aim at extracting </a:t>
            </a:r>
            <a:r>
              <a:rPr sz="1200" dirty="0">
                <a:latin typeface="Times New Roman"/>
                <a:cs typeface="Times New Roman"/>
              </a:rPr>
              <a:t>hidden </a:t>
            </a:r>
            <a:r>
              <a:rPr sz="1200" spc="-5" dirty="0">
                <a:latin typeface="Times New Roman"/>
                <a:cs typeface="Times New Roman"/>
              </a:rPr>
              <a:t>information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data. According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CRISP-DM,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process goes through </a:t>
            </a:r>
            <a:r>
              <a:rPr sz="1200" dirty="0">
                <a:latin typeface="Times New Roman"/>
                <a:cs typeface="Times New Roman"/>
              </a:rPr>
              <a:t>well-defined </a:t>
            </a:r>
            <a:r>
              <a:rPr sz="1200" spc="-5" dirty="0">
                <a:latin typeface="Times New Roman"/>
                <a:cs typeface="Times New Roman"/>
              </a:rPr>
              <a:t>steps. Data preparation is </a:t>
            </a:r>
            <a:r>
              <a:rPr sz="1200" dirty="0">
                <a:latin typeface="Times New Roman"/>
                <a:cs typeface="Times New Roman"/>
              </a:rPr>
              <a:t>the most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time-consuming and labor-intensive </a:t>
            </a:r>
            <a:r>
              <a:rPr sz="1200" dirty="0">
                <a:latin typeface="Times New Roman"/>
                <a:cs typeface="Times New Roman"/>
              </a:rPr>
              <a:t>task.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lab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will first get </a:t>
            </a:r>
            <a:r>
              <a:rPr sz="1200" dirty="0">
                <a:latin typeface="Times New Roman"/>
                <a:cs typeface="Times New Roman"/>
              </a:rPr>
              <a:t>familiar with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NumPy library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functionalities and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get used </a:t>
            </a:r>
            <a:r>
              <a:rPr sz="1200" dirty="0">
                <a:latin typeface="Times New Roman"/>
                <a:cs typeface="Times New Roman"/>
              </a:rPr>
              <a:t>to load </a:t>
            </a:r>
            <a:r>
              <a:rPr sz="1200" spc="-5" dirty="0">
                <a:latin typeface="Times New Roman"/>
                <a:cs typeface="Times New Roman"/>
              </a:rPr>
              <a:t>dataset into Python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Jupyter from</a:t>
            </a:r>
            <a:r>
              <a:rPr sz="1200" dirty="0">
                <a:latin typeface="Times New Roman"/>
                <a:cs typeface="Times New Roman"/>
              </a:rPr>
              <a:t> scratch, </a:t>
            </a:r>
            <a:r>
              <a:rPr sz="1200" spc="-5" dirty="0">
                <a:latin typeface="Times New Roman"/>
                <a:cs typeface="Times New Roman"/>
              </a:rPr>
              <a:t>including.</a:t>
            </a:r>
            <a:endParaRPr sz="1200">
              <a:latin typeface="Times New Roman"/>
              <a:cs typeface="Times New Roman"/>
            </a:endParaRPr>
          </a:p>
          <a:p>
            <a:pPr marL="551815" indent="-229235" algn="just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552450" algn="l"/>
              </a:tabLst>
            </a:pPr>
            <a:r>
              <a:rPr sz="1200" spc="-5" dirty="0">
                <a:latin typeface="Times New Roman"/>
                <a:cs typeface="Times New Roman"/>
              </a:rPr>
              <a:t>How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load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CSV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file?</a:t>
            </a:r>
            <a:endParaRPr sz="1200">
              <a:latin typeface="Times New Roman"/>
              <a:cs typeface="Times New Roman"/>
            </a:endParaRPr>
          </a:p>
          <a:p>
            <a:pPr marL="551815" indent="-229235" algn="just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552450" algn="l"/>
              </a:tabLst>
            </a:pPr>
            <a:r>
              <a:rPr sz="1200" spc="-5" dirty="0">
                <a:latin typeface="Times New Roman"/>
                <a:cs typeface="Times New Roman"/>
              </a:rPr>
              <a:t>How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basic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65F91"/>
                </a:solidFill>
                <a:latin typeface="Cambria"/>
                <a:cs typeface="Cambria"/>
              </a:rPr>
              <a:t>Methodology</a:t>
            </a:r>
            <a:endParaRPr sz="1600">
              <a:latin typeface="Cambria"/>
              <a:cs typeface="Cambria"/>
            </a:endParaRPr>
          </a:p>
          <a:p>
            <a:pPr marL="194945" marR="5080">
              <a:lnSpc>
                <a:spcPct val="111000"/>
              </a:lnSpc>
              <a:spcBef>
                <a:spcPts val="1450"/>
              </a:spcBef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 we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Iris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iris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flower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species.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till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download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10000"/>
              </a:lnSpc>
            </a:pPr>
            <a:r>
              <a:rPr sz="1200" spc="-5" dirty="0">
                <a:latin typeface="Times New Roman"/>
                <a:cs typeface="Times New Roman"/>
              </a:rPr>
              <a:t>save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directory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filename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iris.csv</a:t>
            </a:r>
            <a:r>
              <a:rPr sz="1200" b="1" spc="10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(details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download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discussed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throughout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lab).</a:t>
            </a:r>
            <a:endParaRPr sz="12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140"/>
              </a:spcBef>
            </a:pPr>
            <a:r>
              <a:rPr sz="1600" spc="-5" dirty="0">
                <a:solidFill>
                  <a:srgbClr val="4F81BC"/>
                </a:solidFill>
                <a:latin typeface="Times New Roman"/>
                <a:cs typeface="Times New Roman"/>
              </a:rPr>
              <a:t>In</a:t>
            </a:r>
            <a:r>
              <a:rPr sz="1600" spc="-7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Cambria"/>
                <a:cs typeface="Cambria"/>
              </a:rPr>
              <a:t>class</a:t>
            </a:r>
            <a:r>
              <a:rPr sz="1600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4F81BC"/>
                </a:solidFill>
                <a:latin typeface="Cambria"/>
                <a:cs typeface="Cambria"/>
              </a:rPr>
              <a:t>task:</a:t>
            </a:r>
            <a:endParaRPr sz="1600">
              <a:latin typeface="Cambria"/>
              <a:cs typeface="Cambria"/>
            </a:endParaRPr>
          </a:p>
          <a:p>
            <a:pPr marL="224154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end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able </a:t>
            </a:r>
            <a:r>
              <a:rPr sz="1200" dirty="0">
                <a:latin typeface="Times New Roman"/>
                <a:cs typeface="Times New Roman"/>
              </a:rPr>
              <a:t>to: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649605" lvl="1" indent="-229235">
              <a:lnSpc>
                <a:spcPct val="100000"/>
              </a:lnSpc>
              <a:buFont typeface="Symbol"/>
              <a:buChar char=""/>
              <a:tabLst>
                <a:tab pos="649605" algn="l"/>
                <a:tab pos="650240" algn="l"/>
              </a:tabLst>
            </a:pPr>
            <a:r>
              <a:rPr sz="1200" dirty="0">
                <a:latin typeface="Times New Roman"/>
                <a:cs typeface="Times New Roman"/>
              </a:rPr>
              <a:t>Explore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Numpy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functionality</a:t>
            </a:r>
            <a:endParaRPr sz="1200">
              <a:latin typeface="Times New Roman"/>
              <a:cs typeface="Times New Roman"/>
            </a:endParaRPr>
          </a:p>
          <a:p>
            <a:pPr marL="649605" lvl="1" indent="-229235">
              <a:lnSpc>
                <a:spcPct val="100000"/>
              </a:lnSpc>
              <a:spcBef>
                <a:spcPts val="225"/>
              </a:spcBef>
              <a:buFont typeface="Symbol"/>
              <a:buChar char=""/>
              <a:tabLst>
                <a:tab pos="649605" algn="l"/>
                <a:tab pos="650240" algn="l"/>
              </a:tabLst>
            </a:pPr>
            <a:r>
              <a:rPr sz="1200" spc="-5" dirty="0">
                <a:latin typeface="Times New Roman"/>
                <a:cs typeface="Times New Roman"/>
              </a:rPr>
              <a:t>Load dataset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-5" dirty="0">
                <a:latin typeface="Times New Roman"/>
                <a:cs typeface="Times New Roman"/>
              </a:rPr>
              <a:t> Python Jupyter.</a:t>
            </a:r>
            <a:endParaRPr sz="1200">
              <a:latin typeface="Times New Roman"/>
              <a:cs typeface="Times New Roman"/>
            </a:endParaRPr>
          </a:p>
          <a:p>
            <a:pPr marL="649605" lvl="1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649605" algn="l"/>
                <a:tab pos="650240" algn="l"/>
              </a:tabLst>
            </a:pPr>
            <a:r>
              <a:rPr sz="1200" spc="-5" dirty="0">
                <a:latin typeface="Times New Roman"/>
                <a:cs typeface="Times New Roman"/>
              </a:rPr>
              <a:t>Get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5" dirty="0">
                <a:latin typeface="Times New Roman"/>
                <a:cs typeface="Times New Roman"/>
              </a:rPr>
              <a:t> basic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dirty="0">
                <a:latin typeface="Times New Roman"/>
                <a:cs typeface="Times New Roman"/>
              </a:rPr>
              <a:t> 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numpy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600" spc="-5" dirty="0">
                <a:solidFill>
                  <a:srgbClr val="4F81BC"/>
                </a:solidFill>
                <a:latin typeface="Cambria"/>
                <a:cs typeface="Cambria"/>
              </a:rPr>
              <a:t>home</a:t>
            </a:r>
            <a:r>
              <a:rPr sz="1600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4F81BC"/>
                </a:solidFill>
                <a:latin typeface="Cambria"/>
                <a:cs typeface="Cambria"/>
              </a:rPr>
              <a:t>task: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spc="-5" dirty="0">
                <a:solidFill>
                  <a:srgbClr val="365F91"/>
                </a:solidFill>
                <a:latin typeface="Cambria"/>
                <a:cs typeface="Cambria"/>
              </a:rPr>
              <a:t>References:</a:t>
            </a:r>
            <a:endParaRPr sz="1600">
              <a:latin typeface="Cambria"/>
              <a:cs typeface="Cambria"/>
            </a:endParaRPr>
          </a:p>
          <a:p>
            <a:pPr marL="649605" marR="6985" lvl="1" indent="-228600">
              <a:lnSpc>
                <a:spcPct val="110000"/>
              </a:lnSpc>
              <a:spcBef>
                <a:spcPts val="1565"/>
              </a:spcBef>
              <a:buFont typeface="Symbol"/>
              <a:buChar char=""/>
              <a:tabLst>
                <a:tab pos="649605" algn="l"/>
                <a:tab pos="650240" algn="l"/>
                <a:tab pos="1095375" algn="l"/>
                <a:tab pos="1480820" algn="l"/>
                <a:tab pos="2136775" algn="l"/>
                <a:tab pos="2506980" algn="l"/>
                <a:tab pos="3168015" algn="l"/>
                <a:tab pos="3553460" algn="l"/>
                <a:tab pos="4135120" algn="l"/>
                <a:tab pos="4826635" algn="l"/>
              </a:tabLst>
            </a:pP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SV	</a:t>
            </a: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ile	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	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	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ritin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	The	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hon	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tand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	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ibra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 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https://docs.python.org/2/library/csv.html</a:t>
            </a:r>
            <a:endParaRPr sz="1200">
              <a:latin typeface="Times New Roman"/>
              <a:cs typeface="Times New Roman"/>
            </a:endParaRPr>
          </a:p>
          <a:p>
            <a:pPr marL="649605" marR="8890" lvl="1" indent="-228600">
              <a:lnSpc>
                <a:spcPct val="110800"/>
              </a:lnSpc>
              <a:spcBef>
                <a:spcPts val="70"/>
              </a:spcBef>
              <a:buFont typeface="Symbol"/>
              <a:buChar char=""/>
              <a:tabLst>
                <a:tab pos="649605" algn="l"/>
                <a:tab pos="650240" algn="l"/>
              </a:tabLst>
            </a:pPr>
            <a:r>
              <a:rPr sz="1200" spc="-5" dirty="0">
                <a:latin typeface="Times New Roman"/>
                <a:cs typeface="Times New Roman"/>
              </a:rPr>
              <a:t>CSV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RFC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4180: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MIME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Comma-Separated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(CSV)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https://tools.ietf.org/html/rfc4180</a:t>
            </a:r>
            <a:endParaRPr sz="1200">
              <a:latin typeface="Times New Roman"/>
              <a:cs typeface="Times New Roman"/>
            </a:endParaRPr>
          </a:p>
          <a:p>
            <a:pPr marL="649605" lvl="1" indent="-229235">
              <a:lnSpc>
                <a:spcPct val="100000"/>
              </a:lnSpc>
              <a:spcBef>
                <a:spcPts val="145"/>
              </a:spcBef>
              <a:buClr>
                <a:srgbClr val="0000FF"/>
              </a:buClr>
              <a:buSzPct val="91666"/>
              <a:buFont typeface="Symbol"/>
              <a:buChar char=""/>
              <a:tabLst>
                <a:tab pos="649605" algn="l"/>
                <a:tab pos="650240" algn="l"/>
              </a:tabLst>
            </a:pPr>
            <a:r>
              <a:rPr sz="1200" dirty="0">
                <a:latin typeface="Times New Roman"/>
                <a:cs typeface="Times New Roman"/>
              </a:rPr>
              <a:t>NumPy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library: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https://numpy.org/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</a:t>
            </a:r>
            <a:r>
              <a:rPr spc="-30" dirty="0"/>
              <a:t> </a:t>
            </a:r>
            <a:r>
              <a:rPr spc="-5" dirty="0"/>
              <a:t>Mohammed Al-Sarem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7735"/>
            <a:ext cx="5319395" cy="434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99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Lab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4: </a:t>
            </a:r>
            <a:r>
              <a:rPr sz="1400" b="1" dirty="0">
                <a:latin typeface="Calibri"/>
                <a:cs typeface="Calibri"/>
              </a:rPr>
              <a:t>Data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Preparation-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NumPy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Library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This tutorial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 divided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into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parts:</a:t>
            </a:r>
            <a:endParaRPr sz="10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000" spc="-5" dirty="0">
                <a:latin typeface="Times New Roman"/>
                <a:cs typeface="Times New Roman"/>
              </a:rPr>
              <a:t>Exploring </a:t>
            </a:r>
            <a:r>
              <a:rPr sz="1000" dirty="0">
                <a:latin typeface="Times New Roman"/>
                <a:cs typeface="Times New Roman"/>
              </a:rPr>
              <a:t>briefly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NumPy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library</a:t>
            </a:r>
            <a:r>
              <a:rPr sz="1000" spc="-5" dirty="0">
                <a:latin typeface="Times New Roman"/>
                <a:cs typeface="Times New Roman"/>
              </a:rPr>
              <a:t> functionality.</a:t>
            </a:r>
            <a:endParaRPr sz="10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000" spc="-5" dirty="0">
                <a:latin typeface="Times New Roman"/>
                <a:cs typeface="Times New Roman"/>
              </a:rPr>
              <a:t>Working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dataset.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NumPy</a:t>
            </a:r>
            <a:r>
              <a:rPr sz="1400" b="1" spc="-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Library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65F91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 marL="12700" marR="332105">
              <a:lnSpc>
                <a:spcPts val="1140"/>
              </a:lnSpc>
            </a:pPr>
            <a:r>
              <a:rPr sz="1000" spc="-5" dirty="0">
                <a:latin typeface="Times New Roman"/>
                <a:cs typeface="Times New Roman"/>
              </a:rPr>
              <a:t>NumPy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fundamental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package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scientific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computing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Python.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contains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among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other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things:</a:t>
            </a:r>
            <a:endParaRPr sz="1000">
              <a:latin typeface="Times New Roman"/>
              <a:cs typeface="Times New Roman"/>
            </a:endParaRPr>
          </a:p>
          <a:p>
            <a:pPr marL="469265" lvl="1" indent="-229235">
              <a:lnSpc>
                <a:spcPct val="100000"/>
              </a:lnSpc>
              <a:spcBef>
                <a:spcPts val="7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000" spc="-5" dirty="0">
                <a:latin typeface="Times New Roman"/>
                <a:cs typeface="Times New Roman"/>
              </a:rPr>
              <a:t>a powerful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N-dimensional </a:t>
            </a:r>
            <a:r>
              <a:rPr sz="1000" dirty="0">
                <a:latin typeface="Times New Roman"/>
                <a:cs typeface="Times New Roman"/>
              </a:rPr>
              <a:t>array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object</a:t>
            </a:r>
            <a:endParaRPr sz="1000">
              <a:latin typeface="Times New Roman"/>
              <a:cs typeface="Times New Roman"/>
            </a:endParaRPr>
          </a:p>
          <a:p>
            <a:pPr marL="469265" lvl="1" indent="-229235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000" spc="-5" dirty="0">
                <a:latin typeface="Times New Roman"/>
                <a:cs typeface="Times New Roman"/>
              </a:rPr>
              <a:t>sophisticated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(broadcasting) functions</a:t>
            </a:r>
            <a:endParaRPr sz="1000">
              <a:latin typeface="Times New Roman"/>
              <a:cs typeface="Times New Roman"/>
            </a:endParaRPr>
          </a:p>
          <a:p>
            <a:pPr marL="469265" lvl="1" indent="-229235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000" spc="-5" dirty="0">
                <a:latin typeface="Times New Roman"/>
                <a:cs typeface="Times New Roman"/>
              </a:rPr>
              <a:t>useful linear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algebra,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Fourier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transform,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random</a:t>
            </a:r>
            <a:r>
              <a:rPr sz="1000" spc="-5" dirty="0">
                <a:latin typeface="Times New Roman"/>
                <a:cs typeface="Times New Roman"/>
              </a:rPr>
              <a:t> number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capabilities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2860" algn="just">
              <a:lnSpc>
                <a:spcPct val="96100"/>
              </a:lnSpc>
            </a:pPr>
            <a:r>
              <a:rPr sz="1000" spc="-5" dirty="0">
                <a:latin typeface="Times New Roman"/>
                <a:cs typeface="Times New Roman"/>
              </a:rPr>
              <a:t>Besides its obvious scientific uses, NumPy can also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10" dirty="0">
                <a:latin typeface="Times New Roman"/>
                <a:cs typeface="Times New Roman"/>
              </a:rPr>
              <a:t>used </a:t>
            </a:r>
            <a:r>
              <a:rPr sz="1000" spc="-5" dirty="0">
                <a:latin typeface="Times New Roman"/>
                <a:cs typeface="Times New Roman"/>
              </a:rPr>
              <a:t>as an efficient </a:t>
            </a:r>
            <a:r>
              <a:rPr sz="1000" dirty="0">
                <a:latin typeface="Times New Roman"/>
                <a:cs typeface="Times New Roman"/>
              </a:rPr>
              <a:t>multi-dimensional </a:t>
            </a:r>
            <a:r>
              <a:rPr sz="1000" spc="-5" dirty="0">
                <a:latin typeface="Times New Roman"/>
                <a:cs typeface="Times New Roman"/>
              </a:rPr>
              <a:t>container </a:t>
            </a:r>
            <a:r>
              <a:rPr sz="1000" dirty="0">
                <a:latin typeface="Times New Roman"/>
                <a:cs typeface="Times New Roman"/>
              </a:rPr>
              <a:t> of </a:t>
            </a:r>
            <a:r>
              <a:rPr sz="1000" spc="-5" dirty="0">
                <a:latin typeface="Times New Roman"/>
                <a:cs typeface="Times New Roman"/>
              </a:rPr>
              <a:t>generic data. Arbitrary </a:t>
            </a:r>
            <a:r>
              <a:rPr sz="1000" dirty="0">
                <a:latin typeface="Times New Roman"/>
                <a:cs typeface="Times New Roman"/>
              </a:rPr>
              <a:t>data-types </a:t>
            </a:r>
            <a:r>
              <a:rPr sz="1000" spc="-5" dirty="0">
                <a:latin typeface="Times New Roman"/>
                <a:cs typeface="Times New Roman"/>
              </a:rPr>
              <a:t>can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defined. This allows NumPy to seamlessly and speedily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integrate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 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wide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variety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databases.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339725" lvl="1" indent="-32766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40360" algn="l"/>
                <a:tab pos="5306060" algn="l"/>
              </a:tabLst>
            </a:pPr>
            <a:r>
              <a:rPr sz="1400" b="1" u="sng" spc="-5" dirty="0">
                <a:solidFill>
                  <a:srgbClr val="545454"/>
                </a:solidFill>
                <a:uFill>
                  <a:solidFill>
                    <a:srgbClr val="CCCCCC"/>
                  </a:solidFill>
                </a:uFill>
                <a:latin typeface="Trebuchet MS"/>
                <a:cs typeface="Trebuchet MS"/>
              </a:rPr>
              <a:t>Getting</a:t>
            </a:r>
            <a:r>
              <a:rPr sz="1400" b="1" u="sng" spc="-35" dirty="0">
                <a:solidFill>
                  <a:srgbClr val="545454"/>
                </a:solidFill>
                <a:uFill>
                  <a:solidFill>
                    <a:srgbClr val="CCCCCC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sng" spc="-5" dirty="0">
                <a:solidFill>
                  <a:srgbClr val="545454"/>
                </a:solidFill>
                <a:uFill>
                  <a:solidFill>
                    <a:srgbClr val="CCCCCC"/>
                  </a:solidFill>
                </a:uFill>
                <a:latin typeface="Trebuchet MS"/>
                <a:cs typeface="Trebuchet MS"/>
              </a:rPr>
              <a:t>Started	</a:t>
            </a:r>
            <a:endParaRPr sz="1400">
              <a:latin typeface="Trebuchet MS"/>
              <a:cs typeface="Trebuchet MS"/>
            </a:endParaRPr>
          </a:p>
          <a:p>
            <a:pPr marL="12700" marR="353695">
              <a:lnSpc>
                <a:spcPts val="1150"/>
              </a:lnSpc>
              <a:spcBef>
                <a:spcPts val="755"/>
              </a:spcBef>
            </a:pPr>
            <a:r>
              <a:rPr sz="1000" spc="-5" dirty="0">
                <a:latin typeface="Times New Roman"/>
                <a:cs typeface="Times New Roman"/>
              </a:rPr>
              <a:t>NumPy package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installed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by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default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you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download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anaconda.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 case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not</a:t>
            </a:r>
            <a:r>
              <a:rPr sz="1000" dirty="0">
                <a:latin typeface="Times New Roman"/>
                <a:cs typeface="Times New Roman"/>
              </a:rPr>
              <a:t> properly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installed,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we</a:t>
            </a:r>
            <a:r>
              <a:rPr sz="1000" dirty="0">
                <a:latin typeface="Times New Roman"/>
                <a:cs typeface="Times New Roman"/>
              </a:rPr>
              <a:t> strongly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recommend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scientific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Python</a:t>
            </a:r>
            <a:r>
              <a:rPr sz="1000" i="1" spc="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distribution.</a:t>
            </a:r>
            <a:endParaRPr sz="1000">
              <a:latin typeface="Times New Roman"/>
              <a:cs typeface="Times New Roman"/>
            </a:endParaRPr>
          </a:p>
          <a:p>
            <a:pPr marL="510540" lvl="2" indent="-22923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510540" algn="l"/>
                <a:tab pos="511175" algn="l"/>
              </a:tabLst>
            </a:pP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check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either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package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installed,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lunch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your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Jupyter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write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following</a:t>
            </a:r>
            <a:r>
              <a:rPr sz="1000" dirty="0">
                <a:latin typeface="Times New Roman"/>
                <a:cs typeface="Times New Roman"/>
              </a:rPr>
              <a:t> code: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30604" y="5844311"/>
            <a:ext cx="5301615" cy="25342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10540" indent="-229235">
              <a:lnSpc>
                <a:spcPct val="100000"/>
              </a:lnSpc>
              <a:spcBef>
                <a:spcPts val="760"/>
              </a:spcBef>
              <a:buFont typeface="Symbol"/>
              <a:buChar char=""/>
              <a:tabLst>
                <a:tab pos="510540" algn="l"/>
                <a:tab pos="511175" algn="l"/>
              </a:tabLst>
            </a:pPr>
            <a:r>
              <a:rPr sz="1000" spc="-5" dirty="0">
                <a:latin typeface="Times New Roman"/>
                <a:cs typeface="Times New Roman"/>
              </a:rPr>
              <a:t>It is expected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have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following:</a:t>
            </a:r>
            <a:endParaRPr sz="1000">
              <a:latin typeface="Times New Roman"/>
              <a:cs typeface="Times New Roman"/>
            </a:endParaRPr>
          </a:p>
          <a:p>
            <a:pPr marL="281940" marR="144145">
              <a:lnSpc>
                <a:spcPts val="1150"/>
              </a:lnSpc>
              <a:spcBef>
                <a:spcPts val="740"/>
              </a:spcBef>
            </a:pPr>
            <a:r>
              <a:rPr sz="1000" spc="-5" dirty="0">
                <a:latin typeface="Times New Roman"/>
                <a:cs typeface="Times New Roman"/>
              </a:rPr>
              <a:t>Once,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you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get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result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like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above,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means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NumPy</a:t>
            </a:r>
            <a:r>
              <a:rPr sz="1000" i="1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Package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properly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installed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you can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move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ahead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reading this tutorial.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1.1.	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Arrays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mbria"/>
              <a:cs typeface="Cambria"/>
            </a:endParaRPr>
          </a:p>
          <a:p>
            <a:pPr marL="281940" marR="5080" indent="187325" algn="just">
              <a:lnSpc>
                <a:spcPct val="95700"/>
              </a:lnSpc>
            </a:pP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many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algorithms,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can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represented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mathematically</a:t>
            </a:r>
            <a:r>
              <a:rPr sz="1000" dirty="0">
                <a:latin typeface="Times New Roman"/>
                <a:cs typeface="Times New Roman"/>
              </a:rPr>
              <a:t> as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vector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matrix</a:t>
            </a:r>
            <a:r>
              <a:rPr sz="1000" spc="-5" dirty="0">
                <a:latin typeface="Times New Roman"/>
                <a:cs typeface="Times New Roman"/>
              </a:rPr>
              <a:t>.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Conceptually, a vector is just a list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numbers and a matrix is a two-dimensional list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numbers (a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list</a:t>
            </a:r>
            <a:r>
              <a:rPr sz="1000" dirty="0">
                <a:latin typeface="Times New Roman"/>
                <a:cs typeface="Times New Roman"/>
              </a:rPr>
              <a:t> of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lists).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However,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even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basic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linear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algebra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like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matrix</a:t>
            </a:r>
            <a:r>
              <a:rPr sz="1000" spc="-5" dirty="0">
                <a:latin typeface="Times New Roman"/>
                <a:cs typeface="Times New Roman"/>
              </a:rPr>
              <a:t> multiplication</a:t>
            </a:r>
            <a:r>
              <a:rPr sz="1000" dirty="0">
                <a:latin typeface="Times New Roman"/>
                <a:cs typeface="Times New Roman"/>
              </a:rPr>
              <a:t> are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cumbersome to implement </a:t>
            </a:r>
            <a:r>
              <a:rPr sz="1000" dirty="0">
                <a:latin typeface="Times New Roman"/>
                <a:cs typeface="Times New Roman"/>
              </a:rPr>
              <a:t>and slow </a:t>
            </a:r>
            <a:r>
              <a:rPr sz="1000" spc="-5" dirty="0">
                <a:latin typeface="Times New Roman"/>
                <a:cs typeface="Times New Roman"/>
              </a:rPr>
              <a:t>to execute </a:t>
            </a:r>
            <a:r>
              <a:rPr sz="1000" spc="-10" dirty="0">
                <a:latin typeface="Times New Roman"/>
                <a:cs typeface="Times New Roman"/>
              </a:rPr>
              <a:t>when </a:t>
            </a:r>
            <a:r>
              <a:rPr sz="1000" spc="-5" dirty="0">
                <a:latin typeface="Times New Roman"/>
                <a:cs typeface="Times New Roman"/>
              </a:rPr>
              <a:t>data is stored this </a:t>
            </a:r>
            <a:r>
              <a:rPr sz="1000" spc="-10" dirty="0">
                <a:latin typeface="Times New Roman"/>
                <a:cs typeface="Times New Roman"/>
              </a:rPr>
              <a:t>way.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i="1" spc="-5" dirty="0">
                <a:latin typeface="Times New Roman"/>
                <a:cs typeface="Times New Roman"/>
              </a:rPr>
              <a:t>NumPy </a:t>
            </a:r>
            <a:r>
              <a:rPr sz="1000" spc="-5" dirty="0">
                <a:latin typeface="Times New Roman"/>
                <a:cs typeface="Times New Roman"/>
              </a:rPr>
              <a:t>module1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offers a much better solution. The basic object in NumPy is the array, which is conceptually similar 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 a </a:t>
            </a:r>
            <a:r>
              <a:rPr sz="1000" spc="-10" dirty="0">
                <a:latin typeface="Times New Roman"/>
                <a:cs typeface="Times New Roman"/>
              </a:rPr>
              <a:t>matrix.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NumPy array class </a:t>
            </a:r>
            <a:r>
              <a:rPr sz="1000" spc="-5" dirty="0">
                <a:latin typeface="Times New Roman"/>
                <a:cs typeface="Times New Roman"/>
              </a:rPr>
              <a:t>is called </a:t>
            </a:r>
            <a:r>
              <a:rPr sz="1000" b="1" spc="-5" dirty="0">
                <a:latin typeface="Times New Roman"/>
                <a:cs typeface="Times New Roman"/>
              </a:rPr>
              <a:t>ndarray </a:t>
            </a:r>
            <a:r>
              <a:rPr sz="1000" spc="-5" dirty="0">
                <a:latin typeface="Times New Roman"/>
                <a:cs typeface="Times New Roman"/>
              </a:rPr>
              <a:t>(for “n-dimensional array”). The simplest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way to </a:t>
            </a:r>
            <a:r>
              <a:rPr sz="1000" dirty="0">
                <a:latin typeface="Times New Roman"/>
                <a:cs typeface="Times New Roman"/>
              </a:rPr>
              <a:t>explicitly </a:t>
            </a:r>
            <a:r>
              <a:rPr sz="1000" spc="-5" dirty="0">
                <a:latin typeface="Times New Roman"/>
                <a:cs typeface="Times New Roman"/>
              </a:rPr>
              <a:t>create a </a:t>
            </a:r>
            <a:r>
              <a:rPr sz="1000" dirty="0">
                <a:latin typeface="Times New Roman"/>
                <a:cs typeface="Times New Roman"/>
              </a:rPr>
              <a:t>1-D </a:t>
            </a:r>
            <a:r>
              <a:rPr sz="1000" spc="-5" dirty="0">
                <a:latin typeface="Times New Roman"/>
                <a:cs typeface="Times New Roman"/>
              </a:rPr>
              <a:t>ndarray is to define a list, then </a:t>
            </a:r>
            <a:r>
              <a:rPr sz="1000" dirty="0">
                <a:latin typeface="Times New Roman"/>
                <a:cs typeface="Times New Roman"/>
              </a:rPr>
              <a:t>cast </a:t>
            </a:r>
            <a:r>
              <a:rPr sz="1000" spc="-5" dirty="0">
                <a:latin typeface="Times New Roman"/>
                <a:cs typeface="Times New Roman"/>
              </a:rPr>
              <a:t>that list as </a:t>
            </a:r>
            <a:r>
              <a:rPr sz="1000" dirty="0">
                <a:latin typeface="Times New Roman"/>
                <a:cs typeface="Times New Roman"/>
              </a:rPr>
              <a:t>an </a:t>
            </a:r>
            <a:r>
              <a:rPr sz="1000" spc="-5" dirty="0">
                <a:latin typeface="Times New Roman"/>
                <a:cs typeface="Times New Roman"/>
              </a:rPr>
              <a:t>ndarray with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NumPy’s </a:t>
            </a:r>
            <a:r>
              <a:rPr sz="1000" b="1" i="1" spc="-5" dirty="0">
                <a:latin typeface="Times New Roman"/>
                <a:cs typeface="Times New Roman"/>
              </a:rPr>
              <a:t>array()</a:t>
            </a:r>
            <a:r>
              <a:rPr sz="1000" b="1" i="1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function.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0302" y="9109709"/>
            <a:ext cx="4883785" cy="332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alias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“</a:t>
            </a:r>
            <a:r>
              <a:rPr sz="1000" b="1" i="1" spc="-5" dirty="0">
                <a:latin typeface="Times New Roman"/>
                <a:cs typeface="Times New Roman"/>
              </a:rPr>
              <a:t>np</a:t>
            </a:r>
            <a:r>
              <a:rPr sz="1000" spc="-5" dirty="0">
                <a:latin typeface="Times New Roman"/>
                <a:cs typeface="Times New Roman"/>
              </a:rPr>
              <a:t>”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standard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 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Python community</a:t>
            </a:r>
            <a:endParaRPr sz="1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ndarray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have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arbitrarily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many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dimensions.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2-D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array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1-D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array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1-D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arrays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318" y="4929747"/>
            <a:ext cx="6064709" cy="4704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22752" y="5584351"/>
            <a:ext cx="2671333" cy="44556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000" y="8462771"/>
            <a:ext cx="5250180" cy="56540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</a:t>
            </a:r>
            <a:r>
              <a:rPr spc="-30" dirty="0"/>
              <a:t> </a:t>
            </a:r>
            <a:r>
              <a:rPr spc="-5" dirty="0"/>
              <a:t>Mohammed Al-Sarem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302" y="427735"/>
            <a:ext cx="50298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6545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Lab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4: </a:t>
            </a:r>
            <a:r>
              <a:rPr sz="1400" b="1" dirty="0">
                <a:latin typeface="Calibri"/>
                <a:cs typeface="Calibri"/>
              </a:rPr>
              <a:t>Data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Preparation-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NumPy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Library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Calibri"/>
              <a:cs typeface="Calibri"/>
            </a:endParaRPr>
          </a:p>
          <a:p>
            <a:pPr marL="240665" marR="5080" indent="-228600" algn="just">
              <a:lnSpc>
                <a:spcPct val="96100"/>
              </a:lnSpc>
              <a:buFont typeface="Symbol"/>
              <a:buChar char=""/>
              <a:tabLst>
                <a:tab pos="241300" algn="l"/>
              </a:tabLst>
            </a:pPr>
            <a:r>
              <a:rPr sz="1000" spc="-5" dirty="0">
                <a:latin typeface="Times New Roman"/>
                <a:cs typeface="Times New Roman"/>
              </a:rPr>
              <a:t>(like a list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lists), a 3-D array is a 1-D </a:t>
            </a:r>
            <a:r>
              <a:rPr sz="1000" dirty="0">
                <a:latin typeface="Times New Roman"/>
                <a:cs typeface="Times New Roman"/>
              </a:rPr>
              <a:t>array of </a:t>
            </a:r>
            <a:r>
              <a:rPr sz="1000" spc="-5" dirty="0">
                <a:latin typeface="Times New Roman"/>
                <a:cs typeface="Times New Roman"/>
              </a:rPr>
              <a:t>2-D arrays (a list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lists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lists), and, more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generally, an n-dimensional array </a:t>
            </a:r>
            <a:r>
              <a:rPr sz="1000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a 1-D </a:t>
            </a:r>
            <a:r>
              <a:rPr sz="1000" dirty="0">
                <a:latin typeface="Times New Roman"/>
                <a:cs typeface="Times New Roman"/>
              </a:rPr>
              <a:t>array of </a:t>
            </a:r>
            <a:r>
              <a:rPr sz="1000" spc="-5" dirty="0">
                <a:latin typeface="Times New Roman"/>
                <a:cs typeface="Times New Roman"/>
              </a:rPr>
              <a:t>(n - 1)-dimensional arrays (a list </a:t>
            </a:r>
            <a:r>
              <a:rPr sz="1000" dirty="0">
                <a:latin typeface="Times New Roman"/>
                <a:cs typeface="Times New Roman"/>
              </a:rPr>
              <a:t>of lists of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lists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lists...).</a:t>
            </a:r>
            <a:endParaRPr sz="10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241300" algn="l"/>
              </a:tabLst>
            </a:pP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dimension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 called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axis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40665" marR="12700" indent="-228600" algn="just">
              <a:lnSpc>
                <a:spcPts val="1150"/>
              </a:lnSpc>
              <a:spcBef>
                <a:spcPts val="105"/>
              </a:spcBef>
              <a:buFont typeface="Symbol"/>
              <a:buChar char=""/>
              <a:tabLst>
                <a:tab pos="241300" algn="l"/>
              </a:tabLst>
            </a:pPr>
            <a:r>
              <a:rPr sz="1000" spc="-5" dirty="0">
                <a:latin typeface="Times New Roman"/>
                <a:cs typeface="Times New Roman"/>
              </a:rPr>
              <a:t>For a 2-D array, the 0-axis indexes the rows and the </a:t>
            </a:r>
            <a:r>
              <a:rPr sz="1000" dirty="0">
                <a:latin typeface="Times New Roman"/>
                <a:cs typeface="Times New Roman"/>
              </a:rPr>
              <a:t>1-axis </a:t>
            </a:r>
            <a:r>
              <a:rPr sz="1000" spc="-5" dirty="0">
                <a:latin typeface="Times New Roman"/>
                <a:cs typeface="Times New Roman"/>
              </a:rPr>
              <a:t>indexes the columns. Elements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accessed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using brackets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indices,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axes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separated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commas.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9153" y="3494659"/>
            <a:ext cx="5073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</a:t>
            </a:r>
            <a:r>
              <a:rPr sz="1000" b="1" u="sng" spc="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1.1:</a:t>
            </a:r>
            <a:r>
              <a:rPr sz="1000" b="1" spc="2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Write</a:t>
            </a:r>
            <a:r>
              <a:rPr sz="1000" spc="27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28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function</a:t>
            </a:r>
            <a:r>
              <a:rPr sz="1000" spc="2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that</a:t>
            </a:r>
            <a:r>
              <a:rPr sz="1000" spc="27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defines</a:t>
            </a:r>
            <a:r>
              <a:rPr sz="1000" spc="2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the</a:t>
            </a:r>
            <a:r>
              <a:rPr sz="1000" spc="26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following</a:t>
            </a:r>
            <a:r>
              <a:rPr sz="1000" spc="28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matrices</a:t>
            </a:r>
            <a:r>
              <a:rPr sz="1000" spc="2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as</a:t>
            </a:r>
            <a:r>
              <a:rPr sz="1000" spc="30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NumPy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3793362"/>
            <a:ext cx="829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arrays.</a:t>
            </a:r>
            <a:r>
              <a:rPr sz="1000" spc="114" dirty="0">
                <a:latin typeface="Verdana"/>
                <a:cs typeface="Verdana"/>
              </a:rPr>
              <a:t> </a:t>
            </a:r>
            <a:r>
              <a:rPr sz="1000" spc="-5" dirty="0">
                <a:latin typeface="Cambria Math"/>
                <a:cs typeface="Cambria Math"/>
              </a:rPr>
              <a:t>𝐴</a:t>
            </a:r>
            <a:r>
              <a:rPr sz="1000" spc="40" dirty="0">
                <a:latin typeface="Cambria Math"/>
                <a:cs typeface="Cambria Math"/>
              </a:rPr>
              <a:t> </a:t>
            </a:r>
            <a:r>
              <a:rPr sz="1000" spc="-5" dirty="0">
                <a:latin typeface="Cambria Math"/>
                <a:cs typeface="Cambria Math"/>
              </a:rPr>
              <a:t>=</a:t>
            </a:r>
            <a:r>
              <a:rPr sz="1000" spc="50" dirty="0">
                <a:latin typeface="Cambria Math"/>
                <a:cs typeface="Cambria Math"/>
              </a:rPr>
              <a:t> </a:t>
            </a:r>
            <a:r>
              <a:rPr sz="1000" spc="10" dirty="0">
                <a:latin typeface="Cambria Math"/>
                <a:cs typeface="Cambria Math"/>
              </a:rPr>
              <a:t>[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282" y="3724783"/>
            <a:ext cx="632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0185" algn="l"/>
                <a:tab pos="548640" algn="l"/>
              </a:tabLst>
            </a:pPr>
            <a:r>
              <a:rPr sz="1000" spc="-5" dirty="0">
                <a:latin typeface="Cambria Math"/>
                <a:cs typeface="Cambria Math"/>
              </a:rPr>
              <a:t>3	</a:t>
            </a:r>
            <a:r>
              <a:rPr sz="1000" spc="-10" dirty="0">
                <a:latin typeface="Cambria Math"/>
                <a:cs typeface="Cambria Math"/>
              </a:rPr>
              <a:t>−</a:t>
            </a:r>
            <a:r>
              <a:rPr sz="1000" spc="-5" dirty="0">
                <a:latin typeface="Cambria Math"/>
                <a:cs typeface="Cambria Math"/>
              </a:rPr>
              <a:t>1</a:t>
            </a:r>
            <a:r>
              <a:rPr sz="1000" dirty="0">
                <a:latin typeface="Cambria Math"/>
                <a:cs typeface="Cambria Math"/>
              </a:rPr>
              <a:t>	</a:t>
            </a:r>
            <a:r>
              <a:rPr sz="1000" spc="-5" dirty="0">
                <a:latin typeface="Cambria Math"/>
                <a:cs typeface="Cambria Math"/>
              </a:rPr>
              <a:t>4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282" y="3874135"/>
            <a:ext cx="680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7810" algn="l"/>
                <a:tab pos="501650" algn="l"/>
              </a:tabLst>
            </a:pPr>
            <a:r>
              <a:rPr sz="1000" spc="-5" dirty="0">
                <a:latin typeface="Cambria Math"/>
                <a:cs typeface="Cambria Math"/>
              </a:rPr>
              <a:t>1	5	</a:t>
            </a:r>
            <a:r>
              <a:rPr sz="1000" spc="5" dirty="0">
                <a:latin typeface="Cambria Math"/>
                <a:cs typeface="Cambria Math"/>
              </a:rPr>
              <a:t>−</a:t>
            </a:r>
            <a:r>
              <a:rPr sz="1000" spc="-5" dirty="0">
                <a:latin typeface="Cambria Math"/>
                <a:cs typeface="Cambria Math"/>
              </a:rPr>
              <a:t>9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6602" y="3793362"/>
            <a:ext cx="717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Cambria Math"/>
                <a:cs typeface="Cambria Math"/>
              </a:rPr>
              <a:t>]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8771" y="3948810"/>
            <a:ext cx="9251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7810" algn="l"/>
                <a:tab pos="747395" algn="l"/>
              </a:tabLst>
            </a:pPr>
            <a:r>
              <a:rPr sz="1000" spc="-5" dirty="0">
                <a:latin typeface="Cambria Math"/>
                <a:cs typeface="Cambria Math"/>
              </a:rPr>
              <a:t>3	2    </a:t>
            </a:r>
            <a:r>
              <a:rPr sz="1000" spc="-105" dirty="0">
                <a:latin typeface="Cambria Math"/>
                <a:cs typeface="Cambria Math"/>
              </a:rPr>
              <a:t> </a:t>
            </a:r>
            <a:r>
              <a:rPr sz="1000" spc="-10" dirty="0">
                <a:latin typeface="Cambria Math"/>
                <a:cs typeface="Cambria Math"/>
              </a:rPr>
              <a:t>−</a:t>
            </a:r>
            <a:r>
              <a:rPr sz="1000" spc="-5" dirty="0">
                <a:latin typeface="Cambria Math"/>
                <a:cs typeface="Cambria Math"/>
              </a:rPr>
              <a:t>7</a:t>
            </a:r>
            <a:r>
              <a:rPr sz="1000" dirty="0">
                <a:latin typeface="Cambria Math"/>
                <a:cs typeface="Cambria Math"/>
              </a:rPr>
              <a:t>	</a:t>
            </a:r>
            <a:r>
              <a:rPr sz="1000" spc="-10" dirty="0">
                <a:latin typeface="Cambria Math"/>
                <a:cs typeface="Cambria Math"/>
              </a:rPr>
              <a:t>−</a:t>
            </a:r>
            <a:r>
              <a:rPr sz="1000" spc="-5" dirty="0">
                <a:latin typeface="Cambria Math"/>
                <a:cs typeface="Cambria Math"/>
              </a:rPr>
              <a:t>2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8251" y="3653154"/>
            <a:ext cx="3151505" cy="32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3220">
              <a:lnSpc>
                <a:spcPts val="1180"/>
              </a:lnSpc>
              <a:spcBef>
                <a:spcPts val="95"/>
              </a:spcBef>
              <a:tabLst>
                <a:tab pos="608330" algn="l"/>
                <a:tab pos="852169" algn="l"/>
                <a:tab pos="1144905" algn="l"/>
              </a:tabLst>
            </a:pPr>
            <a:r>
              <a:rPr sz="1000" spc="-5" dirty="0">
                <a:latin typeface="Cambria Math"/>
                <a:cs typeface="Cambria Math"/>
              </a:rPr>
              <a:t>2	4	</a:t>
            </a:r>
            <a:r>
              <a:rPr sz="1000" spc="-10" dirty="0">
                <a:latin typeface="Cambria Math"/>
                <a:cs typeface="Cambria Math"/>
              </a:rPr>
              <a:t>−5	</a:t>
            </a:r>
            <a:r>
              <a:rPr sz="1000" spc="-5" dirty="0">
                <a:latin typeface="Cambria Math"/>
                <a:cs typeface="Cambria Math"/>
              </a:rPr>
              <a:t>6</a:t>
            </a:r>
            <a:endParaRPr sz="1000">
              <a:latin typeface="Cambria Math"/>
              <a:cs typeface="Cambria Math"/>
            </a:endParaRPr>
          </a:p>
          <a:p>
            <a:pPr marL="12700">
              <a:lnSpc>
                <a:spcPts val="1180"/>
              </a:lnSpc>
              <a:tabLst>
                <a:tab pos="608330" algn="l"/>
                <a:tab pos="899794" algn="l"/>
                <a:tab pos="1097915" algn="l"/>
              </a:tabLst>
            </a:pPr>
            <a:r>
              <a:rPr sz="1500" spc="-7" baseline="2777" dirty="0">
                <a:latin typeface="Cambria Math"/>
                <a:cs typeface="Cambria Math"/>
              </a:rPr>
              <a:t>𝐵</a:t>
            </a:r>
            <a:r>
              <a:rPr sz="1500" spc="127" baseline="2777" dirty="0">
                <a:latin typeface="Cambria Math"/>
                <a:cs typeface="Cambria Math"/>
              </a:rPr>
              <a:t> </a:t>
            </a:r>
            <a:r>
              <a:rPr sz="1500" spc="-7" baseline="2777" dirty="0">
                <a:latin typeface="Cambria Math"/>
                <a:cs typeface="Cambria Math"/>
              </a:rPr>
              <a:t>=</a:t>
            </a:r>
            <a:r>
              <a:rPr sz="1500" spc="97" baseline="2777" dirty="0">
                <a:latin typeface="Cambria Math"/>
                <a:cs typeface="Cambria Math"/>
              </a:rPr>
              <a:t> </a:t>
            </a:r>
            <a:r>
              <a:rPr sz="1500" spc="15" baseline="2777" dirty="0">
                <a:latin typeface="Cambria Math"/>
                <a:cs typeface="Cambria Math"/>
              </a:rPr>
              <a:t>[</a:t>
            </a:r>
            <a:r>
              <a:rPr sz="1000" spc="10" dirty="0">
                <a:latin typeface="Cambria Math"/>
                <a:cs typeface="Cambria Math"/>
              </a:rPr>
              <a:t>−1	</a:t>
            </a:r>
            <a:r>
              <a:rPr sz="1000" spc="-5" dirty="0">
                <a:latin typeface="Cambria Math"/>
                <a:cs typeface="Cambria Math"/>
              </a:rPr>
              <a:t>7	9	3</a:t>
            </a:r>
            <a:r>
              <a:rPr sz="1000" spc="509" dirty="0">
                <a:latin typeface="Cambria Math"/>
                <a:cs typeface="Cambria Math"/>
              </a:rPr>
              <a:t> </a:t>
            </a:r>
            <a:r>
              <a:rPr sz="1500" spc="30" baseline="2777" dirty="0">
                <a:latin typeface="Cambria Math"/>
                <a:cs typeface="Cambria Math"/>
              </a:rPr>
              <a:t>]</a:t>
            </a:r>
            <a:r>
              <a:rPr sz="1500" spc="30" baseline="2777" dirty="0">
                <a:latin typeface="Verdana"/>
                <a:cs typeface="Verdana"/>
              </a:rPr>
              <a:t>,</a:t>
            </a:r>
            <a:r>
              <a:rPr sz="1500" spc="179" baseline="2777" dirty="0">
                <a:latin typeface="Verdana"/>
                <a:cs typeface="Verdana"/>
              </a:rPr>
              <a:t> </a:t>
            </a:r>
            <a:r>
              <a:rPr sz="1500" spc="-7" baseline="2777" dirty="0">
                <a:latin typeface="Verdana"/>
                <a:cs typeface="Verdana"/>
              </a:rPr>
              <a:t>Return</a:t>
            </a:r>
            <a:r>
              <a:rPr sz="1500" spc="187" baseline="2777" dirty="0">
                <a:latin typeface="Verdana"/>
                <a:cs typeface="Verdana"/>
              </a:rPr>
              <a:t> </a:t>
            </a:r>
            <a:r>
              <a:rPr sz="1500" baseline="2777" dirty="0">
                <a:latin typeface="Verdana"/>
                <a:cs typeface="Verdana"/>
              </a:rPr>
              <a:t>the</a:t>
            </a:r>
            <a:r>
              <a:rPr sz="1500" spc="187" baseline="2777" dirty="0">
                <a:latin typeface="Verdana"/>
                <a:cs typeface="Verdana"/>
              </a:rPr>
              <a:t> </a:t>
            </a:r>
            <a:r>
              <a:rPr sz="1500" spc="-7" baseline="2777" dirty="0">
                <a:latin typeface="Verdana"/>
                <a:cs typeface="Verdana"/>
              </a:rPr>
              <a:t>matrix</a:t>
            </a:r>
            <a:r>
              <a:rPr sz="1500" spc="179" baseline="2777" dirty="0">
                <a:latin typeface="Verdana"/>
                <a:cs typeface="Verdana"/>
              </a:rPr>
              <a:t> </a:t>
            </a:r>
            <a:r>
              <a:rPr sz="1500" spc="-7" baseline="2777" dirty="0">
                <a:latin typeface="Verdana"/>
                <a:cs typeface="Verdana"/>
              </a:rPr>
              <a:t>product</a:t>
            </a:r>
            <a:endParaRPr sz="1500" baseline="2777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7753" y="4102734"/>
            <a:ext cx="4596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AB. </a:t>
            </a:r>
            <a:r>
              <a:rPr sz="1000" dirty="0">
                <a:latin typeface="Verdana"/>
                <a:cs typeface="Verdana"/>
              </a:rPr>
              <a:t>Hint: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help()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function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see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how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np.dot()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function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can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be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used!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153" y="5503290"/>
            <a:ext cx="4439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1.2: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Explore how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np.ndarray()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be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used!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Give an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example?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0604" y="7608188"/>
            <a:ext cx="53003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200" b="1" dirty="0">
                <a:solidFill>
                  <a:srgbClr val="365F91"/>
                </a:solidFill>
                <a:latin typeface="Arial"/>
                <a:cs typeface="Arial"/>
              </a:rPr>
              <a:t>1.2.	Basic</a:t>
            </a:r>
            <a:r>
              <a:rPr sz="1200" b="1" spc="5" dirty="0">
                <a:solidFill>
                  <a:srgbClr val="365F91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65F91"/>
                </a:solidFill>
                <a:latin typeface="Arial"/>
                <a:cs typeface="Arial"/>
              </a:rPr>
              <a:t>Array</a:t>
            </a:r>
            <a:r>
              <a:rPr sz="1200" b="1" spc="-25" dirty="0">
                <a:solidFill>
                  <a:srgbClr val="365F9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65F91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Arial"/>
              <a:cs typeface="Arial"/>
            </a:endParaRPr>
          </a:p>
          <a:p>
            <a:pPr marL="281940" marR="5080" algn="just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NumPy arrays behave differently with respect to the </a:t>
            </a:r>
            <a:r>
              <a:rPr sz="1000" dirty="0">
                <a:latin typeface="Times New Roman"/>
                <a:cs typeface="Times New Roman"/>
              </a:rPr>
              <a:t>binary </a:t>
            </a:r>
            <a:r>
              <a:rPr sz="1000" spc="-5" dirty="0">
                <a:latin typeface="Times New Roman"/>
                <a:cs typeface="Times New Roman"/>
              </a:rPr>
              <a:t>arithmetic </a:t>
            </a:r>
            <a:r>
              <a:rPr sz="1000" dirty="0">
                <a:latin typeface="Times New Roman"/>
                <a:cs typeface="Times New Roman"/>
              </a:rPr>
              <a:t>operators </a:t>
            </a:r>
            <a:r>
              <a:rPr sz="1000" spc="-5" dirty="0">
                <a:latin typeface="Times New Roman"/>
                <a:cs typeface="Times New Roman"/>
              </a:rPr>
              <a:t>+ and * than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Pythonlists </a:t>
            </a:r>
            <a:r>
              <a:rPr sz="1000" dirty="0">
                <a:latin typeface="Times New Roman"/>
                <a:cs typeface="Times New Roman"/>
              </a:rPr>
              <a:t>do. </a:t>
            </a:r>
            <a:r>
              <a:rPr sz="1000" spc="-5" dirty="0">
                <a:latin typeface="Times New Roman"/>
                <a:cs typeface="Times New Roman"/>
              </a:rPr>
              <a:t>For lists, + concatenates two lists and * replicates a list </a:t>
            </a:r>
            <a:r>
              <a:rPr sz="1000" spc="5" dirty="0">
                <a:latin typeface="Times New Roman"/>
                <a:cs typeface="Times New Roman"/>
              </a:rPr>
              <a:t>by </a:t>
            </a:r>
            <a:r>
              <a:rPr sz="1000" spc="-5" dirty="0">
                <a:latin typeface="Times New Roman"/>
                <a:cs typeface="Times New Roman"/>
              </a:rPr>
              <a:t>a scalar amount (strings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also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behave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this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way).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386" y="1840646"/>
            <a:ext cx="5316784" cy="151977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2747" y="8583925"/>
            <a:ext cx="5340674" cy="104677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612391" y="4293107"/>
            <a:ext cx="5137785" cy="1219200"/>
          </a:xfrm>
          <a:custGeom>
            <a:avLst/>
            <a:gdLst/>
            <a:ahLst/>
            <a:cxnLst/>
            <a:rect l="l" t="t" r="r" b="b"/>
            <a:pathLst>
              <a:path w="5137784" h="1219200">
                <a:moveTo>
                  <a:pt x="0" y="1219200"/>
                </a:moveTo>
                <a:lnTo>
                  <a:pt x="5137404" y="1219200"/>
                </a:lnTo>
                <a:lnTo>
                  <a:pt x="5137404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2391" y="5714999"/>
            <a:ext cx="5137785" cy="1656714"/>
          </a:xfrm>
          <a:custGeom>
            <a:avLst/>
            <a:gdLst/>
            <a:ahLst/>
            <a:cxnLst/>
            <a:rect l="l" t="t" r="r" b="b"/>
            <a:pathLst>
              <a:path w="5137784" h="1656715">
                <a:moveTo>
                  <a:pt x="0" y="1656588"/>
                </a:moveTo>
                <a:lnTo>
                  <a:pt x="5137404" y="1656588"/>
                </a:lnTo>
                <a:lnTo>
                  <a:pt x="5137404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3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</a:t>
            </a:r>
            <a:r>
              <a:rPr spc="-30" dirty="0"/>
              <a:t> </a:t>
            </a:r>
            <a:r>
              <a:rPr spc="-5" dirty="0"/>
              <a:t>Mohammed Al-Sarem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E66F10-1C05-466D-94B6-4DA90A8ABF17}"/>
              </a:ext>
            </a:extLst>
          </p:cNvPr>
          <p:cNvSpPr txBox="1"/>
          <p:nvPr/>
        </p:nvSpPr>
        <p:spPr>
          <a:xfrm>
            <a:off x="2731642" y="4797849"/>
            <a:ext cx="5122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def</a:t>
            </a:r>
            <a:r>
              <a:rPr lang="es-ES" sz="1400" dirty="0"/>
              <a:t> </a:t>
            </a:r>
            <a:r>
              <a:rPr lang="es-ES" sz="1400" dirty="0" err="1"/>
              <a:t>dotArray</a:t>
            </a:r>
            <a:r>
              <a:rPr lang="es-ES" sz="1400" dirty="0"/>
              <a:t>(X,Y):</a:t>
            </a:r>
          </a:p>
          <a:p>
            <a:r>
              <a:rPr lang="es-ES" sz="1400" dirty="0"/>
              <a:t>    Z=np.dot(X,Y)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print</a:t>
            </a:r>
            <a:r>
              <a:rPr lang="es-ES" sz="1400" dirty="0"/>
              <a:t>(Z)</a:t>
            </a:r>
          </a:p>
          <a:p>
            <a:endParaRPr lang="es-ES" sz="1400" dirty="0"/>
          </a:p>
          <a:p>
            <a:r>
              <a:rPr lang="es-ES" sz="1400" dirty="0"/>
              <a:t>X = </a:t>
            </a:r>
            <a:r>
              <a:rPr lang="es-ES" sz="1400" dirty="0" err="1"/>
              <a:t>np.array</a:t>
            </a:r>
            <a:r>
              <a:rPr lang="es-ES" sz="1400" dirty="0"/>
              <a:t>([[3, -1, 4],[1, 5, -9]])</a:t>
            </a:r>
          </a:p>
          <a:p>
            <a:endParaRPr lang="es-ES" sz="1400" dirty="0"/>
          </a:p>
          <a:p>
            <a:r>
              <a:rPr lang="es-ES" sz="1400" dirty="0"/>
              <a:t>Y = </a:t>
            </a:r>
            <a:r>
              <a:rPr lang="es-ES" sz="1400" dirty="0" err="1"/>
              <a:t>np.array</a:t>
            </a:r>
            <a:r>
              <a:rPr lang="es-ES" sz="1400" dirty="0"/>
              <a:t>([[2, 4, -5 ,6],[-1, 7, 9, 3], [3, 2, -7, -2]])</a:t>
            </a:r>
          </a:p>
          <a:p>
            <a:endParaRPr lang="es-ES" sz="1400" dirty="0"/>
          </a:p>
          <a:p>
            <a:r>
              <a:rPr lang="es-ES" sz="1400" dirty="0" err="1"/>
              <a:t>dotArray</a:t>
            </a:r>
            <a:r>
              <a:rPr lang="es-ES" sz="1400" dirty="0"/>
              <a:t>(X,Y)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7735"/>
            <a:ext cx="5300980" cy="104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Lab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4: </a:t>
            </a:r>
            <a:r>
              <a:rPr sz="1400" b="1" dirty="0">
                <a:latin typeface="Calibri"/>
                <a:cs typeface="Calibri"/>
              </a:rPr>
              <a:t>Data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Preparation-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NumPy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Library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alibri"/>
              <a:cs typeface="Calibri"/>
            </a:endParaRPr>
          </a:p>
          <a:p>
            <a:pPr marL="12700" marR="5715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NumPy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arrays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act </a:t>
            </a:r>
            <a:r>
              <a:rPr sz="1000" spc="-5" dirty="0">
                <a:latin typeface="Times New Roman"/>
                <a:cs typeface="Times New Roman"/>
              </a:rPr>
              <a:t>like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mathematical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vectors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matrices: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+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*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perform </a:t>
            </a:r>
            <a:r>
              <a:rPr sz="1000" spc="-5" dirty="0">
                <a:latin typeface="Times New Roman"/>
                <a:cs typeface="Times New Roman"/>
              </a:rPr>
              <a:t>component-wise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addition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multiplication.</a:t>
            </a:r>
            <a:endParaRPr sz="10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780"/>
              </a:spcBef>
              <a:tabLst>
                <a:tab pos="4876165" algn="l"/>
              </a:tabLst>
            </a:pPr>
            <a:r>
              <a:rPr sz="1500" b="1" u="sng" spc="-7" baseline="2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</a:t>
            </a:r>
            <a:r>
              <a:rPr sz="1500" b="1" u="sng" spc="434" baseline="2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b="1" u="sng" baseline="2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1.3:</a:t>
            </a:r>
            <a:r>
              <a:rPr sz="1500" b="1" spc="434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Verdana"/>
                <a:cs typeface="Verdana"/>
              </a:rPr>
              <a:t>Assume  X,</a:t>
            </a:r>
            <a:r>
              <a:rPr sz="1500" spc="532" baseline="2777" dirty="0">
                <a:latin typeface="Verdana"/>
                <a:cs typeface="Verdana"/>
              </a:rPr>
              <a:t> </a:t>
            </a:r>
            <a:r>
              <a:rPr sz="1500" spc="-7" baseline="2777" dirty="0">
                <a:latin typeface="Verdana"/>
                <a:cs typeface="Verdana"/>
              </a:rPr>
              <a:t>Y</a:t>
            </a:r>
            <a:r>
              <a:rPr sz="1500" spc="517" baseline="2777" dirty="0">
                <a:latin typeface="Verdana"/>
                <a:cs typeface="Verdana"/>
              </a:rPr>
              <a:t> </a:t>
            </a:r>
            <a:r>
              <a:rPr sz="1500" spc="-7" baseline="2777" dirty="0">
                <a:latin typeface="Verdana"/>
                <a:cs typeface="Verdana"/>
              </a:rPr>
              <a:t>matrices  are</a:t>
            </a:r>
            <a:r>
              <a:rPr sz="1500" spc="540" baseline="2777" dirty="0">
                <a:latin typeface="Verdana"/>
                <a:cs typeface="Verdana"/>
              </a:rPr>
              <a:t> </a:t>
            </a:r>
            <a:r>
              <a:rPr sz="1500" spc="-7" baseline="2777" dirty="0">
                <a:latin typeface="Verdana"/>
                <a:cs typeface="Verdana"/>
              </a:rPr>
              <a:t>given</a:t>
            </a:r>
            <a:r>
              <a:rPr sz="1500" spc="525" baseline="2777" dirty="0">
                <a:latin typeface="Verdana"/>
                <a:cs typeface="Verdana"/>
              </a:rPr>
              <a:t> </a:t>
            </a:r>
            <a:r>
              <a:rPr sz="1500" spc="-7" baseline="2777" dirty="0">
                <a:latin typeface="Verdana"/>
                <a:cs typeface="Verdana"/>
              </a:rPr>
              <a:t>as</a:t>
            </a:r>
            <a:r>
              <a:rPr sz="1500" spc="517" baseline="2777" dirty="0">
                <a:latin typeface="Verdana"/>
                <a:cs typeface="Verdana"/>
              </a:rPr>
              <a:t> </a:t>
            </a:r>
            <a:r>
              <a:rPr sz="1500" spc="-7" baseline="2777" dirty="0">
                <a:latin typeface="Verdana"/>
                <a:cs typeface="Verdana"/>
              </a:rPr>
              <a:t>follows:</a:t>
            </a:r>
            <a:r>
              <a:rPr sz="1500" spc="-7" baseline="2777" dirty="0">
                <a:latin typeface="Cambria Math"/>
                <a:cs typeface="Cambria Math"/>
              </a:rPr>
              <a:t>𝑋</a:t>
            </a:r>
            <a:r>
              <a:rPr sz="1500" spc="135" baseline="2777" dirty="0">
                <a:latin typeface="Cambria Math"/>
                <a:cs typeface="Cambria Math"/>
              </a:rPr>
              <a:t> </a:t>
            </a:r>
            <a:r>
              <a:rPr sz="1500" spc="-7" baseline="2777" dirty="0">
                <a:latin typeface="Cambria Math"/>
                <a:cs typeface="Cambria Math"/>
              </a:rPr>
              <a:t>=</a:t>
            </a:r>
            <a:r>
              <a:rPr sz="1500" spc="97" baseline="2777" dirty="0">
                <a:latin typeface="Cambria Math"/>
                <a:cs typeface="Cambria Math"/>
              </a:rPr>
              <a:t> </a:t>
            </a:r>
            <a:r>
              <a:rPr sz="1500" baseline="5555" dirty="0">
                <a:latin typeface="Cambria Math"/>
                <a:cs typeface="Cambria Math"/>
              </a:rPr>
              <a:t>[</a:t>
            </a:r>
            <a:r>
              <a:rPr sz="1000" dirty="0">
                <a:latin typeface="Cambria Math"/>
                <a:cs typeface="Cambria Math"/>
              </a:rPr>
              <a:t>3   </a:t>
            </a:r>
            <a:r>
              <a:rPr sz="1000" spc="114" dirty="0">
                <a:latin typeface="Cambria Math"/>
                <a:cs typeface="Cambria Math"/>
              </a:rPr>
              <a:t> </a:t>
            </a:r>
            <a:r>
              <a:rPr sz="1000" spc="-10" dirty="0">
                <a:latin typeface="Cambria Math"/>
                <a:cs typeface="Cambria Math"/>
              </a:rPr>
              <a:t>−4	</a:t>
            </a:r>
            <a:r>
              <a:rPr sz="1000" spc="-5" dirty="0">
                <a:latin typeface="Cambria Math"/>
                <a:cs typeface="Cambria Math"/>
              </a:rPr>
              <a:t>1</a:t>
            </a:r>
            <a:r>
              <a:rPr sz="1500" spc="-7" baseline="5555" dirty="0">
                <a:latin typeface="Cambria Math"/>
                <a:cs typeface="Cambria Math"/>
              </a:rPr>
              <a:t>]</a:t>
            </a:r>
            <a:r>
              <a:rPr sz="1500" spc="607" baseline="5555" dirty="0">
                <a:latin typeface="Cambria Math"/>
                <a:cs typeface="Cambria Math"/>
              </a:rPr>
              <a:t> </a:t>
            </a:r>
            <a:r>
              <a:rPr sz="1500" spc="-7" baseline="2777" dirty="0">
                <a:latin typeface="Cambria Math"/>
                <a:cs typeface="Cambria Math"/>
              </a:rPr>
              <a:t>𝑌</a:t>
            </a:r>
            <a:r>
              <a:rPr sz="1500" spc="97" baseline="2777" dirty="0">
                <a:latin typeface="Cambria Math"/>
                <a:cs typeface="Cambria Math"/>
              </a:rPr>
              <a:t> </a:t>
            </a:r>
            <a:r>
              <a:rPr sz="1500" spc="-7" baseline="2777" dirty="0">
                <a:latin typeface="Cambria Math"/>
                <a:cs typeface="Cambria Math"/>
              </a:rPr>
              <a:t>=</a:t>
            </a:r>
            <a:endParaRPr sz="1500" baseline="2777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62353" y="1458213"/>
            <a:ext cx="190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 Math"/>
                <a:cs typeface="Cambria Math"/>
              </a:rPr>
              <a:t>[</a:t>
            </a:r>
            <a:r>
              <a:rPr sz="1500" spc="-7" baseline="-5555" dirty="0">
                <a:latin typeface="Cambria Math"/>
                <a:cs typeface="Cambria Math"/>
              </a:rPr>
              <a:t>5</a:t>
            </a:r>
            <a:endParaRPr sz="1500" baseline="-555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4670" y="1471929"/>
            <a:ext cx="4650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 Math"/>
                <a:cs typeface="Cambria Math"/>
              </a:rPr>
              <a:t>2</a:t>
            </a:r>
            <a:r>
              <a:rPr sz="1000" spc="275" dirty="0">
                <a:latin typeface="Cambria Math"/>
                <a:cs typeface="Cambria Math"/>
              </a:rPr>
              <a:t>  </a:t>
            </a:r>
            <a:r>
              <a:rPr sz="1000" spc="-5" dirty="0">
                <a:latin typeface="Cambria Math"/>
                <a:cs typeface="Cambria Math"/>
              </a:rPr>
              <a:t>3</a:t>
            </a:r>
            <a:r>
              <a:rPr sz="1500" spc="-7" baseline="5555" dirty="0">
                <a:latin typeface="Cambria Math"/>
                <a:cs typeface="Cambria Math"/>
              </a:rPr>
              <a:t>]</a:t>
            </a:r>
            <a:r>
              <a:rPr sz="1500" spc="-7" baseline="2777" dirty="0">
                <a:latin typeface="Verdana"/>
                <a:cs typeface="Verdana"/>
              </a:rPr>
              <a:t>,</a:t>
            </a:r>
            <a:r>
              <a:rPr sz="1500" spc="-120" baseline="2777" dirty="0">
                <a:latin typeface="Verdana"/>
                <a:cs typeface="Verdana"/>
              </a:rPr>
              <a:t> </a:t>
            </a:r>
            <a:r>
              <a:rPr sz="1500" spc="-7" baseline="2777" dirty="0">
                <a:latin typeface="Verdana"/>
                <a:cs typeface="Verdana"/>
              </a:rPr>
              <a:t>what</a:t>
            </a:r>
            <a:r>
              <a:rPr sz="1500" spc="-112" baseline="2777" dirty="0">
                <a:latin typeface="Verdana"/>
                <a:cs typeface="Verdana"/>
              </a:rPr>
              <a:t> </a:t>
            </a:r>
            <a:r>
              <a:rPr sz="1500" baseline="2777" dirty="0">
                <a:latin typeface="Verdana"/>
                <a:cs typeface="Verdana"/>
              </a:rPr>
              <a:t>is</a:t>
            </a:r>
            <a:r>
              <a:rPr sz="1500" spc="-120" baseline="2777" dirty="0">
                <a:latin typeface="Verdana"/>
                <a:cs typeface="Verdana"/>
              </a:rPr>
              <a:t> </a:t>
            </a:r>
            <a:r>
              <a:rPr sz="1500" spc="-7" baseline="2777" dirty="0">
                <a:latin typeface="Verdana"/>
                <a:cs typeface="Verdana"/>
              </a:rPr>
              <a:t>the</a:t>
            </a:r>
            <a:r>
              <a:rPr sz="1500" spc="-89" baseline="2777" dirty="0">
                <a:latin typeface="Verdana"/>
                <a:cs typeface="Verdana"/>
              </a:rPr>
              <a:t> </a:t>
            </a:r>
            <a:r>
              <a:rPr sz="1500" baseline="2777" dirty="0">
                <a:latin typeface="Verdana"/>
                <a:cs typeface="Verdana"/>
              </a:rPr>
              <a:t>result</a:t>
            </a:r>
            <a:r>
              <a:rPr sz="1500" spc="-112" baseline="2777" dirty="0">
                <a:latin typeface="Verdana"/>
                <a:cs typeface="Verdana"/>
              </a:rPr>
              <a:t> </a:t>
            </a:r>
            <a:r>
              <a:rPr sz="1500" spc="-7" baseline="2777" dirty="0">
                <a:latin typeface="Verdana"/>
                <a:cs typeface="Verdana"/>
              </a:rPr>
              <a:t>of</a:t>
            </a:r>
            <a:r>
              <a:rPr sz="1500" spc="-97" baseline="2777" dirty="0">
                <a:latin typeface="Verdana"/>
                <a:cs typeface="Verdana"/>
              </a:rPr>
              <a:t> </a:t>
            </a:r>
            <a:r>
              <a:rPr sz="1500" baseline="2777" dirty="0">
                <a:latin typeface="Verdana"/>
                <a:cs typeface="Verdana"/>
              </a:rPr>
              <a:t>X+10?</a:t>
            </a:r>
            <a:r>
              <a:rPr sz="1500" spc="-120" baseline="2777" dirty="0">
                <a:latin typeface="Verdana"/>
                <a:cs typeface="Verdana"/>
              </a:rPr>
              <a:t> </a:t>
            </a:r>
            <a:r>
              <a:rPr sz="1500" baseline="2777" dirty="0">
                <a:latin typeface="Verdana"/>
                <a:cs typeface="Verdana"/>
              </a:rPr>
              <a:t>Y*4?</a:t>
            </a:r>
            <a:r>
              <a:rPr sz="1500" spc="-120" baseline="2777" dirty="0">
                <a:latin typeface="Verdana"/>
                <a:cs typeface="Verdana"/>
              </a:rPr>
              <a:t> </a:t>
            </a:r>
            <a:r>
              <a:rPr sz="1500" spc="-7" baseline="2777" dirty="0">
                <a:latin typeface="Verdana"/>
                <a:cs typeface="Verdana"/>
              </a:rPr>
              <a:t>X+Y?</a:t>
            </a:r>
            <a:r>
              <a:rPr sz="1500" spc="-104" baseline="2777" dirty="0">
                <a:latin typeface="Verdana"/>
                <a:cs typeface="Verdana"/>
              </a:rPr>
              <a:t> </a:t>
            </a:r>
            <a:r>
              <a:rPr sz="1500" spc="-7" baseline="2777" dirty="0">
                <a:latin typeface="Verdana"/>
                <a:cs typeface="Verdana"/>
              </a:rPr>
              <a:t>and</a:t>
            </a:r>
            <a:r>
              <a:rPr sz="1500" spc="-112" baseline="2777" dirty="0">
                <a:latin typeface="Verdana"/>
                <a:cs typeface="Verdana"/>
              </a:rPr>
              <a:t> </a:t>
            </a:r>
            <a:r>
              <a:rPr sz="1500" baseline="2777" dirty="0">
                <a:latin typeface="Verdana"/>
                <a:cs typeface="Verdana"/>
              </a:rPr>
              <a:t>X*Y?</a:t>
            </a:r>
            <a:r>
              <a:rPr sz="1500" spc="-120" baseline="2777" dirty="0">
                <a:latin typeface="Verdana"/>
                <a:cs typeface="Verdana"/>
              </a:rPr>
              <a:t> </a:t>
            </a:r>
            <a:r>
              <a:rPr sz="1500" baseline="2777" dirty="0">
                <a:latin typeface="Verdana"/>
                <a:cs typeface="Verdana"/>
              </a:rPr>
              <a:t>Write</a:t>
            </a:r>
            <a:r>
              <a:rPr sz="1500" spc="-127" baseline="2777" dirty="0">
                <a:latin typeface="Verdana"/>
                <a:cs typeface="Verdana"/>
              </a:rPr>
              <a:t> </a:t>
            </a:r>
            <a:r>
              <a:rPr sz="1500" baseline="2777" dirty="0">
                <a:latin typeface="Verdana"/>
                <a:cs typeface="Verdana"/>
              </a:rPr>
              <a:t>code</a:t>
            </a:r>
            <a:r>
              <a:rPr sz="1500" spc="-127" baseline="2777" dirty="0">
                <a:latin typeface="Verdana"/>
                <a:cs typeface="Verdana"/>
              </a:rPr>
              <a:t> </a:t>
            </a:r>
            <a:r>
              <a:rPr sz="1500" spc="-7" baseline="2777" dirty="0">
                <a:latin typeface="Verdana"/>
                <a:cs typeface="Verdana"/>
              </a:rPr>
              <a:t>down!</a:t>
            </a:r>
            <a:endParaRPr sz="1500" baseline="2777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04" y="2459726"/>
            <a:ext cx="234505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4"/>
              </a:lnSpc>
              <a:tabLst>
                <a:tab pos="456565" algn="l"/>
              </a:tabLst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1.3.	Working</a:t>
            </a:r>
            <a:r>
              <a:rPr sz="1400" b="1" spc="-1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on</a:t>
            </a:r>
            <a:r>
              <a:rPr sz="1400" b="1" spc="-1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Iris.csv file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604" y="3424554"/>
            <a:ext cx="3715385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200" b="1" dirty="0">
                <a:solidFill>
                  <a:srgbClr val="365F91"/>
                </a:solidFill>
                <a:latin typeface="Arial"/>
                <a:cs typeface="Arial"/>
              </a:rPr>
              <a:t>1.4.	</a:t>
            </a:r>
            <a:r>
              <a:rPr sz="1200" b="1" spc="-5" dirty="0">
                <a:solidFill>
                  <a:srgbClr val="365F91"/>
                </a:solidFill>
                <a:latin typeface="Arial"/>
                <a:cs typeface="Arial"/>
              </a:rPr>
              <a:t>Array</a:t>
            </a:r>
            <a:r>
              <a:rPr sz="1200" b="1" spc="-30" dirty="0">
                <a:solidFill>
                  <a:srgbClr val="365F9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65F91"/>
                </a:solidFill>
                <a:latin typeface="Arial"/>
                <a:cs typeface="Arial"/>
              </a:rPr>
              <a:t>Attributes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ndarray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object </a:t>
            </a:r>
            <a:r>
              <a:rPr sz="1000" spc="-5" dirty="0">
                <a:latin typeface="Times New Roman"/>
                <a:cs typeface="Times New Roman"/>
              </a:rPr>
              <a:t>has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several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attributes,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some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which</a:t>
            </a:r>
            <a:r>
              <a:rPr sz="1000" dirty="0">
                <a:latin typeface="Times New Roman"/>
                <a:cs typeface="Times New Roman"/>
              </a:rPr>
              <a:t> are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listed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below.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99869" y="4065142"/>
          <a:ext cx="4051934" cy="736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51">
                <a:tc>
                  <a:txBody>
                    <a:bodyPr/>
                    <a:lstStyle/>
                    <a:p>
                      <a:pPr marL="6985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Attribute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821">
                <a:tc>
                  <a:txBody>
                    <a:bodyPr/>
                    <a:lstStyle/>
                    <a:p>
                      <a:pPr marL="698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dtype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elements in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the array.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3">
                <a:tc>
                  <a:txBody>
                    <a:bodyPr/>
                    <a:lstStyle/>
                    <a:p>
                      <a:pPr marL="6985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ndim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axes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(dimensions)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array.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3">
                <a:tc>
                  <a:txBody>
                    <a:bodyPr/>
                    <a:lstStyle/>
                    <a:p>
                      <a:pPr marL="6985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shape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tuple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integers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indicating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dimension.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10">
                <a:tc>
                  <a:txBody>
                    <a:bodyPr/>
                    <a:lstStyle/>
                    <a:p>
                      <a:pPr marL="6985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elements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array.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130604" y="4957698"/>
            <a:ext cx="5234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1.4: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Arial"/>
                <a:cs typeface="Arial"/>
              </a:rPr>
              <a:t>What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output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A.ndim, </a:t>
            </a:r>
            <a:r>
              <a:rPr sz="1000" spc="-5" dirty="0">
                <a:latin typeface="Arial"/>
                <a:cs typeface="Arial"/>
              </a:rPr>
              <a:t>A.shape,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A.size?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= np.array([[1,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3],[4,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5,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6]])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604" y="5975984"/>
            <a:ext cx="5302250" cy="7931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175"/>
              </a:spcBef>
            </a:pPr>
            <a:r>
              <a:rPr sz="1000" spc="-5" dirty="0">
                <a:latin typeface="Times New Roman"/>
                <a:cs typeface="Times New Roman"/>
              </a:rPr>
              <a:t>Unlike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native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Python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structures,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all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elements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of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NumPy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array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must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be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of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the</a:t>
            </a:r>
            <a:r>
              <a:rPr sz="1000" b="1" spc="5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same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data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type</a:t>
            </a:r>
            <a:r>
              <a:rPr sz="1000" spc="-5" dirty="0">
                <a:latin typeface="Times New Roman"/>
                <a:cs typeface="Times New Roman"/>
              </a:rPr>
              <a:t>.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change</a:t>
            </a:r>
            <a:r>
              <a:rPr sz="1000" dirty="0">
                <a:latin typeface="Times New Roman"/>
                <a:cs typeface="Times New Roman"/>
              </a:rPr>
              <a:t> an </a:t>
            </a:r>
            <a:r>
              <a:rPr sz="1000" spc="-5" dirty="0">
                <a:latin typeface="Times New Roman"/>
                <a:cs typeface="Times New Roman"/>
              </a:rPr>
              <a:t>existing array’s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type,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array’s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astype()</a:t>
            </a:r>
            <a:r>
              <a:rPr sz="1000" i="1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method.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160"/>
              </a:lnSpc>
              <a:tabLst>
                <a:tab pos="5257165" algn="l"/>
              </a:tabLst>
            </a:pPr>
            <a:r>
              <a:rPr sz="1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1.5:</a:t>
            </a:r>
            <a:r>
              <a:rPr sz="1000" b="1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Given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=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np.array([[1,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3],[4,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5,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6]])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what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current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data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type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A?_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000">
              <a:latin typeface="Arial"/>
              <a:cs typeface="Arial"/>
            </a:endParaRPr>
          </a:p>
          <a:p>
            <a:pPr marL="775970">
              <a:lnSpc>
                <a:spcPts val="1160"/>
              </a:lnSpc>
            </a:pPr>
            <a:r>
              <a:rPr sz="1000" spc="-10" dirty="0">
                <a:latin typeface="Times New Roman"/>
                <a:cs typeface="Times New Roman"/>
              </a:rPr>
              <a:t>Change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type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float64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0604" y="7307960"/>
            <a:ext cx="5299710" cy="239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lvl="1" indent="-4572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1200" b="1" spc="-5" dirty="0">
                <a:solidFill>
                  <a:srgbClr val="365F91"/>
                </a:solidFill>
                <a:latin typeface="Arial"/>
                <a:cs typeface="Arial"/>
              </a:rPr>
              <a:t>Data</a:t>
            </a:r>
            <a:r>
              <a:rPr sz="1200" b="1" spc="-15" dirty="0">
                <a:solidFill>
                  <a:srgbClr val="365F91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65F91"/>
                </a:solidFill>
                <a:latin typeface="Arial"/>
                <a:cs typeface="Arial"/>
              </a:rPr>
              <a:t>Access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65F91"/>
              </a:buClr>
              <a:buFont typeface="Arial"/>
              <a:buAutoNum type="arabicPeriod" startAt="5"/>
            </a:pPr>
            <a:endParaRPr sz="1150">
              <a:latin typeface="Arial"/>
              <a:cs typeface="Arial"/>
            </a:endParaRPr>
          </a:p>
          <a:p>
            <a:pPr marL="970915" lvl="2" indent="-502284">
              <a:lnSpc>
                <a:spcPct val="100000"/>
              </a:lnSpc>
              <a:buAutoNum type="arabicPeriod"/>
              <a:tabLst>
                <a:tab pos="970915" algn="l"/>
                <a:tab pos="971550" algn="l"/>
              </a:tabLst>
            </a:pPr>
            <a:r>
              <a:rPr sz="1200" b="1" spc="-5" dirty="0">
                <a:solidFill>
                  <a:srgbClr val="365F91"/>
                </a:solidFill>
                <a:latin typeface="Arial"/>
                <a:cs typeface="Arial"/>
              </a:rPr>
              <a:t>Array</a:t>
            </a:r>
            <a:r>
              <a:rPr sz="1200" b="1" spc="-65" dirty="0">
                <a:solidFill>
                  <a:srgbClr val="365F9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65F91"/>
                </a:solidFill>
                <a:latin typeface="Arial"/>
                <a:cs typeface="Arial"/>
              </a:rPr>
              <a:t>Slicing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Indexing for a 1-D </a:t>
            </a:r>
            <a:r>
              <a:rPr sz="1000" i="1" spc="-5" dirty="0">
                <a:latin typeface="Times New Roman"/>
                <a:cs typeface="Times New Roman"/>
              </a:rPr>
              <a:t>NumPy </a:t>
            </a:r>
            <a:r>
              <a:rPr sz="1000" spc="-5" dirty="0">
                <a:latin typeface="Times New Roman"/>
                <a:cs typeface="Times New Roman"/>
              </a:rPr>
              <a:t>array uses the slicing syntax </a:t>
            </a:r>
            <a:r>
              <a:rPr sz="1000" b="1" spc="-5" dirty="0">
                <a:latin typeface="Times New Roman"/>
                <a:cs typeface="Times New Roman"/>
              </a:rPr>
              <a:t>x[start:stop:step]</a:t>
            </a:r>
            <a:r>
              <a:rPr sz="1000" spc="-5" dirty="0">
                <a:latin typeface="Times New Roman"/>
                <a:cs typeface="Times New Roman"/>
              </a:rPr>
              <a:t>. If there is </a:t>
            </a:r>
            <a:r>
              <a:rPr sz="1000" spc="-10" dirty="0">
                <a:latin typeface="Times New Roman"/>
                <a:cs typeface="Times New Roman"/>
              </a:rPr>
              <a:t>no </a:t>
            </a:r>
            <a:r>
              <a:rPr sz="1000" spc="-5" dirty="0">
                <a:latin typeface="Times New Roman"/>
                <a:cs typeface="Times New Roman"/>
              </a:rPr>
              <a:t>colon, a </a:t>
            </a:r>
            <a:r>
              <a:rPr sz="1000" spc="-10" dirty="0">
                <a:latin typeface="Times New Roman"/>
                <a:cs typeface="Times New Roman"/>
              </a:rPr>
              <a:t>single 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entry </a:t>
            </a:r>
            <a:r>
              <a:rPr sz="1000" spc="5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that dimension is accessed. With a colon, a range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values </a:t>
            </a:r>
            <a:r>
              <a:rPr sz="1000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accessed. For multidimensional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arrays,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use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comma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separate </a:t>
            </a:r>
            <a:r>
              <a:rPr sz="1000" spc="-5" dirty="0">
                <a:latin typeface="Times New Roman"/>
                <a:cs typeface="Times New Roman"/>
              </a:rPr>
              <a:t>slicing syntax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each axis.</a:t>
            </a:r>
            <a:endParaRPr sz="10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  <a:spcBef>
                <a:spcPts val="635"/>
              </a:spcBef>
              <a:tabLst>
                <a:tab pos="4023360" algn="l"/>
              </a:tabLst>
            </a:pPr>
            <a:r>
              <a:rPr sz="1000" spc="-5" dirty="0">
                <a:latin typeface="Times New Roman"/>
                <a:cs typeface="Times New Roman"/>
              </a:rPr>
              <a:t>What </a:t>
            </a:r>
            <a:r>
              <a:rPr sz="1000" dirty="0">
                <a:latin typeface="Times New Roman"/>
                <a:cs typeface="Times New Roman"/>
              </a:rPr>
              <a:t>does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x =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np.arange(10)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do?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  <a:tabLst>
                <a:tab pos="3982085" algn="l"/>
              </a:tabLst>
            </a:pPr>
            <a:r>
              <a:rPr sz="1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1.6: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code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above,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output</a:t>
            </a:r>
            <a:r>
              <a:rPr sz="1000" dirty="0">
                <a:latin typeface="Times New Roman"/>
                <a:cs typeface="Times New Roman"/>
              </a:rPr>
              <a:t> of </a:t>
            </a:r>
            <a:r>
              <a:rPr sz="1000" spc="-5" dirty="0">
                <a:latin typeface="Arial"/>
                <a:cs typeface="Arial"/>
              </a:rPr>
              <a:t>x[3]?_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000">
              <a:latin typeface="Arial"/>
              <a:cs typeface="Arial"/>
            </a:endParaRPr>
          </a:p>
          <a:p>
            <a:pPr marL="2976880">
              <a:lnSpc>
                <a:spcPct val="100000"/>
              </a:lnSpc>
              <a:spcBef>
                <a:spcPts val="695"/>
              </a:spcBef>
              <a:tabLst>
                <a:tab pos="3954779" algn="l"/>
              </a:tabLst>
            </a:pPr>
            <a:r>
              <a:rPr sz="1000" dirty="0">
                <a:latin typeface="Arial"/>
                <a:cs typeface="Arial"/>
              </a:rPr>
              <a:t>x[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4]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000">
              <a:latin typeface="Arial"/>
              <a:cs typeface="Arial"/>
            </a:endParaRPr>
          </a:p>
          <a:p>
            <a:pPr marL="2976880">
              <a:lnSpc>
                <a:spcPct val="100000"/>
              </a:lnSpc>
              <a:spcBef>
                <a:spcPts val="660"/>
              </a:spcBef>
              <a:tabLst>
                <a:tab pos="3919854" algn="l"/>
              </a:tabLst>
            </a:pPr>
            <a:r>
              <a:rPr sz="1000" dirty="0">
                <a:latin typeface="Arial"/>
                <a:cs typeface="Arial"/>
              </a:rPr>
              <a:t>x[4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:]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000">
              <a:latin typeface="Arial"/>
              <a:cs typeface="Arial"/>
            </a:endParaRPr>
          </a:p>
          <a:p>
            <a:pPr marL="2976880">
              <a:lnSpc>
                <a:spcPct val="100000"/>
              </a:lnSpc>
              <a:spcBef>
                <a:spcPts val="670"/>
              </a:spcBef>
              <a:tabLst>
                <a:tab pos="3954779" algn="l"/>
              </a:tabLst>
            </a:pPr>
            <a:r>
              <a:rPr sz="1000" dirty="0">
                <a:latin typeface="Arial"/>
                <a:cs typeface="Arial"/>
              </a:rPr>
              <a:t>x[4:8]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39952" y="1652015"/>
            <a:ext cx="5143500" cy="1663064"/>
            <a:chOff x="1139952" y="1652015"/>
            <a:chExt cx="5143500" cy="1663064"/>
          </a:xfrm>
        </p:grpSpPr>
        <p:sp>
          <p:nvSpPr>
            <p:cNvPr id="16" name="object 16"/>
            <p:cNvSpPr/>
            <p:nvPr/>
          </p:nvSpPr>
          <p:spPr>
            <a:xfrm>
              <a:off x="1143000" y="1655063"/>
              <a:ext cx="5137785" cy="1656714"/>
            </a:xfrm>
            <a:custGeom>
              <a:avLst/>
              <a:gdLst/>
              <a:ahLst/>
              <a:cxnLst/>
              <a:rect l="l" t="t" r="r" b="b"/>
              <a:pathLst>
                <a:path w="5137785" h="1656714">
                  <a:moveTo>
                    <a:pt x="5137404" y="0"/>
                  </a:moveTo>
                  <a:lnTo>
                    <a:pt x="0" y="0"/>
                  </a:lnTo>
                  <a:lnTo>
                    <a:pt x="0" y="1656587"/>
                  </a:lnTo>
                  <a:lnTo>
                    <a:pt x="5137404" y="1656587"/>
                  </a:lnTo>
                  <a:lnTo>
                    <a:pt x="5137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3000" y="1655063"/>
              <a:ext cx="5137785" cy="1656714"/>
            </a:xfrm>
            <a:custGeom>
              <a:avLst/>
              <a:gdLst/>
              <a:ahLst/>
              <a:cxnLst/>
              <a:rect l="l" t="t" r="r" b="b"/>
              <a:pathLst>
                <a:path w="5137785" h="1656714">
                  <a:moveTo>
                    <a:pt x="0" y="1656587"/>
                  </a:moveTo>
                  <a:lnTo>
                    <a:pt x="5137404" y="1656587"/>
                  </a:lnTo>
                  <a:lnTo>
                    <a:pt x="5137404" y="0"/>
                  </a:lnTo>
                  <a:lnTo>
                    <a:pt x="0" y="0"/>
                  </a:lnTo>
                  <a:lnTo>
                    <a:pt x="0" y="1656587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143000" y="5213603"/>
            <a:ext cx="5137785" cy="711835"/>
          </a:xfrm>
          <a:custGeom>
            <a:avLst/>
            <a:gdLst/>
            <a:ahLst/>
            <a:cxnLst/>
            <a:rect l="l" t="t" r="r" b="b"/>
            <a:pathLst>
              <a:path w="5137785" h="711835">
                <a:moveTo>
                  <a:pt x="0" y="711708"/>
                </a:moveTo>
                <a:lnTo>
                  <a:pt x="5137404" y="711708"/>
                </a:lnTo>
                <a:lnTo>
                  <a:pt x="5137404" y="0"/>
                </a:lnTo>
                <a:lnTo>
                  <a:pt x="0" y="0"/>
                </a:lnTo>
                <a:lnTo>
                  <a:pt x="0" y="711708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3000" y="6769607"/>
            <a:ext cx="5137785" cy="437515"/>
          </a:xfrm>
          <a:custGeom>
            <a:avLst/>
            <a:gdLst/>
            <a:ahLst/>
            <a:cxnLst/>
            <a:rect l="l" t="t" r="r" b="b"/>
            <a:pathLst>
              <a:path w="5137785" h="437515">
                <a:moveTo>
                  <a:pt x="0" y="437388"/>
                </a:moveTo>
                <a:lnTo>
                  <a:pt x="5137404" y="437388"/>
                </a:lnTo>
                <a:lnTo>
                  <a:pt x="5137404" y="0"/>
                </a:lnTo>
                <a:lnTo>
                  <a:pt x="0" y="0"/>
                </a:lnTo>
                <a:lnTo>
                  <a:pt x="0" y="437388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4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</a:t>
            </a:r>
            <a:r>
              <a:rPr spc="-30" dirty="0"/>
              <a:t> </a:t>
            </a:r>
            <a:r>
              <a:rPr spc="-5" dirty="0"/>
              <a:t>Mohammed Al-Sarem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07AD03-EB5F-4C03-958D-25D2965B01DD}"/>
              </a:ext>
            </a:extLst>
          </p:cNvPr>
          <p:cNvSpPr txBox="1"/>
          <p:nvPr/>
        </p:nvSpPr>
        <p:spPr>
          <a:xfrm>
            <a:off x="1143000" y="1649729"/>
            <a:ext cx="51377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 = </a:t>
            </a:r>
            <a:r>
              <a:rPr lang="en-US" sz="1400" dirty="0" err="1"/>
              <a:t>np.array</a:t>
            </a:r>
            <a:r>
              <a:rPr lang="en-US" sz="1400" dirty="0"/>
              <a:t>([3, -4, 1])</a:t>
            </a:r>
          </a:p>
          <a:p>
            <a:r>
              <a:rPr lang="en-US" sz="1400" dirty="0"/>
              <a:t>H = </a:t>
            </a:r>
            <a:r>
              <a:rPr lang="en-US" sz="1400" dirty="0" err="1"/>
              <a:t>np.array</a:t>
            </a:r>
            <a:r>
              <a:rPr lang="en-US" sz="1400" dirty="0"/>
              <a:t>([5, 2, 3])                                             </a:t>
            </a:r>
          </a:p>
          <a:p>
            <a:endParaRPr lang="en-US" sz="1400" dirty="0"/>
          </a:p>
          <a:p>
            <a:r>
              <a:rPr lang="en-US" sz="1400" dirty="0"/>
              <a:t>print(G+10)</a:t>
            </a:r>
          </a:p>
          <a:p>
            <a:r>
              <a:rPr lang="en-US" sz="1400" dirty="0"/>
              <a:t>print(H*4)</a:t>
            </a:r>
          </a:p>
          <a:p>
            <a:r>
              <a:rPr lang="en-US" sz="1400" dirty="0"/>
              <a:t>print(G+H)</a:t>
            </a:r>
          </a:p>
          <a:p>
            <a:r>
              <a:rPr lang="en-US" sz="1400" dirty="0"/>
              <a:t>print(G*H)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7B143C6-7CC2-4C09-AFC5-202CE71E2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2599297"/>
            <a:ext cx="3035935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[13 6 11]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[20 8 12]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[ 8 -2 4]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[15 -8 3]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6B8FF61E-E2A1-404A-8C6C-904DB5D4C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208" y="5235027"/>
            <a:ext cx="4755514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(2, 3)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int32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C8B59B-0F8C-4FC3-8A46-5E274535FECB}"/>
              </a:ext>
            </a:extLst>
          </p:cNvPr>
          <p:cNvSpPr txBox="1"/>
          <p:nvPr/>
        </p:nvSpPr>
        <p:spPr>
          <a:xfrm>
            <a:off x="1160208" y="6769099"/>
            <a:ext cx="512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int32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5F3DB5EA-4626-4654-93B8-01C4B97D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8584588"/>
            <a:ext cx="329438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 1 2 3 4 5 6 7 8 9]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F1C18E-64EB-408D-A29C-3C2262ADE18D}"/>
              </a:ext>
            </a:extLst>
          </p:cNvPr>
          <p:cNvSpPr txBox="1"/>
          <p:nvPr/>
        </p:nvSpPr>
        <p:spPr>
          <a:xfrm>
            <a:off x="4387850" y="8851900"/>
            <a:ext cx="106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  <a:p>
            <a:r>
              <a:rPr lang="en-US" sz="1200" dirty="0"/>
              <a:t>[0 1 2 3]</a:t>
            </a:r>
          </a:p>
          <a:p>
            <a:r>
              <a:rPr lang="en-US" sz="1200" dirty="0"/>
              <a:t>[4 5 6 7 8 9]</a:t>
            </a:r>
          </a:p>
          <a:p>
            <a:endParaRPr lang="en-US" sz="1200" dirty="0"/>
          </a:p>
          <a:p>
            <a:r>
              <a:rPr lang="en-US" sz="1200" dirty="0"/>
              <a:t>[ 4 5 6 7]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7735"/>
            <a:ext cx="5319395" cy="2562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99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Lab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4: </a:t>
            </a:r>
            <a:r>
              <a:rPr sz="1400" b="1" dirty="0">
                <a:latin typeface="Calibri"/>
                <a:cs typeface="Calibri"/>
              </a:rPr>
              <a:t>Data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Preparation-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NumPy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Library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Calibri"/>
              <a:cs typeface="Calibri"/>
            </a:endParaRPr>
          </a:p>
          <a:p>
            <a:pPr marL="47625" marR="5080" indent="-35560" algn="just">
              <a:lnSpc>
                <a:spcPct val="156200"/>
              </a:lnSpc>
              <a:spcBef>
                <a:spcPts val="5"/>
              </a:spcBef>
              <a:tabLst>
                <a:tab pos="1730375" algn="l"/>
              </a:tabLst>
            </a:pPr>
            <a:r>
              <a:rPr sz="1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1.7: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Now, let </a:t>
            </a:r>
            <a:r>
              <a:rPr sz="1000" dirty="0">
                <a:latin typeface="Arial"/>
                <a:cs typeface="Arial"/>
              </a:rPr>
              <a:t>x= </a:t>
            </a:r>
            <a:r>
              <a:rPr sz="1000" spc="-5" dirty="0">
                <a:latin typeface="Arial"/>
                <a:cs typeface="Arial"/>
              </a:rPr>
              <a:t>np.array([[0,1,2,3,4],[5,6,7,8,9]]), </a:t>
            </a:r>
            <a:r>
              <a:rPr sz="1000" spc="-10" dirty="0">
                <a:latin typeface="Arial"/>
                <a:cs typeface="Arial"/>
              </a:rPr>
              <a:t>what </a:t>
            </a:r>
            <a:r>
              <a:rPr sz="1000" spc="-5" dirty="0">
                <a:latin typeface="Arial"/>
                <a:cs typeface="Arial"/>
              </a:rPr>
              <a:t>is the output of </a:t>
            </a:r>
            <a:r>
              <a:rPr sz="1000" dirty="0">
                <a:latin typeface="Arial"/>
                <a:cs typeface="Arial"/>
              </a:rPr>
              <a:t>x[1, </a:t>
            </a:r>
            <a:r>
              <a:rPr sz="1000" spc="-5" dirty="0">
                <a:latin typeface="Arial"/>
                <a:cs typeface="Arial"/>
              </a:rPr>
              <a:t>2]?_ </a:t>
            </a:r>
            <a:r>
              <a:rPr sz="1000" dirty="0">
                <a:latin typeface="Arial"/>
                <a:cs typeface="Arial"/>
              </a:rPr>
              <a:t> x[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]?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7 [[2 3 4] [7 8 9]]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000" dirty="0">
              <a:latin typeface="Arial"/>
              <a:cs typeface="Arial"/>
            </a:endParaRPr>
          </a:p>
          <a:p>
            <a:pPr marL="12700" marR="22225" algn="just">
              <a:lnSpc>
                <a:spcPct val="95900"/>
              </a:lnSpc>
              <a:spcBef>
                <a:spcPts val="710"/>
              </a:spcBef>
            </a:pPr>
            <a:r>
              <a:rPr sz="1200" dirty="0">
                <a:latin typeface="Arial"/>
                <a:cs typeface="Arial"/>
              </a:rPr>
              <a:t>Note: </a:t>
            </a:r>
            <a:r>
              <a:rPr sz="1000" spc="-5" dirty="0">
                <a:latin typeface="Arial"/>
                <a:cs typeface="Arial"/>
              </a:rPr>
              <a:t>Indexing and </a:t>
            </a:r>
            <a:r>
              <a:rPr sz="1000" dirty="0">
                <a:latin typeface="Arial"/>
                <a:cs typeface="Arial"/>
              </a:rPr>
              <a:t>slicing </a:t>
            </a:r>
            <a:r>
              <a:rPr sz="1000" spc="-5" dirty="0">
                <a:latin typeface="Arial"/>
                <a:cs typeface="Arial"/>
              </a:rPr>
              <a:t>operations return a view of the array. Changing a view of </a:t>
            </a:r>
            <a:r>
              <a:rPr sz="1000" spc="5" dirty="0">
                <a:latin typeface="Arial"/>
                <a:cs typeface="Arial"/>
              </a:rPr>
              <a:t>an </a:t>
            </a:r>
            <a:r>
              <a:rPr sz="1000" dirty="0">
                <a:latin typeface="Arial"/>
                <a:cs typeface="Arial"/>
              </a:rPr>
              <a:t>array 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also changes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original array. In other words, arrays are </a:t>
            </a:r>
            <a:r>
              <a:rPr sz="1000" dirty="0">
                <a:latin typeface="Arial"/>
                <a:cs typeface="Arial"/>
              </a:rPr>
              <a:t>mutable. To </a:t>
            </a:r>
            <a:r>
              <a:rPr sz="1000" spc="-5" dirty="0">
                <a:latin typeface="Arial"/>
                <a:cs typeface="Arial"/>
              </a:rPr>
              <a:t>create a </a:t>
            </a:r>
            <a:r>
              <a:rPr sz="1000" dirty="0">
                <a:latin typeface="Arial"/>
                <a:cs typeface="Arial"/>
              </a:rPr>
              <a:t>copy </a:t>
            </a:r>
            <a:r>
              <a:rPr sz="1000" spc="-5" dirty="0">
                <a:latin typeface="Arial"/>
                <a:cs typeface="Arial"/>
              </a:rPr>
              <a:t>of an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array,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np.copy()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array’s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copy()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method.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Changes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copy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array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does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affect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 original array,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but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copying</a:t>
            </a:r>
            <a:r>
              <a:rPr sz="1000" dirty="0">
                <a:latin typeface="Arial"/>
                <a:cs typeface="Arial"/>
              </a:rPr>
              <a:t> an array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more time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memory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getting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view.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200" b="1" spc="-5" dirty="0">
                <a:solidFill>
                  <a:srgbClr val="365F91"/>
                </a:solidFill>
                <a:latin typeface="Arial"/>
                <a:cs typeface="Arial"/>
              </a:rPr>
              <a:t>1.5.2</a:t>
            </a:r>
            <a:r>
              <a:rPr sz="1200" b="1" spc="555" dirty="0">
                <a:solidFill>
                  <a:srgbClr val="365F9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65F91"/>
                </a:solidFill>
                <a:latin typeface="Arial"/>
                <a:cs typeface="Arial"/>
              </a:rPr>
              <a:t>Fancy</a:t>
            </a:r>
            <a:r>
              <a:rPr sz="1200" b="1" spc="-45" dirty="0">
                <a:solidFill>
                  <a:srgbClr val="365F9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65F91"/>
                </a:solidFill>
                <a:latin typeface="Arial"/>
                <a:cs typeface="Arial"/>
              </a:rPr>
              <a:t>Indexing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Arial"/>
              <a:cs typeface="Arial"/>
            </a:endParaRPr>
          </a:p>
          <a:p>
            <a:pPr marL="12700" marR="22860" algn="just">
              <a:lnSpc>
                <a:spcPct val="95500"/>
              </a:lnSpc>
            </a:pPr>
            <a:r>
              <a:rPr sz="1000" spc="-5" dirty="0">
                <a:latin typeface="Times New Roman"/>
                <a:cs typeface="Times New Roman"/>
              </a:rPr>
              <a:t>So-called fancy indexing </a:t>
            </a:r>
            <a:r>
              <a:rPr sz="1000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a second way to access </a:t>
            </a:r>
            <a:r>
              <a:rPr sz="1000" dirty="0">
                <a:latin typeface="Times New Roman"/>
                <a:cs typeface="Times New Roman"/>
              </a:rPr>
              <a:t>or </a:t>
            </a:r>
            <a:r>
              <a:rPr sz="1000" spc="-5" dirty="0">
                <a:latin typeface="Times New Roman"/>
                <a:cs typeface="Times New Roman"/>
              </a:rPr>
              <a:t>change the elements </a:t>
            </a:r>
            <a:r>
              <a:rPr sz="1000" dirty="0">
                <a:latin typeface="Times New Roman"/>
                <a:cs typeface="Times New Roman"/>
              </a:rPr>
              <a:t>of an </a:t>
            </a:r>
            <a:r>
              <a:rPr sz="1000" spc="-5" dirty="0">
                <a:latin typeface="Times New Roman"/>
                <a:cs typeface="Times New Roman"/>
              </a:rPr>
              <a:t>array. Instead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using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slicing syntax, provide either an array </a:t>
            </a:r>
            <a:r>
              <a:rPr sz="1000" spc="5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indices </a:t>
            </a:r>
            <a:r>
              <a:rPr sz="1000" dirty="0">
                <a:latin typeface="Times New Roman"/>
                <a:cs typeface="Times New Roman"/>
              </a:rPr>
              <a:t>or </a:t>
            </a:r>
            <a:r>
              <a:rPr sz="1000" spc="-5" dirty="0">
                <a:latin typeface="Times New Roman"/>
                <a:cs typeface="Times New Roman"/>
              </a:rPr>
              <a:t>an </a:t>
            </a:r>
            <a:r>
              <a:rPr sz="1000" dirty="0">
                <a:latin typeface="Times New Roman"/>
                <a:cs typeface="Times New Roman"/>
              </a:rPr>
              <a:t>array of </a:t>
            </a:r>
            <a:r>
              <a:rPr sz="1000" i="1" dirty="0">
                <a:latin typeface="Times New Roman"/>
                <a:cs typeface="Times New Roman"/>
              </a:rPr>
              <a:t>boolean </a:t>
            </a:r>
            <a:r>
              <a:rPr sz="1000" spc="-5" dirty="0">
                <a:latin typeface="Times New Roman"/>
                <a:cs typeface="Times New Roman"/>
              </a:rPr>
              <a:t>values (called a </a:t>
            </a:r>
            <a:r>
              <a:rPr sz="1000" spc="-10" dirty="0">
                <a:latin typeface="Times New Roman"/>
                <a:cs typeface="Times New Roman"/>
              </a:rPr>
              <a:t>mask) </a:t>
            </a:r>
            <a:r>
              <a:rPr sz="1000" spc="-5" dirty="0">
                <a:latin typeface="Times New Roman"/>
                <a:cs typeface="Times New Roman"/>
              </a:rPr>
              <a:t>to extract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specific elements.</a:t>
            </a:r>
            <a:endParaRPr sz="10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30604" y="4119498"/>
            <a:ext cx="5299075" cy="3238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175"/>
              </a:spcBef>
            </a:pPr>
            <a:r>
              <a:rPr sz="1000" spc="-5" dirty="0">
                <a:latin typeface="Times New Roman"/>
                <a:cs typeface="Times New Roman"/>
              </a:rPr>
              <a:t>Fancy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indexing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especially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useful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extracting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changing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values</a:t>
            </a:r>
            <a:r>
              <a:rPr sz="1000" dirty="0">
                <a:latin typeface="Times New Roman"/>
                <a:cs typeface="Times New Roman"/>
              </a:rPr>
              <a:t> of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array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meet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some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sort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criterion.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 comparison </a:t>
            </a:r>
            <a:r>
              <a:rPr sz="1000" dirty="0">
                <a:latin typeface="Times New Roman"/>
                <a:cs typeface="Times New Roman"/>
              </a:rPr>
              <a:t>operators</a:t>
            </a:r>
            <a:r>
              <a:rPr sz="1000" spc="-5" dirty="0">
                <a:latin typeface="Times New Roman"/>
                <a:cs typeface="Times New Roman"/>
              </a:rPr>
              <a:t> like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&lt;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==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create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masks.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6320408"/>
            <a:ext cx="5297805" cy="105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lvl="1" indent="-457200">
              <a:lnSpc>
                <a:spcPct val="100000"/>
              </a:lnSpc>
              <a:spcBef>
                <a:spcPts val="100"/>
              </a:spcBef>
              <a:buFont typeface="Arial"/>
              <a:buAutoNum type="arabicPeriod" startAt="6"/>
              <a:tabLst>
                <a:tab pos="469265" algn="l"/>
                <a:tab pos="469900" algn="l"/>
              </a:tabLst>
            </a:pPr>
            <a:r>
              <a:rPr sz="1200" b="1" spc="-5" dirty="0">
                <a:solidFill>
                  <a:srgbClr val="365F91"/>
                </a:solidFill>
                <a:latin typeface="Arial"/>
                <a:cs typeface="Arial"/>
              </a:rPr>
              <a:t>Numerical</a:t>
            </a:r>
            <a:r>
              <a:rPr sz="1200" b="1" spc="-15" dirty="0">
                <a:solidFill>
                  <a:srgbClr val="365F9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65F91"/>
                </a:solidFill>
                <a:latin typeface="Arial"/>
                <a:cs typeface="Arial"/>
              </a:rPr>
              <a:t>Computing</a:t>
            </a:r>
            <a:r>
              <a:rPr sz="1200" b="1" spc="-10" dirty="0">
                <a:solidFill>
                  <a:srgbClr val="365F91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365F91"/>
                </a:solidFill>
                <a:latin typeface="Arial"/>
                <a:cs typeface="Arial"/>
              </a:rPr>
              <a:t>with </a:t>
            </a:r>
            <a:r>
              <a:rPr sz="1200" b="1" i="1" spc="-5" dirty="0">
                <a:solidFill>
                  <a:srgbClr val="365F91"/>
                </a:solidFill>
                <a:latin typeface="Arial"/>
                <a:cs typeface="Arial"/>
              </a:rPr>
              <a:t>NumPy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65F91"/>
              </a:buClr>
              <a:buFont typeface="Arial"/>
              <a:buAutoNum type="arabicPeriod" startAt="6"/>
            </a:pPr>
            <a:endParaRPr sz="1150">
              <a:latin typeface="Arial"/>
              <a:cs typeface="Arial"/>
            </a:endParaRPr>
          </a:p>
          <a:p>
            <a:pPr marL="926465" lvl="2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100" algn="l"/>
              </a:tabLst>
            </a:pPr>
            <a:r>
              <a:rPr sz="1200" b="1" spc="-5" dirty="0">
                <a:solidFill>
                  <a:srgbClr val="365F91"/>
                </a:solidFill>
                <a:latin typeface="Arial"/>
                <a:cs typeface="Arial"/>
              </a:rPr>
              <a:t>Universal</a:t>
            </a:r>
            <a:r>
              <a:rPr sz="1200" b="1" spc="-35" dirty="0">
                <a:solidFill>
                  <a:srgbClr val="365F9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65F91"/>
                </a:solidFill>
                <a:latin typeface="Arial"/>
                <a:cs typeface="Arial"/>
              </a:rPr>
              <a:t>Functions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universal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function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one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operates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entire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array element-wise.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Universal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functions</a:t>
            </a:r>
            <a:r>
              <a:rPr sz="1000" dirty="0">
                <a:latin typeface="Times New Roman"/>
                <a:cs typeface="Times New Roman"/>
              </a:rPr>
              <a:t> are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significantly more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efficient</a:t>
            </a:r>
            <a:r>
              <a:rPr sz="1000" dirty="0">
                <a:latin typeface="Times New Roman"/>
                <a:cs typeface="Times New Roman"/>
              </a:rPr>
              <a:t> than </a:t>
            </a:r>
            <a:r>
              <a:rPr sz="1000" spc="-5" dirty="0">
                <a:latin typeface="Times New Roman"/>
                <a:cs typeface="Times New Roman"/>
              </a:rPr>
              <a:t>using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loop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individually</a:t>
            </a:r>
            <a:r>
              <a:rPr sz="1000" dirty="0">
                <a:latin typeface="Times New Roman"/>
                <a:cs typeface="Times New Roman"/>
              </a:rPr>
              <a:t> on each </a:t>
            </a:r>
            <a:r>
              <a:rPr sz="1000" spc="-5" dirty="0">
                <a:latin typeface="Times New Roman"/>
                <a:cs typeface="Times New Roman"/>
              </a:rPr>
              <a:t>element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an array.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99869" y="7460868"/>
          <a:ext cx="4505960" cy="882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828">
                <a:tc>
                  <a:txBody>
                    <a:bodyPr/>
                    <a:lstStyle/>
                    <a:p>
                      <a:pPr marL="698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83">
                <a:tc>
                  <a:txBody>
                    <a:bodyPr/>
                    <a:lstStyle/>
                    <a:p>
                      <a:pPr marL="69850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abs()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absolute()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Calculate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absolute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element-wise.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32">
                <a:tc>
                  <a:txBody>
                    <a:bodyPr/>
                    <a:lstStyle/>
                    <a:p>
                      <a:pPr marL="69850">
                        <a:lnSpc>
                          <a:spcPts val="10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exp()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log()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Exponential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(ex)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/ natural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element-wise.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494">
                <a:tc>
                  <a:txBody>
                    <a:bodyPr/>
                    <a:lstStyle/>
                    <a:p>
                      <a:pPr marL="69850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maximum()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minimum()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Element-wise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maximum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minimum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arrays.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marL="6985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sqrt()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positive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square-root,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element-wise.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834">
                <a:tc>
                  <a:txBody>
                    <a:bodyPr/>
                    <a:lstStyle/>
                    <a:p>
                      <a:pPr marL="698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sin(), cos(),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tan(), etc.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Element-wise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trigonometric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operations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30604" y="8471154"/>
            <a:ext cx="4147185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65F91"/>
                </a:solidFill>
                <a:latin typeface="Arial"/>
                <a:cs typeface="Arial"/>
              </a:rPr>
              <a:t>1.6.2</a:t>
            </a:r>
            <a:r>
              <a:rPr sz="1200" b="1" spc="585" dirty="0">
                <a:solidFill>
                  <a:srgbClr val="365F9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65F91"/>
                </a:solidFill>
                <a:latin typeface="Arial"/>
                <a:cs typeface="Arial"/>
              </a:rPr>
              <a:t>Other</a:t>
            </a:r>
            <a:r>
              <a:rPr sz="1200" b="1" spc="15" dirty="0">
                <a:solidFill>
                  <a:srgbClr val="365F9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65F91"/>
                </a:solidFill>
                <a:latin typeface="Arial"/>
                <a:cs typeface="Arial"/>
              </a:rPr>
              <a:t>Array</a:t>
            </a:r>
            <a:r>
              <a:rPr sz="1200" b="1" spc="-25" dirty="0">
                <a:solidFill>
                  <a:srgbClr val="365F9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65F91"/>
                </a:solidFill>
                <a:latin typeface="Arial"/>
                <a:cs typeface="Arial"/>
              </a:rPr>
              <a:t>Methods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np.ndarray</a:t>
            </a:r>
            <a:r>
              <a:rPr sz="1000" dirty="0">
                <a:latin typeface="Times New Roman"/>
                <a:cs typeface="Times New Roman"/>
              </a:rPr>
              <a:t> class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itself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has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many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useful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methods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numerical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computations.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99869" y="9111741"/>
          <a:ext cx="4505325" cy="589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1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52">
                <a:tc>
                  <a:txBody>
                    <a:bodyPr/>
                    <a:lstStyle/>
                    <a:p>
                      <a:pPr marL="6985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Method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Return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95">
                <a:tc>
                  <a:txBody>
                    <a:bodyPr/>
                    <a:lstStyle/>
                    <a:p>
                      <a:pPr marL="698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all()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65"/>
                        </a:lnSpc>
                      </a:pPr>
                      <a:r>
                        <a:rPr sz="1000" spc="-5" dirty="0">
                          <a:solidFill>
                            <a:srgbClr val="8EB4E2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000" spc="5" dirty="0">
                          <a:solidFill>
                            <a:srgbClr val="8EB4E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elements evaluate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solidFill>
                            <a:srgbClr val="8EB4E2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78">
                <a:tc>
                  <a:txBody>
                    <a:bodyPr/>
                    <a:lstStyle/>
                    <a:p>
                      <a:pPr marL="6985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any()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50"/>
                        </a:lnSpc>
                      </a:pPr>
                      <a:r>
                        <a:rPr sz="1000" spc="-5" dirty="0">
                          <a:solidFill>
                            <a:srgbClr val="8EB4E2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000" spc="5" dirty="0">
                          <a:solidFill>
                            <a:srgbClr val="8EB4E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elements evaluate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solidFill>
                            <a:srgbClr val="8EB4E2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10">
                <a:tc>
                  <a:txBody>
                    <a:bodyPr/>
                    <a:lstStyle/>
                    <a:p>
                      <a:pPr marL="6985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argmax()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Index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maximum value.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876" y="3136865"/>
            <a:ext cx="5136221" cy="87012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972" y="4526279"/>
            <a:ext cx="5213823" cy="146599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</a:t>
            </a:r>
            <a:r>
              <a:rPr spc="-30" dirty="0"/>
              <a:t> </a:t>
            </a:r>
            <a:r>
              <a:rPr spc="-5" dirty="0"/>
              <a:t>Mohammed Al-Sarem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9650" y="427735"/>
            <a:ext cx="2966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Lab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4: </a:t>
            </a:r>
            <a:r>
              <a:rPr sz="1400" b="1" dirty="0">
                <a:latin typeface="Calibri"/>
                <a:cs typeface="Calibri"/>
              </a:rPr>
              <a:t>Data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Preparation-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NumPy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Library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42974" y="914399"/>
          <a:ext cx="4326254" cy="146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0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900">
                <a:tc>
                  <a:txBody>
                    <a:bodyPr/>
                    <a:lstStyle/>
                    <a:p>
                      <a:pPr marL="127000">
                        <a:lnSpc>
                          <a:spcPts val="104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argmin()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4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Index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minimum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value.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30">
                <a:tc>
                  <a:txBody>
                    <a:bodyPr/>
                    <a:lstStyle/>
                    <a:p>
                      <a:pPr marL="127000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argsort()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Indices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would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sort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array.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542">
                <a:tc>
                  <a:txBody>
                    <a:bodyPr/>
                    <a:lstStyle/>
                    <a:p>
                      <a:pPr marL="127000">
                        <a:lnSpc>
                          <a:spcPts val="10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clip()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restrict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values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array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fit</a:t>
                      </a:r>
                      <a:r>
                        <a:rPr sz="1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within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given range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542">
                <a:tc>
                  <a:txBody>
                    <a:bodyPr/>
                    <a:lstStyle/>
                    <a:p>
                      <a:pPr marL="127000">
                        <a:lnSpc>
                          <a:spcPts val="10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max()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 maximum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array.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03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mean()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average value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array.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303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min()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 minimum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array.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303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sort()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nothing;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sort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array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in-place.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303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std()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deviation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array.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542">
                <a:tc>
                  <a:txBody>
                    <a:bodyPr/>
                    <a:lstStyle/>
                    <a:p>
                      <a:pPr marL="127000">
                        <a:lnSpc>
                          <a:spcPts val="10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sum()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 sum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 elements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 array.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7072">
                <a:tc>
                  <a:txBody>
                    <a:bodyPr/>
                    <a:lstStyle/>
                    <a:p>
                      <a:pPr marL="127000">
                        <a:lnSpc>
                          <a:spcPts val="106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var()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6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variance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array.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30604" y="2528061"/>
            <a:ext cx="5298440" cy="152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Demonstration</a:t>
            </a:r>
            <a:r>
              <a:rPr sz="1000" spc="5" dirty="0">
                <a:latin typeface="Times New Roman"/>
                <a:cs typeface="Times New Roman"/>
              </a:rPr>
              <a:t> of</a:t>
            </a:r>
            <a:r>
              <a:rPr sz="1000" spc="-5" dirty="0">
                <a:latin typeface="Times New Roman"/>
                <a:cs typeface="Times New Roman"/>
              </a:rPr>
              <a:t> how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aforementioned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method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used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will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present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section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this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lab.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AutoNum type="arabicPeriod" startAt="2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Working</a:t>
            </a:r>
            <a:r>
              <a:rPr sz="1400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on</a:t>
            </a:r>
            <a:r>
              <a:rPr sz="1400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Iris.csv</a:t>
            </a:r>
            <a:r>
              <a:rPr sz="1400" b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file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65F91"/>
              </a:buClr>
              <a:buFont typeface="Cambria"/>
              <a:buAutoNum type="arabicPeriod" startAt="2"/>
            </a:pPr>
            <a:endParaRPr sz="1350">
              <a:latin typeface="Cambria"/>
              <a:cs typeface="Cambria"/>
            </a:endParaRPr>
          </a:p>
          <a:p>
            <a:pPr marL="12700">
              <a:lnSpc>
                <a:spcPts val="1165"/>
              </a:lnSpc>
              <a:spcBef>
                <a:spcPts val="5"/>
              </a:spcBef>
            </a:pP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work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 iris.csv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file,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have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ways:</a:t>
            </a:r>
            <a:endParaRPr sz="1000">
              <a:latin typeface="Times New Roman"/>
              <a:cs typeface="Times New Roman"/>
            </a:endParaRPr>
          </a:p>
          <a:p>
            <a:pPr marL="469265" lvl="1" indent="-229235">
              <a:lnSpc>
                <a:spcPts val="1405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000" spc="-5" dirty="0">
                <a:latin typeface="Times New Roman"/>
                <a:cs typeface="Times New Roman"/>
              </a:rPr>
              <a:t>load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https://archive.ics.uci.edu/ml/datasets/Iris</a:t>
            </a:r>
            <a:endParaRPr sz="1200">
              <a:latin typeface="Times New Roman"/>
              <a:cs typeface="Times New Roman"/>
            </a:endParaRPr>
          </a:p>
          <a:p>
            <a:pPr marL="469265" lvl="1" indent="-229235">
              <a:lnSpc>
                <a:spcPts val="1170"/>
              </a:lnSpc>
              <a:spcBef>
                <a:spcPts val="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000" spc="-5" dirty="0">
                <a:latin typeface="Times New Roman"/>
                <a:cs typeface="Times New Roman"/>
              </a:rPr>
              <a:t>Use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code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below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get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file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path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your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Anaconda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environment.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pass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path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endParaRPr sz="1000">
              <a:latin typeface="Times New Roman"/>
              <a:cs typeface="Times New Roman"/>
            </a:endParaRPr>
          </a:p>
          <a:p>
            <a:pPr marL="469265">
              <a:lnSpc>
                <a:spcPts val="1170"/>
              </a:lnSpc>
            </a:pPr>
            <a:r>
              <a:rPr sz="1000" i="1" spc="-5" dirty="0">
                <a:latin typeface="Times New Roman"/>
                <a:cs typeface="Times New Roman"/>
              </a:rPr>
              <a:t>numpy.genfromtxt() </a:t>
            </a:r>
            <a:r>
              <a:rPr sz="1000" spc="-5" dirty="0">
                <a:latin typeface="Times New Roman"/>
                <a:cs typeface="Times New Roman"/>
              </a:rPr>
              <a:t>function.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604" y="7573136"/>
            <a:ext cx="5215255" cy="183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Note: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Iris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data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has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following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attributes:</a:t>
            </a:r>
            <a:endParaRPr sz="1000">
              <a:latin typeface="Arial"/>
              <a:cs typeface="Arial"/>
            </a:endParaRPr>
          </a:p>
          <a:p>
            <a:pPr marL="609600" indent="-140970">
              <a:lnSpc>
                <a:spcPts val="1155"/>
              </a:lnSpc>
              <a:buAutoNum type="arabicPeriod"/>
              <a:tabLst>
                <a:tab pos="610235" algn="l"/>
              </a:tabLst>
            </a:pP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sepal</a:t>
            </a:r>
            <a:r>
              <a:rPr sz="1000" spc="-15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length</a:t>
            </a:r>
            <a:r>
              <a:rPr sz="1000" spc="-10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in</a:t>
            </a:r>
            <a:r>
              <a:rPr sz="1000" spc="-15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cm</a:t>
            </a:r>
            <a:endParaRPr sz="1000">
              <a:latin typeface="Arial"/>
              <a:cs typeface="Arial"/>
            </a:endParaRPr>
          </a:p>
          <a:p>
            <a:pPr marL="609600" indent="-140970">
              <a:lnSpc>
                <a:spcPts val="1150"/>
              </a:lnSpc>
              <a:buAutoNum type="arabicPeriod"/>
              <a:tabLst>
                <a:tab pos="610235" algn="l"/>
              </a:tabLst>
            </a:pP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sepal</a:t>
            </a:r>
            <a:r>
              <a:rPr sz="1000" spc="-20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width</a:t>
            </a:r>
            <a:r>
              <a:rPr sz="1000" spc="-25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in</a:t>
            </a:r>
            <a:r>
              <a:rPr sz="1000" spc="-20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cm</a:t>
            </a:r>
            <a:endParaRPr sz="1000">
              <a:latin typeface="Arial"/>
              <a:cs typeface="Arial"/>
            </a:endParaRPr>
          </a:p>
          <a:p>
            <a:pPr marL="609600" indent="-140970">
              <a:lnSpc>
                <a:spcPts val="1145"/>
              </a:lnSpc>
              <a:buAutoNum type="arabicPeriod"/>
              <a:tabLst>
                <a:tab pos="610235" algn="l"/>
              </a:tabLst>
            </a:pP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petal</a:t>
            </a:r>
            <a:r>
              <a:rPr sz="1000" spc="-20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length</a:t>
            </a:r>
            <a:r>
              <a:rPr sz="1000" spc="-20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in</a:t>
            </a:r>
            <a:r>
              <a:rPr sz="1000" spc="-20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cm</a:t>
            </a:r>
            <a:endParaRPr sz="1000">
              <a:latin typeface="Arial"/>
              <a:cs typeface="Arial"/>
            </a:endParaRPr>
          </a:p>
          <a:p>
            <a:pPr marL="609600" indent="-140970">
              <a:lnSpc>
                <a:spcPts val="1150"/>
              </a:lnSpc>
              <a:buAutoNum type="arabicPeriod"/>
              <a:tabLst>
                <a:tab pos="610235" algn="l"/>
              </a:tabLst>
            </a:pP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petal</a:t>
            </a:r>
            <a:r>
              <a:rPr sz="1000" spc="-10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width</a:t>
            </a:r>
            <a:r>
              <a:rPr sz="1000" spc="-10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in</a:t>
            </a:r>
            <a:r>
              <a:rPr sz="1000" spc="-20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cm</a:t>
            </a:r>
            <a:endParaRPr sz="1000">
              <a:latin typeface="Arial"/>
              <a:cs typeface="Arial"/>
            </a:endParaRPr>
          </a:p>
          <a:p>
            <a:pPr marL="609600" indent="-140970">
              <a:lnSpc>
                <a:spcPts val="1150"/>
              </a:lnSpc>
              <a:buAutoNum type="arabicPeriod"/>
              <a:tabLst>
                <a:tab pos="610235" algn="l"/>
              </a:tabLst>
            </a:pP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class:</a:t>
            </a:r>
            <a:endParaRPr sz="1000">
              <a:latin typeface="Arial"/>
              <a:cs typeface="Arial"/>
            </a:endParaRPr>
          </a:p>
          <a:p>
            <a:pPr marL="469265">
              <a:lnSpc>
                <a:spcPts val="1150"/>
              </a:lnSpc>
            </a:pP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--</a:t>
            </a:r>
            <a:r>
              <a:rPr sz="1000" spc="-25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Iris</a:t>
            </a:r>
            <a:r>
              <a:rPr sz="1000" spc="-20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Setosa</a:t>
            </a:r>
            <a:endParaRPr sz="1000">
              <a:latin typeface="Arial"/>
              <a:cs typeface="Arial"/>
            </a:endParaRPr>
          </a:p>
          <a:p>
            <a:pPr marL="469265">
              <a:lnSpc>
                <a:spcPts val="1145"/>
              </a:lnSpc>
            </a:pP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--</a:t>
            </a:r>
            <a:r>
              <a:rPr sz="1000" spc="-20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Iris</a:t>
            </a:r>
            <a:r>
              <a:rPr sz="1000" spc="-15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Versicolour</a:t>
            </a:r>
            <a:endParaRPr sz="1000">
              <a:latin typeface="Arial"/>
              <a:cs typeface="Arial"/>
            </a:endParaRPr>
          </a:p>
          <a:p>
            <a:pPr marL="469265">
              <a:lnSpc>
                <a:spcPts val="1170"/>
              </a:lnSpc>
            </a:pP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--</a:t>
            </a:r>
            <a:r>
              <a:rPr sz="1000" spc="-20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Iris</a:t>
            </a:r>
            <a:r>
              <a:rPr sz="1000" spc="-20" dirty="0">
                <a:solidFill>
                  <a:srgbClr val="12365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23653"/>
                </a:solidFill>
                <a:latin typeface="Arial"/>
                <a:cs typeface="Arial"/>
              </a:rPr>
              <a:t>Virginica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</a:pPr>
            <a:r>
              <a:rPr sz="1000" spc="-5" dirty="0">
                <a:latin typeface="Times New Roman"/>
                <a:cs typeface="Times New Roman"/>
              </a:rPr>
              <a:t>We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use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methods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presented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Section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1.6.2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show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descriptive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features</a:t>
            </a:r>
            <a:r>
              <a:rPr sz="1000" dirty="0">
                <a:latin typeface="Times New Roman"/>
                <a:cs typeface="Times New Roman"/>
              </a:rPr>
              <a:t> of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iris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set.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code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below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gives the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value</a:t>
            </a:r>
            <a:r>
              <a:rPr sz="1000" dirty="0">
                <a:latin typeface="Times New Roman"/>
                <a:cs typeface="Times New Roman"/>
              </a:rPr>
              <a:t> 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first attribute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iris 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set.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4043171"/>
            <a:ext cx="6210300" cy="339851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</a:t>
            </a:r>
            <a:r>
              <a:rPr spc="-30" dirty="0"/>
              <a:t> </a:t>
            </a:r>
            <a:r>
              <a:rPr spc="-5" dirty="0"/>
              <a:t>Mohammed Al-Sarem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9650" y="427735"/>
            <a:ext cx="2966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Lab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4: </a:t>
            </a:r>
            <a:r>
              <a:rPr sz="1400" b="1" dirty="0">
                <a:latin typeface="Calibri"/>
                <a:cs typeface="Calibri"/>
              </a:rPr>
              <a:t>Data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Preparation-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NumPy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Library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30604" y="1971192"/>
            <a:ext cx="50679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</a:t>
            </a:r>
            <a:r>
              <a:rPr sz="10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2: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Do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same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other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attributes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including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following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methods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(mean(),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std(),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var(), </a:t>
            </a:r>
            <a:r>
              <a:rPr sz="1000" dirty="0">
                <a:latin typeface="Arial"/>
                <a:cs typeface="Arial"/>
              </a:rPr>
              <a:t>max(),</a:t>
            </a:r>
            <a:r>
              <a:rPr sz="1000" spc="-5" dirty="0">
                <a:latin typeface="Arial"/>
                <a:cs typeface="Arial"/>
              </a:rPr>
              <a:t> 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min())?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Comment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your</a:t>
            </a:r>
            <a:r>
              <a:rPr sz="1000" spc="-5" dirty="0">
                <a:latin typeface="Arial"/>
                <a:cs typeface="Arial"/>
              </a:rPr>
              <a:t> observation!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6804" y="7305826"/>
            <a:ext cx="5146040" cy="121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270" algn="ctr">
              <a:lnSpc>
                <a:spcPct val="1091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Upload YOUR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ANSWER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using your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account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turnitin</a:t>
            </a:r>
            <a:r>
              <a:rPr sz="1600" spc="-5" dirty="0">
                <a:latin typeface="Courier New"/>
                <a:cs typeface="Courier New"/>
              </a:rPr>
              <a:t>/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by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email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due to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the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beginning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of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next meeting</a:t>
            </a:r>
            <a:endParaRPr sz="16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1600" spc="-5" dirty="0">
                <a:latin typeface="Courier New"/>
                <a:cs typeface="Courier New"/>
              </a:rPr>
              <a:t>All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the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Best!!!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002" y="943556"/>
            <a:ext cx="5202273" cy="84554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143000" y="2470403"/>
            <a:ext cx="5137785" cy="2832100"/>
          </a:xfrm>
          <a:custGeom>
            <a:avLst/>
            <a:gdLst/>
            <a:ahLst/>
            <a:cxnLst/>
            <a:rect l="l" t="t" r="r" b="b"/>
            <a:pathLst>
              <a:path w="5137785" h="2832100">
                <a:moveTo>
                  <a:pt x="0" y="2831591"/>
                </a:moveTo>
                <a:lnTo>
                  <a:pt x="5137404" y="2831591"/>
                </a:lnTo>
                <a:lnTo>
                  <a:pt x="5137404" y="0"/>
                </a:lnTo>
                <a:lnTo>
                  <a:pt x="0" y="0"/>
                </a:lnTo>
                <a:lnTo>
                  <a:pt x="0" y="2831591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</a:t>
            </a:r>
            <a:r>
              <a:rPr spc="-30" dirty="0"/>
              <a:t> </a:t>
            </a:r>
            <a:r>
              <a:rPr spc="-5" dirty="0"/>
              <a:t>Mohammed Al-Sarem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00C4F-2987-432D-A196-C34674F8D4C8}"/>
              </a:ext>
            </a:extLst>
          </p:cNvPr>
          <p:cNvSpPr txBox="1"/>
          <p:nvPr/>
        </p:nvSpPr>
        <p:spPr>
          <a:xfrm>
            <a:off x="1197002" y="2470403"/>
            <a:ext cx="5001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Working with datasets using these methods can make the job a lot easier </a:t>
            </a:r>
          </a:p>
          <a:p>
            <a:r>
              <a:rPr lang="en-US" sz="1400" dirty="0"/>
              <a:t>Array slicing can also work with datasets </a:t>
            </a:r>
          </a:p>
          <a:p>
            <a:r>
              <a:rPr lang="en-US" sz="1400" dirty="0"/>
              <a:t>I was able to find the mean, standard deviation, minimum, maximum, And the variance using these methods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2213</Words>
  <Application>Microsoft Office PowerPoint</Application>
  <PresentationFormat>Custom</PresentationFormat>
  <Paragraphs>237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Cambria</vt:lpstr>
      <vt:lpstr>Cambria Math</vt:lpstr>
      <vt:lpstr>Courier New</vt:lpstr>
      <vt:lpstr>Symbol</vt:lpstr>
      <vt:lpstr>Times New Roman</vt:lpstr>
      <vt:lpstr>Trebuchet MS</vt:lpstr>
      <vt:lpstr>Verdana</vt:lpstr>
      <vt:lpstr>Office Theme</vt:lpstr>
      <vt:lpstr>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4: Data Preparation- NumPy Library</dc:title>
  <dc:creator>Dr. Mohammed Al-Sarem</dc:creator>
  <cp:lastModifiedBy>M4j3sT1c MaN</cp:lastModifiedBy>
  <cp:revision>3</cp:revision>
  <dcterms:created xsi:type="dcterms:W3CDTF">2021-02-22T19:31:09Z</dcterms:created>
  <dcterms:modified xsi:type="dcterms:W3CDTF">2021-02-22T19:52:48Z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2021-02-22T00:00:00Z</vt:filetime>
  </property>
</Properties>
</file>