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14"/>
  </p:notesMasterIdLst>
  <p:sldIdLst>
    <p:sldId id="256" r:id="rId2"/>
    <p:sldId id="257" r:id="rId3"/>
    <p:sldId id="266" r:id="rId4"/>
    <p:sldId id="268" r:id="rId5"/>
    <p:sldId id="260" r:id="rId6"/>
    <p:sldId id="269" r:id="rId7"/>
    <p:sldId id="261" r:id="rId8"/>
    <p:sldId id="270" r:id="rId9"/>
    <p:sldId id="262" r:id="rId10"/>
    <p:sldId id="263" r:id="rId11"/>
    <p:sldId id="264" r:id="rId12"/>
    <p:sldId id="259"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entury Gothic" panose="020B0502020202020204" pitchFamily="34" charset="0"/>
      <p:regular r:id="rId19"/>
      <p:bold r:id="rId20"/>
      <p:italic r:id="rId21"/>
      <p:boldItalic r:id="rId22"/>
    </p:embeddedFont>
    <p:embeddedFont>
      <p:font typeface="Lato Black" panose="020B0604020202020204" charset="0"/>
      <p:bold r:id="rId23"/>
      <p:boldItalic r:id="rId24"/>
    </p:embeddedFont>
    <p:embeddedFont>
      <p:font typeface="Sitka Small Semibold" pitchFamily="2" charset="0"/>
      <p:bold r:id="rId25"/>
      <p:boldItalic r:id="rId26"/>
    </p:embeddedFont>
    <p:embeddedFont>
      <p:font typeface="Wingdings 3" panose="05040102010807070707" pitchFamily="18" charset="2"/>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660"/>
  </p:normalViewPr>
  <p:slideViewPr>
    <p:cSldViewPr snapToGrid="0">
      <p:cViewPr>
        <p:scale>
          <a:sx n="66" d="100"/>
          <a:sy n="66" d="100"/>
        </p:scale>
        <p:origin x="557" y="6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4244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5565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303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227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606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0041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838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62523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528647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0861035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054685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388905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0415959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88299707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30908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57182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1503407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4948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1744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0522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01015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2460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6040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9831166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7205032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37324"/>
            <a:ext cx="12191408" cy="6895323"/>
          </a:xfrm>
          <a:prstGeom prst="rect">
            <a:avLst/>
          </a:prstGeom>
          <a:noFill/>
          <a:ln>
            <a:noFill/>
          </a:ln>
          <a:scene3d>
            <a:camera prst="orthographicFront"/>
            <a:lightRig rig="threePt" dir="t"/>
          </a:scene3d>
          <a:sp3d extrusionH="222250" contourW="438150">
            <a:bevelT/>
            <a:extrusionClr>
              <a:schemeClr val="accent4">
                <a:lumMod val="50000"/>
              </a:schemeClr>
            </a:extrusionClr>
            <a:contourClr>
              <a:schemeClr val="accent4">
                <a:lumMod val="50000"/>
              </a:schemeClr>
            </a:contourClr>
          </a:sp3d>
        </p:spPr>
      </p:pic>
      <p:sp>
        <p:nvSpPr>
          <p:cNvPr id="99" name="Google Shape;99;p1"/>
          <p:cNvSpPr txBox="1"/>
          <p:nvPr/>
        </p:nvSpPr>
        <p:spPr>
          <a:xfrm>
            <a:off x="2472905" y="3717986"/>
            <a:ext cx="7246189" cy="203128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dirty="0">
                <a:solidFill>
                  <a:schemeClr val="dk1"/>
                </a:solidFill>
                <a:latin typeface="Times New Roman" panose="02020603050405020304" pitchFamily="18" charset="0"/>
                <a:ea typeface="Calibri"/>
                <a:cs typeface="Times New Roman" panose="02020603050405020304" pitchFamily="18" charset="0"/>
                <a:sym typeface="Calibri"/>
              </a:rPr>
              <a:t>Exploratory Data Analysis </a:t>
            </a:r>
            <a:r>
              <a:rPr lang="en-IN" sz="3600" dirty="0" smtClean="0">
                <a:solidFill>
                  <a:schemeClr val="dk1"/>
                </a:solidFill>
                <a:latin typeface="Times New Roman" panose="02020603050405020304" pitchFamily="18" charset="0"/>
                <a:ea typeface="Calibri"/>
                <a:cs typeface="Times New Roman" panose="02020603050405020304" pitchFamily="18" charset="0"/>
                <a:sym typeface="Calibri"/>
              </a:rPr>
              <a:t>on AMCAT </a:t>
            </a:r>
          </a:p>
          <a:p>
            <a:pPr marL="0" marR="0" lvl="0" indent="0" algn="ctr" rtl="0">
              <a:spcBef>
                <a:spcPts val="0"/>
              </a:spcBef>
              <a:spcAft>
                <a:spcPts val="0"/>
              </a:spcAft>
              <a:buNone/>
            </a:pPr>
            <a:r>
              <a:rPr lang="en-IN" dirty="0" smtClean="0">
                <a:solidFill>
                  <a:schemeClr val="dk1"/>
                </a:solidFill>
                <a:latin typeface="Times New Roman" panose="02020603050405020304" pitchFamily="18" charset="0"/>
                <a:ea typeface="Calibri"/>
                <a:cs typeface="Times New Roman" panose="02020603050405020304" pitchFamily="18" charset="0"/>
                <a:sym typeface="Calibri"/>
              </a:rPr>
              <a:t>by</a:t>
            </a:r>
            <a:endParaRPr lang="en-IN"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IN" sz="3600" dirty="0" err="1" smtClean="0">
                <a:solidFill>
                  <a:schemeClr val="dk1"/>
                </a:solidFill>
                <a:latin typeface="Times New Roman" panose="02020603050405020304" pitchFamily="18" charset="0"/>
                <a:ea typeface="Calibri"/>
                <a:cs typeface="Times New Roman" panose="02020603050405020304" pitchFamily="18" charset="0"/>
                <a:sym typeface="Calibri"/>
              </a:rPr>
              <a:t>Manandi</a:t>
            </a:r>
            <a:r>
              <a:rPr lang="en-IN" sz="3600" dirty="0" smtClean="0">
                <a:solidFill>
                  <a:schemeClr val="dk1"/>
                </a:solidFill>
                <a:latin typeface="Times New Roman" panose="02020603050405020304" pitchFamily="18" charset="0"/>
                <a:ea typeface="Calibri"/>
                <a:cs typeface="Times New Roman" panose="02020603050405020304" pitchFamily="18" charset="0"/>
                <a:sym typeface="Calibri"/>
              </a:rPr>
              <a:t> </a:t>
            </a:r>
            <a:r>
              <a:rPr lang="en-IN" sz="3600" dirty="0" err="1" smtClean="0">
                <a:solidFill>
                  <a:schemeClr val="dk1"/>
                </a:solidFill>
                <a:latin typeface="Times New Roman" panose="02020603050405020304" pitchFamily="18" charset="0"/>
                <a:ea typeface="Calibri"/>
                <a:cs typeface="Times New Roman" panose="02020603050405020304" pitchFamily="18" charset="0"/>
                <a:sym typeface="Calibri"/>
              </a:rPr>
              <a:t>Venkata</a:t>
            </a:r>
            <a:r>
              <a:rPr lang="en-IN" sz="3600" dirty="0" smtClean="0">
                <a:solidFill>
                  <a:schemeClr val="dk1"/>
                </a:solidFill>
                <a:latin typeface="Times New Roman" panose="02020603050405020304" pitchFamily="18" charset="0"/>
                <a:ea typeface="Calibri"/>
                <a:cs typeface="Times New Roman" panose="02020603050405020304" pitchFamily="18" charset="0"/>
                <a:sym typeface="Calibri"/>
              </a:rPr>
              <a:t> </a:t>
            </a:r>
            <a:r>
              <a:rPr lang="en-IN" sz="3600" dirty="0" err="1" smtClean="0">
                <a:solidFill>
                  <a:schemeClr val="dk1"/>
                </a:solidFill>
                <a:latin typeface="Times New Roman" panose="02020603050405020304" pitchFamily="18" charset="0"/>
                <a:ea typeface="Calibri"/>
                <a:cs typeface="Times New Roman" panose="02020603050405020304" pitchFamily="18" charset="0"/>
                <a:sym typeface="Calibri"/>
              </a:rPr>
              <a:t>Trilokesh</a:t>
            </a:r>
            <a:endParaRPr lang="en-IN" sz="3600" dirty="0" smtClean="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BEC7AFB1-E1B9-464F-9C72-F5D1FABBCDE1}"/>
              </a:ext>
            </a:extLst>
          </p:cNvPr>
          <p:cNvSpPr txBox="1"/>
          <p:nvPr/>
        </p:nvSpPr>
        <p:spPr>
          <a:xfrm>
            <a:off x="8210939" y="5472638"/>
            <a:ext cx="2733869" cy="338554"/>
          </a:xfrm>
          <a:prstGeom prst="rect">
            <a:avLst/>
          </a:prstGeom>
          <a:noFill/>
        </p:spPr>
        <p:txBody>
          <a:bodyPr wrap="square" rtlCol="0">
            <a:spAutoFit/>
          </a:bodyPr>
          <a:lstStyle/>
          <a:p>
            <a:r>
              <a:rPr lang="en-US" sz="1600" dirty="0" err="1" smtClean="0">
                <a:latin typeface="Times New Roman" panose="02020603050405020304" pitchFamily="18" charset="0"/>
                <a:cs typeface="Times New Roman" panose="02020603050405020304" pitchFamily="18" charset="0"/>
              </a:rPr>
              <a:t>MANANa</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216258" y="2237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Bivariate Analysis</a:t>
            </a:r>
            <a:endParaRPr sz="1800" b="0"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5E12EAD7-A011-4F3D-AF58-1A9C827B2654}"/>
              </a:ext>
            </a:extLst>
          </p:cNvPr>
          <p:cNvSpPr txBox="1"/>
          <p:nvPr/>
        </p:nvSpPr>
        <p:spPr>
          <a:xfrm>
            <a:off x="5212391" y="1314776"/>
            <a:ext cx="6194184" cy="55399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Observations:</a:t>
            </a:r>
          </a:p>
          <a:p>
            <a:endParaRPr lang="en-IN" dirty="0"/>
          </a:p>
        </p:txBody>
      </p:sp>
      <p:sp>
        <p:nvSpPr>
          <p:cNvPr id="7" name="Rectangle 6">
            <a:extLst>
              <a:ext uri="{FF2B5EF4-FFF2-40B4-BE49-F238E27FC236}">
                <a16:creationId xmlns:a16="http://schemas.microsoft.com/office/drawing/2014/main" id="{2B4C718C-B08A-4592-8F88-2A8CAC4ED03B}"/>
              </a:ext>
            </a:extLst>
          </p:cNvPr>
          <p:cNvSpPr/>
          <p:nvPr/>
        </p:nvSpPr>
        <p:spPr>
          <a:xfrm>
            <a:off x="5212391" y="1746476"/>
            <a:ext cx="6096000" cy="3539430"/>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the above graphs, we can observe the relationship between salary and gender, degree, specialization, and college state of the individual.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individuals identified as 'Male' have the highest salary of 4000000, compared to females who have the highest salary range between 3000000 and 4000000.</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many outliers indicating extreme salaries for certain male and female individuals.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Individuals with a </a:t>
            </a: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/B.E. degree have the highest salaries, followed by MCA and </a:t>
            </a:r>
            <a:r>
              <a:rPr lang="en-US" dirty="0" err="1">
                <a:latin typeface="Times New Roman" panose="02020603050405020304" pitchFamily="18" charset="0"/>
                <a:cs typeface="Times New Roman" panose="02020603050405020304" pitchFamily="18" charset="0"/>
              </a:rPr>
              <a:t>M.Tech</a:t>
            </a:r>
            <a:r>
              <a:rPr lang="en-US" dirty="0">
                <a:latin typeface="Times New Roman" panose="02020603050405020304" pitchFamily="18" charset="0"/>
                <a:cs typeface="Times New Roman" panose="02020603050405020304" pitchFamily="18" charset="0"/>
              </a:rPr>
              <a:t>./M.E. graduates. M.Sc. graduates * tend to have the lowest salaries.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Within the engineering field, individuals with a </a:t>
            </a: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/BE in computer engineering, followed by computer application graduates, have the highest salaries.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Individuals who pursued their degrees in colleges in Uttar Pradesh have the highest salaries, followed by those in Rajasthan and Andhra Pradesh.</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3EE7FA-5714-4486-B21D-BC40B30A9694}"/>
              </a:ext>
            </a:extLst>
          </p:cNvPr>
          <p:cNvPicPr>
            <a:picLocks noChangeAspect="1"/>
          </p:cNvPicPr>
          <p:nvPr/>
        </p:nvPicPr>
        <p:blipFill>
          <a:blip r:embed="rId3"/>
          <a:stretch>
            <a:fillRect/>
          </a:stretch>
        </p:blipFill>
        <p:spPr>
          <a:xfrm>
            <a:off x="265350" y="871051"/>
            <a:ext cx="3875627" cy="1750851"/>
          </a:xfrm>
          <a:prstGeom prst="rect">
            <a:avLst/>
          </a:prstGeom>
        </p:spPr>
      </p:pic>
      <p:pic>
        <p:nvPicPr>
          <p:cNvPr id="6" name="Picture 5">
            <a:extLst>
              <a:ext uri="{FF2B5EF4-FFF2-40B4-BE49-F238E27FC236}">
                <a16:creationId xmlns:a16="http://schemas.microsoft.com/office/drawing/2014/main" id="{DD93FA7E-AAD4-4938-B0AC-E077E68A0A2A}"/>
              </a:ext>
            </a:extLst>
          </p:cNvPr>
          <p:cNvPicPr>
            <a:picLocks noChangeAspect="1"/>
          </p:cNvPicPr>
          <p:nvPr/>
        </p:nvPicPr>
        <p:blipFill>
          <a:blip r:embed="rId4"/>
          <a:stretch>
            <a:fillRect/>
          </a:stretch>
        </p:blipFill>
        <p:spPr>
          <a:xfrm>
            <a:off x="528451" y="2677642"/>
            <a:ext cx="3612526" cy="1502715"/>
          </a:xfrm>
          <a:prstGeom prst="rect">
            <a:avLst/>
          </a:prstGeom>
        </p:spPr>
      </p:pic>
      <p:pic>
        <p:nvPicPr>
          <p:cNvPr id="8" name="Picture 7">
            <a:extLst>
              <a:ext uri="{FF2B5EF4-FFF2-40B4-BE49-F238E27FC236}">
                <a16:creationId xmlns:a16="http://schemas.microsoft.com/office/drawing/2014/main" id="{A5B60BC2-AF9B-42B8-8A99-E795216C0FB8}"/>
              </a:ext>
            </a:extLst>
          </p:cNvPr>
          <p:cNvPicPr>
            <a:picLocks noChangeAspect="1"/>
          </p:cNvPicPr>
          <p:nvPr/>
        </p:nvPicPr>
        <p:blipFill>
          <a:blip r:embed="rId5"/>
          <a:stretch>
            <a:fillRect/>
          </a:stretch>
        </p:blipFill>
        <p:spPr>
          <a:xfrm>
            <a:off x="265350" y="4356892"/>
            <a:ext cx="4341006" cy="2127201"/>
          </a:xfrm>
          <a:prstGeom prst="rect">
            <a:avLst/>
          </a:prstGeom>
        </p:spPr>
      </p:pic>
    </p:spTree>
    <p:extLst>
      <p:ext uri="{BB962C8B-B14F-4D97-AF65-F5344CB8AC3E}">
        <p14:creationId xmlns:p14="http://schemas.microsoft.com/office/powerpoint/2010/main" val="79328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360783" y="379295"/>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Conclusion</a:t>
            </a:r>
            <a:endParaRPr sz="1800" b="0"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5E12EAD7-A011-4F3D-AF58-1A9C827B2654}"/>
              </a:ext>
            </a:extLst>
          </p:cNvPr>
          <p:cNvSpPr txBox="1"/>
          <p:nvPr/>
        </p:nvSpPr>
        <p:spPr>
          <a:xfrm>
            <a:off x="168897" y="622419"/>
            <a:ext cx="6194184" cy="523220"/>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endParaRPr lang="en-IN" dirty="0"/>
          </a:p>
        </p:txBody>
      </p:sp>
      <p:sp>
        <p:nvSpPr>
          <p:cNvPr id="3" name="Rectangle 2">
            <a:extLst>
              <a:ext uri="{FF2B5EF4-FFF2-40B4-BE49-F238E27FC236}">
                <a16:creationId xmlns:a16="http://schemas.microsoft.com/office/drawing/2014/main" id="{BB17BF9C-D6EF-4313-AA52-15705C15356B}"/>
              </a:ext>
            </a:extLst>
          </p:cNvPr>
          <p:cNvSpPr/>
          <p:nvPr/>
        </p:nvSpPr>
        <p:spPr>
          <a:xfrm>
            <a:off x="431714" y="1240989"/>
            <a:ext cx="11328571" cy="3785652"/>
          </a:xfrm>
          <a:prstGeom prst="rect">
            <a:avLst/>
          </a:prstGeom>
        </p:spPr>
        <p:txBody>
          <a:bodyPr wrap="square">
            <a:spAutoFit/>
          </a:bodyPr>
          <a:lstStyle/>
          <a:p>
            <a:pPr lvl="1">
              <a:lnSpc>
                <a:spcPct val="150000"/>
              </a:lnSpc>
            </a:pPr>
            <a:endParaRPr lang="en-US" sz="1600" dirty="0">
              <a:latin typeface="Times New Roman" panose="02020603050405020304" pitchFamily="18" charset="0"/>
              <a:cs typeface="Times New Roman" panose="02020603050405020304" pitchFamily="18" charset="0"/>
            </a:endParaRPr>
          </a:p>
          <a:p>
            <a:pPr lvl="1">
              <a:lnSpc>
                <a:spcPct val="150000"/>
              </a:lnSpc>
            </a:pP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analysis has shed light on the factors that impact earnings for fresh graduates in specific job roles. We highlighted important findings, discussed their implications, and identified areas for future </a:t>
            </a:r>
            <a:r>
              <a:rPr lang="en-US" sz="1600" dirty="0" smtClean="0">
                <a:latin typeface="Times New Roman" panose="02020603050405020304" pitchFamily="18" charset="0"/>
                <a:cs typeface="Times New Roman" panose="02020603050405020304" pitchFamily="18" charset="0"/>
              </a:rPr>
              <a:t>research</a:t>
            </a:r>
          </a:p>
          <a:p>
            <a:pPr lvl="1">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Disparities in </a:t>
            </a:r>
            <a:r>
              <a:rPr lang="en-US" sz="1600" b="1" dirty="0" smtClean="0">
                <a:latin typeface="Times New Roman" panose="02020603050405020304" pitchFamily="18" charset="0"/>
                <a:cs typeface="Times New Roman" panose="02020603050405020304" pitchFamily="18" charset="0"/>
              </a:rPr>
              <a:t>Earnings </a:t>
            </a:r>
            <a:r>
              <a:rPr lang="en-US" sz="1600" dirty="0" smtClean="0">
                <a:latin typeface="Times New Roman" panose="02020603050405020304" pitchFamily="18" charset="0"/>
                <a:cs typeface="Times New Roman" panose="02020603050405020304" pitchFamily="18" charset="0"/>
              </a:rPr>
              <a:t>:Our </a:t>
            </a:r>
            <a:r>
              <a:rPr lang="en-US" sz="1600" dirty="0">
                <a:latin typeface="Times New Roman" panose="02020603050405020304" pitchFamily="18" charset="0"/>
                <a:cs typeface="Times New Roman" panose="02020603050405020304" pitchFamily="18" charset="0"/>
              </a:rPr>
              <a:t>study revealed considerable disparities in earnings among fresh graduates, with crucial factors like specialization, location, and company size significantly influencing salary levels</a:t>
            </a:r>
            <a:r>
              <a:rPr lang="en-US" sz="1600" dirty="0" smtClean="0">
                <a:latin typeface="Times New Roman" panose="02020603050405020304" pitchFamily="18" charset="0"/>
                <a:cs typeface="Times New Roman" panose="02020603050405020304" pitchFamily="18" charset="0"/>
              </a:rPr>
              <a:t>.</a:t>
            </a:r>
          </a:p>
          <a:p>
            <a:pPr lvl="1">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Influence </a:t>
            </a:r>
            <a:r>
              <a:rPr lang="en-US" sz="1600" b="1" dirty="0">
                <a:latin typeface="Times New Roman" panose="02020603050405020304" pitchFamily="18" charset="0"/>
                <a:cs typeface="Times New Roman" panose="02020603050405020304" pitchFamily="18" charset="0"/>
              </a:rPr>
              <a:t>of </a:t>
            </a:r>
            <a:r>
              <a:rPr lang="en-US" sz="1600" b="1" dirty="0" smtClean="0">
                <a:latin typeface="Times New Roman" panose="02020603050405020304" pitchFamily="18" charset="0"/>
                <a:cs typeface="Times New Roman" panose="02020603050405020304" pitchFamily="18" charset="0"/>
              </a:rPr>
              <a:t>Specialization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choice of specialization has a notable effect on earning potential. Graduates in high-demand fields, such as Computer Science and Engineering, tend to receive higher salaries than those in other disciplines</a:t>
            </a:r>
            <a:r>
              <a:rPr lang="en-US" sz="1600" dirty="0" smtClean="0">
                <a:latin typeface="Times New Roman" panose="02020603050405020304" pitchFamily="18" charset="0"/>
                <a:cs typeface="Times New Roman" panose="02020603050405020304" pitchFamily="18" charset="0"/>
              </a:rPr>
              <a:t>.</a:t>
            </a:r>
          </a:p>
          <a:p>
            <a:pPr lvl="1">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Role </a:t>
            </a:r>
            <a:r>
              <a:rPr lang="en-US" sz="1600" b="1" dirty="0">
                <a:latin typeface="Times New Roman" panose="02020603050405020304" pitchFamily="18" charset="0"/>
                <a:cs typeface="Times New Roman" panose="02020603050405020304" pitchFamily="18" charset="0"/>
              </a:rPr>
              <a:t>of </a:t>
            </a:r>
            <a:r>
              <a:rPr lang="en-US" sz="1600" b="1" dirty="0" smtClean="0">
                <a:latin typeface="Times New Roman" panose="02020603050405020304" pitchFamily="18" charset="0"/>
                <a:cs typeface="Times New Roman" panose="02020603050405020304" pitchFamily="18" charset="0"/>
              </a:rPr>
              <a:t>Location  </a:t>
            </a:r>
            <a:r>
              <a:rPr lang="en-US" sz="1600" dirty="0" smtClean="0">
                <a:latin typeface="Times New Roman" panose="02020603050405020304" pitchFamily="18" charset="0"/>
                <a:cs typeface="Times New Roman" panose="02020603050405020304" pitchFamily="18" charset="0"/>
              </a:rPr>
              <a:t>Geographical </a:t>
            </a:r>
            <a:r>
              <a:rPr lang="en-US" sz="1600" dirty="0">
                <a:latin typeface="Times New Roman" panose="02020603050405020304" pitchFamily="18" charset="0"/>
                <a:cs typeface="Times New Roman" panose="02020603050405020304" pitchFamily="18" charset="0"/>
              </a:rPr>
              <a:t>factors emerged as a key determinant of earnings. Graduates based in certain cities or regions often earn higher salaries on average, indicating that economic conditions and variations in the cost of living play a significant role in salary differences.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38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3" name="Picture 2" descr="Pen Writing Thank You Free Stock Photo - Public Domain Pictur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428" y="957810"/>
            <a:ext cx="2233912" cy="5284475"/>
          </a:xfrm>
          <a:prstGeom prst="rect">
            <a:avLst/>
          </a:prstGeom>
        </p:spPr>
      </p:pic>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4524275"/>
          </a:xfrm>
          <a:prstGeom prst="rect">
            <a:avLst/>
          </a:prstGeom>
          <a:noFill/>
          <a:ln>
            <a:noFill/>
          </a:ln>
        </p:spPr>
        <p:txBody>
          <a:bodyPr spcFirstLastPara="1" wrap="square" lIns="91425" tIns="45700" rIns="91425" bIns="45700" anchor="t" anchorCtr="0">
            <a:spAutoFit/>
          </a:bodyPr>
          <a:lstStyle/>
          <a:p>
            <a:pPr>
              <a:lnSpc>
                <a:spcPct val="200000"/>
              </a:lnSpc>
            </a:pPr>
            <a:r>
              <a:rPr lang="en-US" sz="1600" b="1" dirty="0" smtClean="0">
                <a:latin typeface="Sitka Small Semibold" pitchFamily="2" charset="0"/>
                <a:cs typeface="Times New Roman" panose="02020603050405020304" pitchFamily="18" charset="0"/>
              </a:rPr>
              <a:t>Description of Data:</a:t>
            </a:r>
          </a:p>
          <a:p>
            <a:r>
              <a:rPr lang="en-US" sz="1600" b="1" dirty="0">
                <a:latin typeface="Sitka Small Semibold" pitchFamily="2" charset="0"/>
                <a:cs typeface="Times New Roman" panose="02020603050405020304" pitchFamily="18" charset="0"/>
              </a:rPr>
              <a:t>The main goal of this dataset is to investigate the connections between various personal, educational, and professional characteristics and their potential impact on outcomes like salary. Specifically, the analysis will focus on</a:t>
            </a:r>
            <a:r>
              <a:rPr lang="en-US" sz="1600" b="1" dirty="0" smtClean="0">
                <a:latin typeface="Sitka Small Semibold" pitchFamily="2" charset="0"/>
                <a:cs typeface="Times New Roman" panose="02020603050405020304" pitchFamily="18" charset="0"/>
              </a:rPr>
              <a:t>:</a:t>
            </a:r>
          </a:p>
          <a:p>
            <a:pPr marL="285750" indent="-285750">
              <a:buFont typeface="Arial" panose="020B0604020202020204" pitchFamily="34" charset="0"/>
              <a:buChar char="•"/>
            </a:pPr>
            <a:r>
              <a:rPr lang="en-US" sz="1600" b="1" dirty="0" smtClean="0">
                <a:latin typeface="Sitka Small Semibold" pitchFamily="2" charset="0"/>
                <a:cs typeface="Times New Roman" panose="02020603050405020304" pitchFamily="18" charset="0"/>
              </a:rPr>
              <a:t>Identifying </a:t>
            </a:r>
            <a:r>
              <a:rPr lang="en-US" sz="1600" b="1" dirty="0">
                <a:latin typeface="Sitka Small Semibold" pitchFamily="2" charset="0"/>
                <a:cs typeface="Times New Roman" panose="02020603050405020304" pitchFamily="18" charset="0"/>
              </a:rPr>
              <a:t>the key factors that affect salary, such as education, skills, location, and personality traits</a:t>
            </a:r>
            <a:r>
              <a:rPr lang="en-US" sz="1600" b="1" dirty="0" smtClean="0">
                <a:latin typeface="Sitka Small Semibold" pitchFamily="2" charset="0"/>
                <a:cs typeface="Times New Roman" panose="02020603050405020304" pitchFamily="18" charset="0"/>
              </a:rPr>
              <a:t>.</a:t>
            </a:r>
          </a:p>
          <a:p>
            <a:pPr marL="285750" indent="-285750">
              <a:buFont typeface="Arial" panose="020B0604020202020204" pitchFamily="34" charset="0"/>
              <a:buChar char="•"/>
            </a:pPr>
            <a:r>
              <a:rPr lang="en-US" sz="1600" b="1" dirty="0" smtClean="0">
                <a:latin typeface="Sitka Small Semibold" pitchFamily="2" charset="0"/>
                <a:cs typeface="Times New Roman" panose="02020603050405020304" pitchFamily="18" charset="0"/>
              </a:rPr>
              <a:t>Discovering </a:t>
            </a:r>
            <a:r>
              <a:rPr lang="en-US" sz="1600" b="1" dirty="0">
                <a:latin typeface="Sitka Small Semibold" pitchFamily="2" charset="0"/>
                <a:cs typeface="Times New Roman" panose="02020603050405020304" pitchFamily="18" charset="0"/>
              </a:rPr>
              <a:t>patterns or correlations between educational background elements (like college GPA, graduation year, and board scores) and professional success</a:t>
            </a:r>
            <a:r>
              <a:rPr lang="en-US" sz="1600" b="1" dirty="0" smtClean="0">
                <a:latin typeface="Sitka Small Semibold" pitchFamily="2" charset="0"/>
                <a:cs typeface="Times New Roman" panose="02020603050405020304" pitchFamily="18" charset="0"/>
              </a:rPr>
              <a:t>.</a:t>
            </a:r>
          </a:p>
          <a:p>
            <a:pPr marL="285750" indent="-285750">
              <a:buFont typeface="Arial" panose="020B0604020202020204" pitchFamily="34" charset="0"/>
              <a:buChar char="•"/>
            </a:pPr>
            <a:r>
              <a:rPr lang="en-US" sz="1600" b="1" dirty="0" smtClean="0">
                <a:latin typeface="Sitka Small Semibold" pitchFamily="2" charset="0"/>
                <a:cs typeface="Times New Roman" panose="02020603050405020304" pitchFamily="18" charset="0"/>
              </a:rPr>
              <a:t>Assessing </a:t>
            </a:r>
            <a:r>
              <a:rPr lang="en-US" sz="1600" b="1" dirty="0">
                <a:latin typeface="Sitka Small Semibold" pitchFamily="2" charset="0"/>
                <a:cs typeface="Times New Roman" panose="02020603050405020304" pitchFamily="18" charset="0"/>
              </a:rPr>
              <a:t>how skills (such as English proficiency, logical reasoning, quantitative ability, and computer programming) influence job-related outcomes like salary or job title</a:t>
            </a:r>
            <a:r>
              <a:rPr lang="en-US" sz="1600" b="1" dirty="0" smtClean="0">
                <a:latin typeface="Sitka Small Semibold" pitchFamily="2" charset="0"/>
                <a:cs typeface="Times New Roman" panose="02020603050405020304" pitchFamily="18" charset="0"/>
              </a:rPr>
              <a:t>.</a:t>
            </a:r>
          </a:p>
          <a:p>
            <a:pPr marL="285750" indent="-285750">
              <a:buFont typeface="Arial" panose="020B0604020202020204" pitchFamily="34" charset="0"/>
              <a:buChar char="•"/>
            </a:pPr>
            <a:r>
              <a:rPr lang="en-US" sz="1600" b="1" dirty="0" smtClean="0">
                <a:latin typeface="Sitka Small Semibold" pitchFamily="2" charset="0"/>
                <a:cs typeface="Times New Roman" panose="02020603050405020304" pitchFamily="18" charset="0"/>
              </a:rPr>
              <a:t>Analyzing </a:t>
            </a:r>
            <a:r>
              <a:rPr lang="en-US" sz="1600" b="1" dirty="0">
                <a:latin typeface="Sitka Small Semibold" pitchFamily="2" charset="0"/>
                <a:cs typeface="Times New Roman" panose="02020603050405020304" pitchFamily="18" charset="0"/>
              </a:rPr>
              <a:t>differences in salary or job roles based on gender or location</a:t>
            </a:r>
            <a:r>
              <a:rPr lang="en-US" sz="1600" b="1" dirty="0" smtClean="0">
                <a:latin typeface="Sitka Small Semibold" pitchFamily="2" charset="0"/>
                <a:cs typeface="Times New Roman" panose="02020603050405020304" pitchFamily="18" charset="0"/>
              </a:rPr>
              <a:t>.</a:t>
            </a:r>
          </a:p>
          <a:p>
            <a:pPr marL="285750" indent="-285750">
              <a:buFont typeface="Arial" panose="020B0604020202020204" pitchFamily="34" charset="0"/>
              <a:buChar char="•"/>
            </a:pPr>
            <a:r>
              <a:rPr lang="en-US" sz="1600" b="1" dirty="0" smtClean="0">
                <a:latin typeface="Sitka Small Semibold" pitchFamily="2" charset="0"/>
                <a:cs typeface="Times New Roman" panose="02020603050405020304" pitchFamily="18" charset="0"/>
              </a:rPr>
              <a:t>Exploring </a:t>
            </a:r>
            <a:r>
              <a:rPr lang="en-US" sz="1600" b="1" dirty="0">
                <a:latin typeface="Sitka Small Semibold" pitchFamily="2" charset="0"/>
                <a:cs typeface="Times New Roman" panose="02020603050405020304" pitchFamily="18" charset="0"/>
              </a:rPr>
              <a:t>how personality traits such as conscientiousness, agreeableness, and openness may affect professional outcomes, including salary or job designation</a:t>
            </a:r>
            <a:r>
              <a:rPr lang="en-US" sz="1600" b="1" dirty="0" smtClean="0">
                <a:latin typeface="Sitka Small Semibold" pitchFamily="2" charset="0"/>
                <a:cs typeface="Times New Roman" panose="02020603050405020304" pitchFamily="18" charset="0"/>
              </a:rPr>
              <a:t>.</a:t>
            </a:r>
          </a:p>
          <a:p>
            <a:pPr marL="285750" indent="-285750">
              <a:buFont typeface="Arial" panose="020B0604020202020204" pitchFamily="34" charset="0"/>
              <a:buChar char="•"/>
            </a:pPr>
            <a:r>
              <a:rPr lang="en-US" sz="1600" b="1" dirty="0" smtClean="0">
                <a:latin typeface="Sitka Small Semibold" pitchFamily="2" charset="0"/>
                <a:cs typeface="Times New Roman" panose="02020603050405020304" pitchFamily="18" charset="0"/>
              </a:rPr>
              <a:t>Conducting </a:t>
            </a:r>
            <a:r>
              <a:rPr lang="en-US" sz="1600" b="1" dirty="0">
                <a:latin typeface="Sitka Small Semibold" pitchFamily="2" charset="0"/>
                <a:cs typeface="Times New Roman" panose="02020603050405020304" pitchFamily="18" charset="0"/>
              </a:rPr>
              <a:t>predictive modeling to estimate salaries based on a combination of skills, education, and personality traits</a:t>
            </a:r>
            <a:r>
              <a:rPr lang="en-US" sz="1600" b="1" dirty="0" smtClean="0">
                <a:latin typeface="Sitka Small Semibold" pitchFamily="2" charset="0"/>
                <a:cs typeface="Times New Roman" panose="02020603050405020304" pitchFamily="18" charset="0"/>
              </a:rPr>
              <a:t>.</a:t>
            </a:r>
          </a:p>
          <a:p>
            <a:pPr marL="285750" indent="-285750">
              <a:buFont typeface="Arial" panose="020B0604020202020204" pitchFamily="34" charset="0"/>
              <a:buChar char="•"/>
            </a:pPr>
            <a:r>
              <a:rPr lang="en-US" sz="1600" b="1" dirty="0" smtClean="0">
                <a:latin typeface="Sitka Small Semibold" pitchFamily="2" charset="0"/>
                <a:cs typeface="Times New Roman" panose="02020603050405020304" pitchFamily="18" charset="0"/>
              </a:rPr>
              <a:t>Ultimately</a:t>
            </a:r>
            <a:r>
              <a:rPr lang="en-US" sz="1600" b="1" dirty="0">
                <a:latin typeface="Sitka Small Semibold" pitchFamily="2" charset="0"/>
                <a:cs typeface="Times New Roman" panose="02020603050405020304" pitchFamily="18" charset="0"/>
              </a:rPr>
              <a:t>, this exploratory data analysis (EDA) will provide valuable insights into the dataset, reveal trends, and prepare the data for future predictive modeling tasks.</a:t>
            </a:r>
            <a:endParaRPr lang="en-US" sz="1600" b="1" dirty="0" smtClean="0">
              <a:latin typeface="Sitka Small Semibold" pitchFamily="2" charset="0"/>
              <a:cs typeface="Times New Roman" panose="02020603050405020304" pitchFamily="18" charset="0"/>
            </a:endParaRPr>
          </a:p>
        </p:txBody>
      </p:sp>
      <p:sp>
        <p:nvSpPr>
          <p:cNvPr id="105"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smtClean="0">
                <a:solidFill>
                  <a:srgbClr val="FF0000"/>
                </a:solidFill>
                <a:latin typeface="Lato Black"/>
                <a:ea typeface="Calibri"/>
                <a:cs typeface="Calibri"/>
                <a:sym typeface="Lato Black"/>
              </a:rPr>
              <a:t>Objective :</a:t>
            </a:r>
            <a:endParaRPr sz="1800" b="0" i="0" u="none" strike="noStrike" cap="none" dirty="0">
              <a:solidFill>
                <a:srgbClr val="FF0000"/>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1978" y="733168"/>
            <a:ext cx="10165491" cy="267061"/>
          </a:xfrm>
          <a:prstGeom prst="rect">
            <a:avLst/>
          </a:prstGeom>
          <a:noFill/>
        </p:spPr>
        <p:txBody>
          <a:bodyPr wrap="square" rtlCol="0">
            <a:spAutoFit/>
          </a:bodyPr>
          <a:lstStyle/>
          <a:p>
            <a:pPr lvl="0">
              <a:lnSpc>
                <a:spcPct val="80000"/>
              </a:lnSpc>
              <a:buClr>
                <a:srgbClr val="FF0000"/>
              </a:buClr>
              <a:buSzPts val="3200"/>
            </a:pPr>
            <a:r>
              <a:rPr lang="en-US" dirty="0" smtClean="0">
                <a:solidFill>
                  <a:srgbClr val="FF0000"/>
                </a:solidFill>
                <a:latin typeface="Lato Black"/>
                <a:ea typeface="Calibri"/>
                <a:cs typeface="Calibri"/>
                <a:sym typeface="Lato Black"/>
              </a:rPr>
              <a:t>Summary :</a:t>
            </a:r>
            <a:endParaRPr lang="en-US" sz="1000" dirty="0">
              <a:solidFill>
                <a:srgbClr val="FF0000"/>
              </a:solidFill>
              <a:latin typeface="Calibri"/>
              <a:ea typeface="Calibri"/>
              <a:cs typeface="Calibri"/>
              <a:sym typeface="Calibri"/>
            </a:endParaRPr>
          </a:p>
        </p:txBody>
      </p:sp>
      <p:sp>
        <p:nvSpPr>
          <p:cNvPr id="3" name="Rectangle 2"/>
          <p:cNvSpPr/>
          <p:nvPr/>
        </p:nvSpPr>
        <p:spPr>
          <a:xfrm>
            <a:off x="1551007" y="1134320"/>
            <a:ext cx="5500003" cy="267061"/>
          </a:xfrm>
          <a:prstGeom prst="rect">
            <a:avLst/>
          </a:prstGeom>
        </p:spPr>
        <p:txBody>
          <a:bodyPr wrap="square">
            <a:spAutoFit/>
          </a:bodyPr>
          <a:lstStyle/>
          <a:p>
            <a:pPr lvl="0">
              <a:lnSpc>
                <a:spcPct val="80000"/>
              </a:lnSpc>
              <a:buClr>
                <a:srgbClr val="FF0000"/>
              </a:buClr>
              <a:buSzPts val="3200"/>
            </a:pPr>
            <a:r>
              <a:rPr lang="en-US" dirty="0" smtClean="0">
                <a:solidFill>
                  <a:srgbClr val="FF0000"/>
                </a:solidFill>
                <a:latin typeface="Lato Black"/>
                <a:ea typeface="Calibri"/>
                <a:cs typeface="Calibri"/>
                <a:sym typeface="Lato Black"/>
              </a:rPr>
              <a:t>The summary of data format mention in a tabular format.</a:t>
            </a:r>
            <a:endParaRPr lang="en-US" sz="1000" dirty="0">
              <a:solidFill>
                <a:srgbClr val="FF0000"/>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1252026878"/>
              </p:ext>
            </p:extLst>
          </p:nvPr>
        </p:nvGraphicFramePr>
        <p:xfrm>
          <a:off x="787079" y="1620458"/>
          <a:ext cx="10914926" cy="4421527"/>
        </p:xfrm>
        <a:graphic>
          <a:graphicData uri="http://schemas.openxmlformats.org/drawingml/2006/table">
            <a:tbl>
              <a:tblPr>
                <a:tableStyleId>{5C22544A-7EE6-4342-B048-85BDC9FD1C3A}</a:tableStyleId>
              </a:tblPr>
              <a:tblGrid>
                <a:gridCol w="2732485">
                  <a:extLst>
                    <a:ext uri="{9D8B030D-6E8A-4147-A177-3AD203B41FA5}">
                      <a16:colId xmlns:a16="http://schemas.microsoft.com/office/drawing/2014/main" val="60869794"/>
                    </a:ext>
                  </a:extLst>
                </a:gridCol>
                <a:gridCol w="915832">
                  <a:extLst>
                    <a:ext uri="{9D8B030D-6E8A-4147-A177-3AD203B41FA5}">
                      <a16:colId xmlns:a16="http://schemas.microsoft.com/office/drawing/2014/main" val="3204231543"/>
                    </a:ext>
                  </a:extLst>
                </a:gridCol>
                <a:gridCol w="7266609">
                  <a:extLst>
                    <a:ext uri="{9D8B030D-6E8A-4147-A177-3AD203B41FA5}">
                      <a16:colId xmlns:a16="http://schemas.microsoft.com/office/drawing/2014/main" val="1181945362"/>
                    </a:ext>
                  </a:extLst>
                </a:gridCol>
              </a:tblGrid>
              <a:tr h="401957">
                <a:tc>
                  <a:txBody>
                    <a:bodyPr/>
                    <a:lstStyle/>
                    <a:p>
                      <a:pPr algn="ctr" fontAlgn="ctr"/>
                      <a:r>
                        <a:rPr lang="en-IN" sz="1100" u="none" strike="noStrike" dirty="0">
                          <a:effectLst/>
                        </a:rPr>
                        <a:t>Column Name</a:t>
                      </a:r>
                      <a:endParaRPr lang="en-IN" sz="11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Data Type</a:t>
                      </a:r>
                      <a:endParaRPr lang="en-IN" sz="1100" b="1" i="0" u="none" strike="noStrike">
                        <a:solidFill>
                          <a:srgbClr val="FFFFFF"/>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Description</a:t>
                      </a:r>
                      <a:endParaRPr lang="en-IN" sz="1100" b="1" i="0" u="none" strike="noStrike">
                        <a:solidFill>
                          <a:srgbClr val="FFFFFF"/>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3993600"/>
                  </a:ext>
                </a:extLst>
              </a:tr>
              <a:tr h="401957">
                <a:tc>
                  <a:txBody>
                    <a:bodyPr/>
                    <a:lstStyle/>
                    <a:p>
                      <a:pPr algn="l" fontAlgn="ctr"/>
                      <a:r>
                        <a:rPr lang="en-IN" sz="1100" u="none" strike="noStrike" dirty="0">
                          <a:effectLst/>
                        </a:rPr>
                        <a:t>ID</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int64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100" u="none" strike="noStrike">
                          <a:effectLst/>
                        </a:rPr>
                        <a:t>A unique identifier assigned to each individual.</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66893271"/>
                  </a:ext>
                </a:extLst>
              </a:tr>
              <a:tr h="401957">
                <a:tc>
                  <a:txBody>
                    <a:bodyPr/>
                    <a:lstStyle/>
                    <a:p>
                      <a:pPr algn="l" fontAlgn="ctr"/>
                      <a:r>
                        <a:rPr lang="en-IN" sz="1100" u="none" strike="noStrike">
                          <a:effectLst/>
                        </a:rPr>
                        <a:t>CollegeID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int64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100" u="none" strike="noStrike">
                          <a:effectLst/>
                        </a:rPr>
                        <a:t>A unique identifier for the college attended by the individual.</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60936179"/>
                  </a:ext>
                </a:extLst>
              </a:tr>
              <a:tr h="401957">
                <a:tc>
                  <a:txBody>
                    <a:bodyPr/>
                    <a:lstStyle/>
                    <a:p>
                      <a:pPr algn="l" fontAlgn="ctr"/>
                      <a:r>
                        <a:rPr lang="en-IN" sz="1100" u="none" strike="noStrike">
                          <a:effectLst/>
                        </a:rPr>
                        <a:t>CollegeCityID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int64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100" u="none" strike="noStrike">
                          <a:effectLst/>
                        </a:rPr>
                        <a:t>A unique identifier for the city where the college is located.</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88609085"/>
                  </a:ext>
                </a:extLst>
              </a:tr>
              <a:tr h="401957">
                <a:tc>
                  <a:txBody>
                    <a:bodyPr/>
                    <a:lstStyle/>
                    <a:p>
                      <a:pPr algn="l" fontAlgn="ctr"/>
                      <a:r>
                        <a:rPr lang="en-IN" sz="1100" u="none" strike="noStrike">
                          <a:effectLst/>
                        </a:rPr>
                        <a:t>Gender</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object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100" u="none" strike="noStrike">
                          <a:effectLst/>
                        </a:rPr>
                        <a:t>The gender of the individual.</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13736320"/>
                  </a:ext>
                </a:extLst>
              </a:tr>
              <a:tr h="401957">
                <a:tc>
                  <a:txBody>
                    <a:bodyPr/>
                    <a:lstStyle/>
                    <a:p>
                      <a:pPr algn="l" fontAlgn="ctr"/>
                      <a:r>
                        <a:rPr lang="en-IN" sz="1100" u="none" strike="noStrike">
                          <a:effectLst/>
                        </a:rPr>
                        <a:t>DOB</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object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100" u="none" strike="noStrike">
                          <a:effectLst/>
                        </a:rPr>
                        <a:t>The date of birth of the individual; should be converted to datetime format.</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02573330"/>
                  </a:ext>
                </a:extLst>
              </a:tr>
              <a:tr h="401957">
                <a:tc>
                  <a:txBody>
                    <a:bodyPr/>
                    <a:lstStyle/>
                    <a:p>
                      <a:pPr algn="l" fontAlgn="ctr"/>
                      <a:r>
                        <a:rPr lang="en-IN" sz="1100" u="none" strike="noStrike">
                          <a:effectLst/>
                        </a:rPr>
                        <a:t>10percentage</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float64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100" u="none" strike="noStrike">
                          <a:effectLst/>
                        </a:rPr>
                        <a:t>Percentage marks obtained in 10th grade (secondary school).</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29779776"/>
                  </a:ext>
                </a:extLst>
              </a:tr>
              <a:tr h="401957">
                <a:tc>
                  <a:txBody>
                    <a:bodyPr/>
                    <a:lstStyle/>
                    <a:p>
                      <a:pPr algn="l" fontAlgn="ctr"/>
                      <a:r>
                        <a:rPr lang="en-IN" sz="1100" u="none" strike="noStrike" dirty="0">
                          <a:effectLst/>
                        </a:rPr>
                        <a:t>10board</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object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100" u="none" strike="noStrike">
                          <a:effectLst/>
                        </a:rPr>
                        <a:t>The educational board under which the 10th-grade exams were taken (e.g., CBSE, State Board).</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59379577"/>
                  </a:ext>
                </a:extLst>
              </a:tr>
              <a:tr h="401957">
                <a:tc>
                  <a:txBody>
                    <a:bodyPr/>
                    <a:lstStyle/>
                    <a:p>
                      <a:pPr algn="l" fontAlgn="ctr"/>
                      <a:r>
                        <a:rPr lang="en-IN" sz="1100" u="none" strike="noStrike">
                          <a:effectLst/>
                        </a:rPr>
                        <a:t>12graduation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int64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100" u="none" strike="noStrike">
                          <a:effectLst/>
                        </a:rPr>
                        <a:t>The year the individual completed their 12th-grade education (senior secondary school).</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04170790"/>
                  </a:ext>
                </a:extLst>
              </a:tr>
              <a:tr h="401957">
                <a:tc>
                  <a:txBody>
                    <a:bodyPr/>
                    <a:lstStyle/>
                    <a:p>
                      <a:pPr algn="l" fontAlgn="ctr"/>
                      <a:r>
                        <a:rPr lang="en-IN" sz="1100" u="none" strike="noStrike">
                          <a:effectLst/>
                        </a:rPr>
                        <a:t>12percentage</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float64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100" u="none" strike="noStrike">
                          <a:effectLst/>
                        </a:rPr>
                        <a:t>Percentage marks obtained in 12th grade.</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68984528"/>
                  </a:ext>
                </a:extLst>
              </a:tr>
              <a:tr h="401957">
                <a:tc>
                  <a:txBody>
                    <a:bodyPr/>
                    <a:lstStyle/>
                    <a:p>
                      <a:pPr algn="l" fontAlgn="ctr"/>
                      <a:r>
                        <a:rPr lang="en-IN" sz="1100" u="none" strike="noStrike">
                          <a:effectLst/>
                        </a:rPr>
                        <a:t>12board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object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100" u="none" strike="noStrike" dirty="0">
                          <a:effectLst/>
                        </a:rPr>
                        <a:t>The educational board for the 12th-grade exams.</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85540918"/>
                  </a:ext>
                </a:extLst>
              </a:tr>
            </a:tbl>
          </a:graphicData>
        </a:graphic>
      </p:graphicFrame>
    </p:spTree>
    <p:extLst>
      <p:ext uri="{BB962C8B-B14F-4D97-AF65-F5344CB8AC3E}">
        <p14:creationId xmlns:p14="http://schemas.microsoft.com/office/powerpoint/2010/main" val="4045838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65817697"/>
              </p:ext>
            </p:extLst>
          </p:nvPr>
        </p:nvGraphicFramePr>
        <p:xfrm>
          <a:off x="1157467" y="347240"/>
          <a:ext cx="9734310" cy="5829726"/>
        </p:xfrm>
        <a:graphic>
          <a:graphicData uri="http://schemas.openxmlformats.org/drawingml/2006/table">
            <a:tbl>
              <a:tblPr/>
              <a:tblGrid>
                <a:gridCol w="3244770">
                  <a:extLst>
                    <a:ext uri="{9D8B030D-6E8A-4147-A177-3AD203B41FA5}">
                      <a16:colId xmlns:a16="http://schemas.microsoft.com/office/drawing/2014/main" val="3564741184"/>
                    </a:ext>
                  </a:extLst>
                </a:gridCol>
                <a:gridCol w="3244770">
                  <a:extLst>
                    <a:ext uri="{9D8B030D-6E8A-4147-A177-3AD203B41FA5}">
                      <a16:colId xmlns:a16="http://schemas.microsoft.com/office/drawing/2014/main" val="692513970"/>
                    </a:ext>
                  </a:extLst>
                </a:gridCol>
                <a:gridCol w="3244770">
                  <a:extLst>
                    <a:ext uri="{9D8B030D-6E8A-4147-A177-3AD203B41FA5}">
                      <a16:colId xmlns:a16="http://schemas.microsoft.com/office/drawing/2014/main" val="3161382535"/>
                    </a:ext>
                  </a:extLst>
                </a:gridCol>
              </a:tblGrid>
              <a:tr h="237948">
                <a:tc>
                  <a:txBody>
                    <a:bodyPr/>
                    <a:lstStyle/>
                    <a:p>
                      <a:r>
                        <a:rPr lang="en-IN" sz="800" b="1"/>
                        <a:t>Column Name</a:t>
                      </a:r>
                      <a:endParaRPr lang="en-IN" sz="800"/>
                    </a:p>
                  </a:txBody>
                  <a:tcPr marL="53282" marR="53282" marT="26641" marB="26641" anchor="ctr">
                    <a:lnL>
                      <a:noFill/>
                    </a:lnL>
                    <a:lnR>
                      <a:noFill/>
                    </a:lnR>
                    <a:lnT>
                      <a:noFill/>
                    </a:lnT>
                    <a:lnB>
                      <a:noFill/>
                    </a:lnB>
                  </a:tcPr>
                </a:tc>
                <a:tc>
                  <a:txBody>
                    <a:bodyPr/>
                    <a:lstStyle/>
                    <a:p>
                      <a:r>
                        <a:rPr lang="en-IN" sz="800" b="1"/>
                        <a:t>Data Type</a:t>
                      </a:r>
                      <a:endParaRPr lang="en-IN" sz="800"/>
                    </a:p>
                  </a:txBody>
                  <a:tcPr marL="53282" marR="53282" marT="26641" marB="26641" anchor="ctr">
                    <a:lnL>
                      <a:noFill/>
                    </a:lnL>
                    <a:lnR>
                      <a:noFill/>
                    </a:lnR>
                    <a:lnT>
                      <a:noFill/>
                    </a:lnT>
                    <a:lnB>
                      <a:noFill/>
                    </a:lnB>
                  </a:tcPr>
                </a:tc>
                <a:tc>
                  <a:txBody>
                    <a:bodyPr/>
                    <a:lstStyle/>
                    <a:p>
                      <a:r>
                        <a:rPr lang="en-IN" sz="800" b="1"/>
                        <a:t>Description</a:t>
                      </a:r>
                      <a:endParaRPr lang="en-IN" sz="800"/>
                    </a:p>
                  </a:txBody>
                  <a:tcPr marL="53282" marR="53282" marT="26641" marB="26641" anchor="ctr">
                    <a:lnL>
                      <a:noFill/>
                    </a:lnL>
                    <a:lnR>
                      <a:noFill/>
                    </a:lnR>
                    <a:lnT>
                      <a:noFill/>
                    </a:lnT>
                    <a:lnB>
                      <a:noFill/>
                    </a:lnB>
                  </a:tcPr>
                </a:tc>
                <a:extLst>
                  <a:ext uri="{0D108BD9-81ED-4DB2-BD59-A6C34878D82A}">
                    <a16:rowId xmlns:a16="http://schemas.microsoft.com/office/drawing/2014/main" val="2301595560"/>
                  </a:ext>
                </a:extLst>
              </a:tr>
              <a:tr h="404512">
                <a:tc>
                  <a:txBody>
                    <a:bodyPr/>
                    <a:lstStyle/>
                    <a:p>
                      <a:r>
                        <a:rPr lang="en-IN" sz="800"/>
                        <a:t>Degree</a:t>
                      </a:r>
                    </a:p>
                  </a:txBody>
                  <a:tcPr marL="53282" marR="53282" marT="26641" marB="26641" anchor="ctr">
                    <a:lnL>
                      <a:noFill/>
                    </a:lnL>
                    <a:lnR>
                      <a:noFill/>
                    </a:lnR>
                    <a:lnT>
                      <a:noFill/>
                    </a:lnT>
                    <a:lnB>
                      <a:noFill/>
                    </a:lnB>
                  </a:tcPr>
                </a:tc>
                <a:tc>
                  <a:txBody>
                    <a:bodyPr/>
                    <a:lstStyle/>
                    <a:p>
                      <a:r>
                        <a:rPr lang="en-IN" sz="800"/>
                        <a:t>object</a:t>
                      </a:r>
                    </a:p>
                  </a:txBody>
                  <a:tcPr marL="53282" marR="53282" marT="26641" marB="26641" anchor="ctr">
                    <a:lnL>
                      <a:noFill/>
                    </a:lnL>
                    <a:lnR>
                      <a:noFill/>
                    </a:lnR>
                    <a:lnT>
                      <a:noFill/>
                    </a:lnT>
                    <a:lnB>
                      <a:noFill/>
                    </a:lnB>
                  </a:tcPr>
                </a:tc>
                <a:tc>
                  <a:txBody>
                    <a:bodyPr/>
                    <a:lstStyle/>
                    <a:p>
                      <a:r>
                        <a:rPr lang="en-US" sz="800"/>
                        <a:t>The academic degree pursued by the individual (e.g., B.Tech, B.Sc.).</a:t>
                      </a:r>
                    </a:p>
                  </a:txBody>
                  <a:tcPr marL="53282" marR="53282" marT="26641" marB="26641" anchor="ctr">
                    <a:lnL>
                      <a:noFill/>
                    </a:lnL>
                    <a:lnR>
                      <a:noFill/>
                    </a:lnR>
                    <a:lnT>
                      <a:noFill/>
                    </a:lnT>
                    <a:lnB>
                      <a:noFill/>
                    </a:lnB>
                  </a:tcPr>
                </a:tc>
                <a:extLst>
                  <a:ext uri="{0D108BD9-81ED-4DB2-BD59-A6C34878D82A}">
                    <a16:rowId xmlns:a16="http://schemas.microsoft.com/office/drawing/2014/main" val="2257627740"/>
                  </a:ext>
                </a:extLst>
              </a:tr>
              <a:tr h="571074">
                <a:tc>
                  <a:txBody>
                    <a:bodyPr/>
                    <a:lstStyle/>
                    <a:p>
                      <a:r>
                        <a:rPr lang="en-IN" sz="800"/>
                        <a:t>Specialization</a:t>
                      </a:r>
                    </a:p>
                  </a:txBody>
                  <a:tcPr marL="53282" marR="53282" marT="26641" marB="26641" anchor="ctr">
                    <a:lnL>
                      <a:noFill/>
                    </a:lnL>
                    <a:lnR>
                      <a:noFill/>
                    </a:lnR>
                    <a:lnT>
                      <a:noFill/>
                    </a:lnT>
                    <a:lnB>
                      <a:noFill/>
                    </a:lnB>
                  </a:tcPr>
                </a:tc>
                <a:tc>
                  <a:txBody>
                    <a:bodyPr/>
                    <a:lstStyle/>
                    <a:p>
                      <a:r>
                        <a:rPr lang="en-IN" sz="800"/>
                        <a:t>object</a:t>
                      </a:r>
                    </a:p>
                  </a:txBody>
                  <a:tcPr marL="53282" marR="53282" marT="26641" marB="26641" anchor="ctr">
                    <a:lnL>
                      <a:noFill/>
                    </a:lnL>
                    <a:lnR>
                      <a:noFill/>
                    </a:lnR>
                    <a:lnT>
                      <a:noFill/>
                    </a:lnT>
                    <a:lnB>
                      <a:noFill/>
                    </a:lnB>
                  </a:tcPr>
                </a:tc>
                <a:tc>
                  <a:txBody>
                    <a:bodyPr/>
                    <a:lstStyle/>
                    <a:p>
                      <a:r>
                        <a:rPr lang="en-US" sz="800"/>
                        <a:t>The specific area of study or major within the degree (e.g., Computer Science, Mechanical Engineering).</a:t>
                      </a:r>
                    </a:p>
                  </a:txBody>
                  <a:tcPr marL="53282" marR="53282" marT="26641" marB="26641" anchor="ctr">
                    <a:lnL>
                      <a:noFill/>
                    </a:lnL>
                    <a:lnR>
                      <a:noFill/>
                    </a:lnR>
                    <a:lnT>
                      <a:noFill/>
                    </a:lnT>
                    <a:lnB>
                      <a:noFill/>
                    </a:lnB>
                  </a:tcPr>
                </a:tc>
                <a:extLst>
                  <a:ext uri="{0D108BD9-81ED-4DB2-BD59-A6C34878D82A}">
                    <a16:rowId xmlns:a16="http://schemas.microsoft.com/office/drawing/2014/main" val="1140831749"/>
                  </a:ext>
                </a:extLst>
              </a:tr>
              <a:tr h="404512">
                <a:tc>
                  <a:txBody>
                    <a:bodyPr/>
                    <a:lstStyle/>
                    <a:p>
                      <a:r>
                        <a:rPr lang="en-IN" sz="800"/>
                        <a:t>collegeGPA</a:t>
                      </a:r>
                    </a:p>
                  </a:txBody>
                  <a:tcPr marL="53282" marR="53282" marT="26641" marB="26641" anchor="ctr">
                    <a:lnL>
                      <a:noFill/>
                    </a:lnL>
                    <a:lnR>
                      <a:noFill/>
                    </a:lnR>
                    <a:lnT>
                      <a:noFill/>
                    </a:lnT>
                    <a:lnB>
                      <a:noFill/>
                    </a:lnB>
                  </a:tcPr>
                </a:tc>
                <a:tc>
                  <a:txBody>
                    <a:bodyPr/>
                    <a:lstStyle/>
                    <a:p>
                      <a:r>
                        <a:rPr lang="en-IN" sz="800"/>
                        <a:t>float64</a:t>
                      </a:r>
                    </a:p>
                  </a:txBody>
                  <a:tcPr marL="53282" marR="53282" marT="26641" marB="26641" anchor="ctr">
                    <a:lnL>
                      <a:noFill/>
                    </a:lnL>
                    <a:lnR>
                      <a:noFill/>
                    </a:lnR>
                    <a:lnT>
                      <a:noFill/>
                    </a:lnT>
                    <a:lnB>
                      <a:noFill/>
                    </a:lnB>
                  </a:tcPr>
                </a:tc>
                <a:tc>
                  <a:txBody>
                    <a:bodyPr/>
                    <a:lstStyle/>
                    <a:p>
                      <a:r>
                        <a:rPr lang="en-US" sz="800"/>
                        <a:t>The Grade Point Average earned during college studies.</a:t>
                      </a:r>
                    </a:p>
                  </a:txBody>
                  <a:tcPr marL="53282" marR="53282" marT="26641" marB="26641" anchor="ctr">
                    <a:lnL>
                      <a:noFill/>
                    </a:lnL>
                    <a:lnR>
                      <a:noFill/>
                    </a:lnR>
                    <a:lnT>
                      <a:noFill/>
                    </a:lnT>
                    <a:lnB>
                      <a:noFill/>
                    </a:lnB>
                  </a:tcPr>
                </a:tc>
                <a:extLst>
                  <a:ext uri="{0D108BD9-81ED-4DB2-BD59-A6C34878D82A}">
                    <a16:rowId xmlns:a16="http://schemas.microsoft.com/office/drawing/2014/main" val="1982766904"/>
                  </a:ext>
                </a:extLst>
              </a:tr>
              <a:tr h="404512">
                <a:tc>
                  <a:txBody>
                    <a:bodyPr/>
                    <a:lstStyle/>
                    <a:p>
                      <a:r>
                        <a:rPr lang="en-IN" sz="800"/>
                        <a:t>CollegeState</a:t>
                      </a:r>
                    </a:p>
                  </a:txBody>
                  <a:tcPr marL="53282" marR="53282" marT="26641" marB="26641" anchor="ctr">
                    <a:lnL>
                      <a:noFill/>
                    </a:lnL>
                    <a:lnR>
                      <a:noFill/>
                    </a:lnR>
                    <a:lnT>
                      <a:noFill/>
                    </a:lnT>
                    <a:lnB>
                      <a:noFill/>
                    </a:lnB>
                  </a:tcPr>
                </a:tc>
                <a:tc>
                  <a:txBody>
                    <a:bodyPr/>
                    <a:lstStyle/>
                    <a:p>
                      <a:r>
                        <a:rPr lang="en-IN" sz="800"/>
                        <a:t>object</a:t>
                      </a:r>
                    </a:p>
                  </a:txBody>
                  <a:tcPr marL="53282" marR="53282" marT="26641" marB="26641" anchor="ctr">
                    <a:lnL>
                      <a:noFill/>
                    </a:lnL>
                    <a:lnR>
                      <a:noFill/>
                    </a:lnR>
                    <a:lnT>
                      <a:noFill/>
                    </a:lnT>
                    <a:lnB>
                      <a:noFill/>
                    </a:lnB>
                  </a:tcPr>
                </a:tc>
                <a:tc>
                  <a:txBody>
                    <a:bodyPr/>
                    <a:lstStyle/>
                    <a:p>
                      <a:r>
                        <a:rPr lang="en-US" sz="800"/>
                        <a:t>The state in which the individual’s college is located.</a:t>
                      </a:r>
                    </a:p>
                  </a:txBody>
                  <a:tcPr marL="53282" marR="53282" marT="26641" marB="26641" anchor="ctr">
                    <a:lnL>
                      <a:noFill/>
                    </a:lnL>
                    <a:lnR>
                      <a:noFill/>
                    </a:lnR>
                    <a:lnT>
                      <a:noFill/>
                    </a:lnT>
                    <a:lnB>
                      <a:noFill/>
                    </a:lnB>
                  </a:tcPr>
                </a:tc>
                <a:extLst>
                  <a:ext uri="{0D108BD9-81ED-4DB2-BD59-A6C34878D82A}">
                    <a16:rowId xmlns:a16="http://schemas.microsoft.com/office/drawing/2014/main" val="252849767"/>
                  </a:ext>
                </a:extLst>
              </a:tr>
              <a:tr h="404512">
                <a:tc>
                  <a:txBody>
                    <a:bodyPr/>
                    <a:lstStyle/>
                    <a:p>
                      <a:r>
                        <a:rPr lang="en-IN" sz="800"/>
                        <a:t>GraduationYear</a:t>
                      </a:r>
                    </a:p>
                  </a:txBody>
                  <a:tcPr marL="53282" marR="53282" marT="26641" marB="26641" anchor="ctr">
                    <a:lnL>
                      <a:noFill/>
                    </a:lnL>
                    <a:lnR>
                      <a:noFill/>
                    </a:lnR>
                    <a:lnT>
                      <a:noFill/>
                    </a:lnT>
                    <a:lnB>
                      <a:noFill/>
                    </a:lnB>
                  </a:tcPr>
                </a:tc>
                <a:tc>
                  <a:txBody>
                    <a:bodyPr/>
                    <a:lstStyle/>
                    <a:p>
                      <a:r>
                        <a:rPr lang="en-IN" sz="800"/>
                        <a:t>int64</a:t>
                      </a:r>
                    </a:p>
                  </a:txBody>
                  <a:tcPr marL="53282" marR="53282" marT="26641" marB="26641" anchor="ctr">
                    <a:lnL>
                      <a:noFill/>
                    </a:lnL>
                    <a:lnR>
                      <a:noFill/>
                    </a:lnR>
                    <a:lnT>
                      <a:noFill/>
                    </a:lnT>
                    <a:lnB>
                      <a:noFill/>
                    </a:lnB>
                  </a:tcPr>
                </a:tc>
                <a:tc>
                  <a:txBody>
                    <a:bodyPr/>
                    <a:lstStyle/>
                    <a:p>
                      <a:r>
                        <a:rPr lang="en-US" sz="800"/>
                        <a:t>The year the individual completed their college degree.</a:t>
                      </a:r>
                    </a:p>
                  </a:txBody>
                  <a:tcPr marL="53282" marR="53282" marT="26641" marB="26641" anchor="ctr">
                    <a:lnL>
                      <a:noFill/>
                    </a:lnL>
                    <a:lnR>
                      <a:noFill/>
                    </a:lnR>
                    <a:lnT>
                      <a:noFill/>
                    </a:lnT>
                    <a:lnB>
                      <a:noFill/>
                    </a:lnB>
                  </a:tcPr>
                </a:tc>
                <a:extLst>
                  <a:ext uri="{0D108BD9-81ED-4DB2-BD59-A6C34878D82A}">
                    <a16:rowId xmlns:a16="http://schemas.microsoft.com/office/drawing/2014/main" val="4062687680"/>
                  </a:ext>
                </a:extLst>
              </a:tr>
              <a:tr h="404512">
                <a:tc>
                  <a:txBody>
                    <a:bodyPr/>
                    <a:lstStyle/>
                    <a:p>
                      <a:r>
                        <a:rPr lang="en-IN" sz="800"/>
                        <a:t>English</a:t>
                      </a:r>
                    </a:p>
                  </a:txBody>
                  <a:tcPr marL="53282" marR="53282" marT="26641" marB="26641" anchor="ctr">
                    <a:lnL>
                      <a:noFill/>
                    </a:lnL>
                    <a:lnR>
                      <a:noFill/>
                    </a:lnR>
                    <a:lnT>
                      <a:noFill/>
                    </a:lnT>
                    <a:lnB>
                      <a:noFill/>
                    </a:lnB>
                  </a:tcPr>
                </a:tc>
                <a:tc>
                  <a:txBody>
                    <a:bodyPr/>
                    <a:lstStyle/>
                    <a:p>
                      <a:r>
                        <a:rPr lang="en-IN" sz="800"/>
                        <a:t>int64</a:t>
                      </a:r>
                    </a:p>
                  </a:txBody>
                  <a:tcPr marL="53282" marR="53282" marT="26641" marB="26641" anchor="ctr">
                    <a:lnL>
                      <a:noFill/>
                    </a:lnL>
                    <a:lnR>
                      <a:noFill/>
                    </a:lnR>
                    <a:lnT>
                      <a:noFill/>
                    </a:lnT>
                    <a:lnB>
                      <a:noFill/>
                    </a:lnB>
                  </a:tcPr>
                </a:tc>
                <a:tc>
                  <a:txBody>
                    <a:bodyPr/>
                    <a:lstStyle/>
                    <a:p>
                      <a:r>
                        <a:rPr lang="en-US" sz="800"/>
                        <a:t>A score or assessment of the individual’s proficiency in English.</a:t>
                      </a:r>
                    </a:p>
                  </a:txBody>
                  <a:tcPr marL="53282" marR="53282" marT="26641" marB="26641" anchor="ctr">
                    <a:lnL>
                      <a:noFill/>
                    </a:lnL>
                    <a:lnR>
                      <a:noFill/>
                    </a:lnR>
                    <a:lnT>
                      <a:noFill/>
                    </a:lnT>
                    <a:lnB>
                      <a:noFill/>
                    </a:lnB>
                  </a:tcPr>
                </a:tc>
                <a:extLst>
                  <a:ext uri="{0D108BD9-81ED-4DB2-BD59-A6C34878D82A}">
                    <a16:rowId xmlns:a16="http://schemas.microsoft.com/office/drawing/2014/main" val="2008123655"/>
                  </a:ext>
                </a:extLst>
              </a:tr>
              <a:tr h="571074">
                <a:tc>
                  <a:txBody>
                    <a:bodyPr/>
                    <a:lstStyle/>
                    <a:p>
                      <a:r>
                        <a:rPr lang="en-IN" sz="800"/>
                        <a:t>Salary</a:t>
                      </a:r>
                    </a:p>
                  </a:txBody>
                  <a:tcPr marL="53282" marR="53282" marT="26641" marB="26641" anchor="ctr">
                    <a:lnL>
                      <a:noFill/>
                    </a:lnL>
                    <a:lnR>
                      <a:noFill/>
                    </a:lnR>
                    <a:lnT>
                      <a:noFill/>
                    </a:lnT>
                    <a:lnB>
                      <a:noFill/>
                    </a:lnB>
                  </a:tcPr>
                </a:tc>
                <a:tc>
                  <a:txBody>
                    <a:bodyPr/>
                    <a:lstStyle/>
                    <a:p>
                      <a:r>
                        <a:rPr lang="en-IN" sz="800"/>
                        <a:t>float64</a:t>
                      </a:r>
                    </a:p>
                  </a:txBody>
                  <a:tcPr marL="53282" marR="53282" marT="26641" marB="26641" anchor="ctr">
                    <a:lnL>
                      <a:noFill/>
                    </a:lnL>
                    <a:lnR>
                      <a:noFill/>
                    </a:lnR>
                    <a:lnT>
                      <a:noFill/>
                    </a:lnT>
                    <a:lnB>
                      <a:noFill/>
                    </a:lnB>
                  </a:tcPr>
                </a:tc>
                <a:tc>
                  <a:txBody>
                    <a:bodyPr/>
                    <a:lstStyle/>
                    <a:p>
                      <a:r>
                        <a:rPr lang="en-US" sz="800"/>
                        <a:t>The annual salary of the individual, expressed in a monetary unit (e.g., dollars, rupees).</a:t>
                      </a:r>
                    </a:p>
                  </a:txBody>
                  <a:tcPr marL="53282" marR="53282" marT="26641" marB="26641" anchor="ctr">
                    <a:lnL>
                      <a:noFill/>
                    </a:lnL>
                    <a:lnR>
                      <a:noFill/>
                    </a:lnR>
                    <a:lnT>
                      <a:noFill/>
                    </a:lnT>
                    <a:lnB>
                      <a:noFill/>
                    </a:lnB>
                  </a:tcPr>
                </a:tc>
                <a:extLst>
                  <a:ext uri="{0D108BD9-81ED-4DB2-BD59-A6C34878D82A}">
                    <a16:rowId xmlns:a16="http://schemas.microsoft.com/office/drawing/2014/main" val="3953516634"/>
                  </a:ext>
                </a:extLst>
              </a:tr>
              <a:tr h="404512">
                <a:tc>
                  <a:txBody>
                    <a:bodyPr/>
                    <a:lstStyle/>
                    <a:p>
                      <a:r>
                        <a:rPr lang="en-IN" sz="800"/>
                        <a:t>DOJ</a:t>
                      </a:r>
                    </a:p>
                  </a:txBody>
                  <a:tcPr marL="53282" marR="53282" marT="26641" marB="26641" anchor="ctr">
                    <a:lnL>
                      <a:noFill/>
                    </a:lnL>
                    <a:lnR>
                      <a:noFill/>
                    </a:lnR>
                    <a:lnT>
                      <a:noFill/>
                    </a:lnT>
                    <a:lnB>
                      <a:noFill/>
                    </a:lnB>
                  </a:tcPr>
                </a:tc>
                <a:tc>
                  <a:txBody>
                    <a:bodyPr/>
                    <a:lstStyle/>
                    <a:p>
                      <a:r>
                        <a:rPr lang="en-IN" sz="800"/>
                        <a:t>object</a:t>
                      </a:r>
                    </a:p>
                  </a:txBody>
                  <a:tcPr marL="53282" marR="53282" marT="26641" marB="26641" anchor="ctr">
                    <a:lnL>
                      <a:noFill/>
                    </a:lnL>
                    <a:lnR>
                      <a:noFill/>
                    </a:lnR>
                    <a:lnT>
                      <a:noFill/>
                    </a:lnT>
                    <a:lnB>
                      <a:noFill/>
                    </a:lnB>
                  </a:tcPr>
                </a:tc>
                <a:tc>
                  <a:txBody>
                    <a:bodyPr/>
                    <a:lstStyle/>
                    <a:p>
                      <a:r>
                        <a:rPr lang="en-US" sz="800"/>
                        <a:t>The individual's date of joining in their job role; needs conversion to datetime format.</a:t>
                      </a:r>
                    </a:p>
                  </a:txBody>
                  <a:tcPr marL="53282" marR="53282" marT="26641" marB="26641" anchor="ctr">
                    <a:lnL>
                      <a:noFill/>
                    </a:lnL>
                    <a:lnR>
                      <a:noFill/>
                    </a:lnR>
                    <a:lnT>
                      <a:noFill/>
                    </a:lnT>
                    <a:lnB>
                      <a:noFill/>
                    </a:lnB>
                  </a:tcPr>
                </a:tc>
                <a:extLst>
                  <a:ext uri="{0D108BD9-81ED-4DB2-BD59-A6C34878D82A}">
                    <a16:rowId xmlns:a16="http://schemas.microsoft.com/office/drawing/2014/main" val="3559044971"/>
                  </a:ext>
                </a:extLst>
              </a:tr>
              <a:tr h="404512">
                <a:tc>
                  <a:txBody>
                    <a:bodyPr/>
                    <a:lstStyle/>
                    <a:p>
                      <a:r>
                        <a:rPr lang="en-IN" sz="800"/>
                        <a:t>DOL</a:t>
                      </a:r>
                    </a:p>
                  </a:txBody>
                  <a:tcPr marL="53282" marR="53282" marT="26641" marB="26641" anchor="ctr">
                    <a:lnL>
                      <a:noFill/>
                    </a:lnL>
                    <a:lnR>
                      <a:noFill/>
                    </a:lnR>
                    <a:lnT>
                      <a:noFill/>
                    </a:lnT>
                    <a:lnB>
                      <a:noFill/>
                    </a:lnB>
                  </a:tcPr>
                </a:tc>
                <a:tc>
                  <a:txBody>
                    <a:bodyPr/>
                    <a:lstStyle/>
                    <a:p>
                      <a:r>
                        <a:rPr lang="en-IN" sz="800"/>
                        <a:t>object</a:t>
                      </a:r>
                    </a:p>
                  </a:txBody>
                  <a:tcPr marL="53282" marR="53282" marT="26641" marB="26641" anchor="ctr">
                    <a:lnL>
                      <a:noFill/>
                    </a:lnL>
                    <a:lnR>
                      <a:noFill/>
                    </a:lnR>
                    <a:lnT>
                      <a:noFill/>
                    </a:lnT>
                    <a:lnB>
                      <a:noFill/>
                    </a:lnB>
                  </a:tcPr>
                </a:tc>
                <a:tc>
                  <a:txBody>
                    <a:bodyPr/>
                    <a:lstStyle/>
                    <a:p>
                      <a:r>
                        <a:rPr lang="en-US" sz="800"/>
                        <a:t>The date the individual left their job; also requires conversion to datetime format.</a:t>
                      </a:r>
                    </a:p>
                  </a:txBody>
                  <a:tcPr marL="53282" marR="53282" marT="26641" marB="26641" anchor="ctr">
                    <a:lnL>
                      <a:noFill/>
                    </a:lnL>
                    <a:lnR>
                      <a:noFill/>
                    </a:lnR>
                    <a:lnT>
                      <a:noFill/>
                    </a:lnT>
                    <a:lnB>
                      <a:noFill/>
                    </a:lnB>
                  </a:tcPr>
                </a:tc>
                <a:extLst>
                  <a:ext uri="{0D108BD9-81ED-4DB2-BD59-A6C34878D82A}">
                    <a16:rowId xmlns:a16="http://schemas.microsoft.com/office/drawing/2014/main" val="2521692722"/>
                  </a:ext>
                </a:extLst>
              </a:tr>
              <a:tr h="404512">
                <a:tc>
                  <a:txBody>
                    <a:bodyPr/>
                    <a:lstStyle/>
                    <a:p>
                      <a:r>
                        <a:rPr lang="en-IN" sz="800"/>
                        <a:t>Designation</a:t>
                      </a:r>
                    </a:p>
                  </a:txBody>
                  <a:tcPr marL="53282" marR="53282" marT="26641" marB="26641" anchor="ctr">
                    <a:lnL>
                      <a:noFill/>
                    </a:lnL>
                    <a:lnR>
                      <a:noFill/>
                    </a:lnR>
                    <a:lnT>
                      <a:noFill/>
                    </a:lnT>
                    <a:lnB>
                      <a:noFill/>
                    </a:lnB>
                  </a:tcPr>
                </a:tc>
                <a:tc>
                  <a:txBody>
                    <a:bodyPr/>
                    <a:lstStyle/>
                    <a:p>
                      <a:r>
                        <a:rPr lang="en-IN" sz="800"/>
                        <a:t>object</a:t>
                      </a:r>
                    </a:p>
                  </a:txBody>
                  <a:tcPr marL="53282" marR="53282" marT="26641" marB="26641" anchor="ctr">
                    <a:lnL>
                      <a:noFill/>
                    </a:lnL>
                    <a:lnR>
                      <a:noFill/>
                    </a:lnR>
                    <a:lnT>
                      <a:noFill/>
                    </a:lnT>
                    <a:lnB>
                      <a:noFill/>
                    </a:lnB>
                  </a:tcPr>
                </a:tc>
                <a:tc>
                  <a:txBody>
                    <a:bodyPr/>
                    <a:lstStyle/>
                    <a:p>
                      <a:r>
                        <a:rPr lang="en-US" sz="800"/>
                        <a:t>The job title or role of the individual in the organization.</a:t>
                      </a:r>
                    </a:p>
                  </a:txBody>
                  <a:tcPr marL="53282" marR="53282" marT="26641" marB="26641" anchor="ctr">
                    <a:lnL>
                      <a:noFill/>
                    </a:lnL>
                    <a:lnR>
                      <a:noFill/>
                    </a:lnR>
                    <a:lnT>
                      <a:noFill/>
                    </a:lnT>
                    <a:lnB>
                      <a:noFill/>
                    </a:lnB>
                  </a:tcPr>
                </a:tc>
                <a:extLst>
                  <a:ext uri="{0D108BD9-81ED-4DB2-BD59-A6C34878D82A}">
                    <a16:rowId xmlns:a16="http://schemas.microsoft.com/office/drawing/2014/main" val="201599908"/>
                  </a:ext>
                </a:extLst>
              </a:tr>
              <a:tr h="237948">
                <a:tc>
                  <a:txBody>
                    <a:bodyPr/>
                    <a:lstStyle/>
                    <a:p>
                      <a:r>
                        <a:rPr lang="en-IN" sz="800"/>
                        <a:t>JobCity</a:t>
                      </a:r>
                    </a:p>
                  </a:txBody>
                  <a:tcPr marL="53282" marR="53282" marT="26641" marB="26641" anchor="ctr">
                    <a:lnL>
                      <a:noFill/>
                    </a:lnL>
                    <a:lnR>
                      <a:noFill/>
                    </a:lnR>
                    <a:lnT>
                      <a:noFill/>
                    </a:lnT>
                    <a:lnB>
                      <a:noFill/>
                    </a:lnB>
                  </a:tcPr>
                </a:tc>
                <a:tc>
                  <a:txBody>
                    <a:bodyPr/>
                    <a:lstStyle/>
                    <a:p>
                      <a:r>
                        <a:rPr lang="en-IN" sz="800"/>
                        <a:t>object</a:t>
                      </a:r>
                    </a:p>
                  </a:txBody>
                  <a:tcPr marL="53282" marR="53282" marT="26641" marB="26641" anchor="ctr">
                    <a:lnL>
                      <a:noFill/>
                    </a:lnL>
                    <a:lnR>
                      <a:noFill/>
                    </a:lnR>
                    <a:lnT>
                      <a:noFill/>
                    </a:lnT>
                    <a:lnB>
                      <a:noFill/>
                    </a:lnB>
                  </a:tcPr>
                </a:tc>
                <a:tc>
                  <a:txBody>
                    <a:bodyPr/>
                    <a:lstStyle/>
                    <a:p>
                      <a:r>
                        <a:rPr lang="en-US" sz="800"/>
                        <a:t>The city where the individual is employed.</a:t>
                      </a:r>
                    </a:p>
                  </a:txBody>
                  <a:tcPr marL="53282" marR="53282" marT="26641" marB="26641" anchor="ctr">
                    <a:lnL>
                      <a:noFill/>
                    </a:lnL>
                    <a:lnR>
                      <a:noFill/>
                    </a:lnR>
                    <a:lnT>
                      <a:noFill/>
                    </a:lnT>
                    <a:lnB>
                      <a:noFill/>
                    </a:lnB>
                  </a:tcPr>
                </a:tc>
                <a:extLst>
                  <a:ext uri="{0D108BD9-81ED-4DB2-BD59-A6C34878D82A}">
                    <a16:rowId xmlns:a16="http://schemas.microsoft.com/office/drawing/2014/main" val="2158409709"/>
                  </a:ext>
                </a:extLst>
              </a:tr>
              <a:tr h="404512">
                <a:tc>
                  <a:txBody>
                    <a:bodyPr/>
                    <a:lstStyle/>
                    <a:p>
                      <a:r>
                        <a:rPr lang="en-IN" sz="800"/>
                        <a:t>CollegeTier</a:t>
                      </a:r>
                    </a:p>
                  </a:txBody>
                  <a:tcPr marL="53282" marR="53282" marT="26641" marB="26641" anchor="ctr">
                    <a:lnL>
                      <a:noFill/>
                    </a:lnL>
                    <a:lnR>
                      <a:noFill/>
                    </a:lnR>
                    <a:lnT>
                      <a:noFill/>
                    </a:lnT>
                    <a:lnB>
                      <a:noFill/>
                    </a:lnB>
                  </a:tcPr>
                </a:tc>
                <a:tc>
                  <a:txBody>
                    <a:bodyPr/>
                    <a:lstStyle/>
                    <a:p>
                      <a:r>
                        <a:rPr lang="en-IN" sz="800"/>
                        <a:t>int64</a:t>
                      </a:r>
                    </a:p>
                  </a:txBody>
                  <a:tcPr marL="53282" marR="53282" marT="26641" marB="26641" anchor="ctr">
                    <a:lnL>
                      <a:noFill/>
                    </a:lnL>
                    <a:lnR>
                      <a:noFill/>
                    </a:lnR>
                    <a:lnT>
                      <a:noFill/>
                    </a:lnT>
                    <a:lnB>
                      <a:noFill/>
                    </a:lnB>
                  </a:tcPr>
                </a:tc>
                <a:tc>
                  <a:txBody>
                    <a:bodyPr/>
                    <a:lstStyle/>
                    <a:p>
                      <a:r>
                        <a:rPr lang="en-US" sz="800"/>
                        <a:t>Classification of the college’s rank or quality (1 for top-tier, 2 for mid-tier, etc.).</a:t>
                      </a:r>
                    </a:p>
                  </a:txBody>
                  <a:tcPr marL="53282" marR="53282" marT="26641" marB="26641" anchor="ctr">
                    <a:lnL>
                      <a:noFill/>
                    </a:lnL>
                    <a:lnR>
                      <a:noFill/>
                    </a:lnR>
                    <a:lnT>
                      <a:noFill/>
                    </a:lnT>
                    <a:lnB>
                      <a:noFill/>
                    </a:lnB>
                  </a:tcPr>
                </a:tc>
                <a:extLst>
                  <a:ext uri="{0D108BD9-81ED-4DB2-BD59-A6C34878D82A}">
                    <a16:rowId xmlns:a16="http://schemas.microsoft.com/office/drawing/2014/main" val="816123225"/>
                  </a:ext>
                </a:extLst>
              </a:tr>
              <a:tr h="571074">
                <a:tc>
                  <a:txBody>
                    <a:bodyPr/>
                    <a:lstStyle/>
                    <a:p>
                      <a:r>
                        <a:rPr lang="en-IN" sz="800"/>
                        <a:t>CollegeCityTier</a:t>
                      </a:r>
                    </a:p>
                  </a:txBody>
                  <a:tcPr marL="53282" marR="53282" marT="26641" marB="26641" anchor="ctr">
                    <a:lnL>
                      <a:noFill/>
                    </a:lnL>
                    <a:lnR>
                      <a:noFill/>
                    </a:lnR>
                    <a:lnT>
                      <a:noFill/>
                    </a:lnT>
                    <a:lnB>
                      <a:noFill/>
                    </a:lnB>
                  </a:tcPr>
                </a:tc>
                <a:tc>
                  <a:txBody>
                    <a:bodyPr/>
                    <a:lstStyle/>
                    <a:p>
                      <a:r>
                        <a:rPr lang="en-IN" sz="800"/>
                        <a:t>int64</a:t>
                      </a:r>
                    </a:p>
                  </a:txBody>
                  <a:tcPr marL="53282" marR="53282" marT="26641" marB="26641" anchor="ctr">
                    <a:lnL>
                      <a:noFill/>
                    </a:lnL>
                    <a:lnR>
                      <a:noFill/>
                    </a:lnR>
                    <a:lnT>
                      <a:noFill/>
                    </a:lnT>
                    <a:lnB>
                      <a:noFill/>
                    </a:lnB>
                  </a:tcPr>
                </a:tc>
                <a:tc>
                  <a:txBody>
                    <a:bodyPr/>
                    <a:lstStyle/>
                    <a:p>
                      <a:r>
                        <a:rPr lang="en-US" sz="800" dirty="0"/>
                        <a:t>Classification of the city’s tier (1 for metropolitan areas, 2 for smaller cities, etc.).</a:t>
                      </a:r>
                    </a:p>
                  </a:txBody>
                  <a:tcPr marL="53282" marR="53282" marT="26641" marB="26641" anchor="ctr">
                    <a:lnL>
                      <a:noFill/>
                    </a:lnL>
                    <a:lnR>
                      <a:noFill/>
                    </a:lnR>
                    <a:lnT>
                      <a:noFill/>
                    </a:lnT>
                    <a:lnB>
                      <a:noFill/>
                    </a:lnB>
                  </a:tcPr>
                </a:tc>
                <a:extLst>
                  <a:ext uri="{0D108BD9-81ED-4DB2-BD59-A6C34878D82A}">
                    <a16:rowId xmlns:a16="http://schemas.microsoft.com/office/drawing/2014/main" val="572337814"/>
                  </a:ext>
                </a:extLst>
              </a:tr>
            </a:tbl>
          </a:graphicData>
        </a:graphic>
      </p:graphicFrame>
    </p:spTree>
    <p:extLst>
      <p:ext uri="{BB962C8B-B14F-4D97-AF65-F5344CB8AC3E}">
        <p14:creationId xmlns:p14="http://schemas.microsoft.com/office/powerpoint/2010/main" val="3003416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216258" y="2237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Univariate Analysis</a:t>
            </a:r>
            <a:endParaRPr sz="1800" b="0" i="0" u="none" strike="noStrike" cap="none" dirty="0">
              <a:solidFill>
                <a:srgbClr val="FF0000"/>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C851D5C5-8D20-41AB-A92B-859CF755AD0D}"/>
              </a:ext>
            </a:extLst>
          </p:cNvPr>
          <p:cNvPicPr>
            <a:picLocks noChangeAspect="1"/>
          </p:cNvPicPr>
          <p:nvPr/>
        </p:nvPicPr>
        <p:blipFill>
          <a:blip r:embed="rId3"/>
          <a:stretch>
            <a:fillRect/>
          </a:stretch>
        </p:blipFill>
        <p:spPr>
          <a:xfrm>
            <a:off x="6528594" y="710001"/>
            <a:ext cx="5344228" cy="5007893"/>
          </a:xfrm>
          <a:prstGeom prst="rect">
            <a:avLst/>
          </a:prstGeom>
        </p:spPr>
      </p:pic>
      <p:sp>
        <p:nvSpPr>
          <p:cNvPr id="5" name="TextBox 4"/>
          <p:cNvSpPr txBox="1"/>
          <p:nvPr/>
        </p:nvSpPr>
        <p:spPr>
          <a:xfrm>
            <a:off x="502645" y="972603"/>
            <a:ext cx="5053203" cy="2492990"/>
          </a:xfrm>
          <a:prstGeom prst="rect">
            <a:avLst/>
          </a:prstGeom>
          <a:noFill/>
        </p:spPr>
        <p:txBody>
          <a:bodyPr wrap="square" rtlCol="0">
            <a:spAutoFit/>
          </a:bodyPr>
          <a:lstStyle/>
          <a:p>
            <a:r>
              <a:rPr lang="en-US" sz="1200" b="1" dirty="0"/>
              <a:t>Salary Distribution</a:t>
            </a:r>
          </a:p>
          <a:p>
            <a:r>
              <a:rPr lang="en-US" sz="1200" b="1" dirty="0"/>
              <a:t>Range and Variation:</a:t>
            </a:r>
            <a:r>
              <a:rPr lang="en-US" sz="1200" dirty="0"/>
              <a:t> Salaries range from 35,000 to 4,000,000, indicating substantial variability among individuals.</a:t>
            </a:r>
          </a:p>
          <a:p>
            <a:r>
              <a:rPr lang="en-US" sz="1200" b="1" dirty="0"/>
              <a:t>Mean and Median:</a:t>
            </a:r>
            <a:r>
              <a:rPr lang="en-US" sz="1200" dirty="0"/>
              <a:t> The average salary is approximately 307,700, with a median of 300,000, suggesting balanced earnings around this point.</a:t>
            </a:r>
          </a:p>
          <a:p>
            <a:r>
              <a:rPr lang="en-US" sz="1200" b="1" dirty="0"/>
              <a:t>Standard Deviation:</a:t>
            </a:r>
            <a:r>
              <a:rPr lang="en-US" sz="1200" dirty="0"/>
              <a:t> A standard deviation of about 212,700 reflects a wide dispersion of salaries, highlighting significant differences among individuals.</a:t>
            </a:r>
          </a:p>
          <a:p>
            <a:r>
              <a:rPr lang="en-US" sz="1200" b="1" dirty="0"/>
              <a:t>Potential Influences:</a:t>
            </a:r>
            <a:r>
              <a:rPr lang="en-US" sz="1200" dirty="0"/>
              <a:t> Factors such as specialization, location, and company size significantly impact salary levels, indicating areas for deeper analysis.</a:t>
            </a:r>
          </a:p>
          <a:p>
            <a:endParaRPr lang="en-IN" sz="1200" dirty="0"/>
          </a:p>
        </p:txBody>
      </p:sp>
      <p:sp>
        <p:nvSpPr>
          <p:cNvPr id="6" name="TextBox 5"/>
          <p:cNvSpPr txBox="1"/>
          <p:nvPr/>
        </p:nvSpPr>
        <p:spPr>
          <a:xfrm>
            <a:off x="502646" y="3310359"/>
            <a:ext cx="5307846" cy="2469842"/>
          </a:xfrm>
          <a:prstGeom prst="rect">
            <a:avLst/>
          </a:prstGeom>
          <a:noFill/>
        </p:spPr>
        <p:txBody>
          <a:bodyPr wrap="square" rtlCol="0">
            <a:spAutoFit/>
          </a:bodyPr>
          <a:lstStyle/>
          <a:p>
            <a:r>
              <a:rPr lang="en-US" sz="1200" b="1" dirty="0"/>
              <a:t>Educational Performance</a:t>
            </a:r>
          </a:p>
          <a:p>
            <a:r>
              <a:rPr lang="en-US" sz="1200" b="1" dirty="0"/>
              <a:t>10th and 12th Grade Averages:</a:t>
            </a:r>
            <a:r>
              <a:rPr lang="en-US" sz="1200" dirty="0"/>
              <a:t> Mean percentages are 77.9 for the 10th grade and 74.5 for the 12th grade, showing relatively high academic performance.</a:t>
            </a:r>
          </a:p>
          <a:p>
            <a:r>
              <a:rPr lang="en-US" sz="1200" b="1" dirty="0"/>
              <a:t>Variability in Scores:</a:t>
            </a:r>
            <a:r>
              <a:rPr lang="en-US" sz="1200" dirty="0"/>
              <a:t> Standard deviations of 9.9 and 11.0 suggest considerable variation in educational outcomes among individuals.</a:t>
            </a:r>
          </a:p>
          <a:p>
            <a:r>
              <a:rPr lang="en-US" sz="1200" b="1" dirty="0"/>
              <a:t>Outliers:</a:t>
            </a:r>
            <a:r>
              <a:rPr lang="en-US" sz="1200" dirty="0"/>
              <a:t> There are outliers in both the 10th (below 60%) and 12th grades (below 40%), indicating some individuals faced significant academic challenges.</a:t>
            </a:r>
          </a:p>
          <a:p>
            <a:r>
              <a:rPr lang="en-US" sz="1200" b="1" dirty="0"/>
              <a:t>Correlation with Earnings:</a:t>
            </a:r>
            <a:r>
              <a:rPr lang="en-US" sz="1200" dirty="0"/>
              <a:t> Exploring the relationship between educational performance and salary could reveal insights into how academic success influences earning potential.</a:t>
            </a:r>
          </a:p>
          <a:p>
            <a:endParaRPr lang="en-IN" sz="1200" dirty="0"/>
          </a:p>
        </p:txBody>
      </p:sp>
    </p:spTree>
    <p:extLst>
      <p:ext uri="{BB962C8B-B14F-4D97-AF65-F5344CB8AC3E}">
        <p14:creationId xmlns:p14="http://schemas.microsoft.com/office/powerpoint/2010/main" val="399552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216258" y="2237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Univariate Analysis</a:t>
            </a:r>
            <a:endParaRPr sz="1800" b="0" i="0" u="none" strike="noStrike" cap="none" dirty="0">
              <a:solidFill>
                <a:srgbClr val="FF0000"/>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6E607109-2155-4751-A467-1CC5BBB15320}"/>
              </a:ext>
            </a:extLst>
          </p:cNvPr>
          <p:cNvPicPr>
            <a:picLocks noChangeAspect="1"/>
          </p:cNvPicPr>
          <p:nvPr/>
        </p:nvPicPr>
        <p:blipFill>
          <a:blip r:embed="rId3"/>
          <a:stretch>
            <a:fillRect/>
          </a:stretch>
        </p:blipFill>
        <p:spPr>
          <a:xfrm>
            <a:off x="6315721" y="962449"/>
            <a:ext cx="5496975" cy="4616548"/>
          </a:xfrm>
          <a:prstGeom prst="rect">
            <a:avLst/>
          </a:prstGeom>
        </p:spPr>
      </p:pic>
      <p:sp>
        <p:nvSpPr>
          <p:cNvPr id="4" name="TextBox 3"/>
          <p:cNvSpPr txBox="1"/>
          <p:nvPr/>
        </p:nvSpPr>
        <p:spPr>
          <a:xfrm>
            <a:off x="502645" y="1145894"/>
            <a:ext cx="5041628" cy="4212243"/>
          </a:xfrm>
          <a:prstGeom prst="rect">
            <a:avLst/>
          </a:prstGeom>
          <a:noFill/>
        </p:spPr>
        <p:txBody>
          <a:bodyPr wrap="square" rtlCol="0">
            <a:spAutoFit/>
          </a:bodyPr>
          <a:lstStyle/>
          <a:p>
            <a:pPr>
              <a:lnSpc>
                <a:spcPct val="150000"/>
              </a:lnSpc>
            </a:pPr>
            <a:r>
              <a:rPr lang="en-US" sz="1200" b="1" dirty="0"/>
              <a:t>Personality Traits Observations</a:t>
            </a:r>
          </a:p>
          <a:p>
            <a:pPr>
              <a:lnSpc>
                <a:spcPct val="150000"/>
              </a:lnSpc>
            </a:pPr>
            <a:r>
              <a:rPr lang="en-US" sz="1200" b="1" dirty="0"/>
              <a:t>Trait Diversity:</a:t>
            </a:r>
            <a:r>
              <a:rPr lang="en-US" sz="1200" dirty="0"/>
              <a:t> Assesses various traits like conscientiousness, agreeableness, and openness.</a:t>
            </a:r>
          </a:p>
          <a:p>
            <a:pPr>
              <a:lnSpc>
                <a:spcPct val="150000"/>
              </a:lnSpc>
            </a:pPr>
            <a:r>
              <a:rPr lang="en-US" sz="1200" b="1" dirty="0"/>
              <a:t>Conscientiousness Range:</a:t>
            </a:r>
            <a:r>
              <a:rPr lang="en-US" sz="1200" dirty="0"/>
              <a:t> Scores vary from -4.13 to 1.99, indicating different levels of reliability.</a:t>
            </a:r>
          </a:p>
          <a:p>
            <a:pPr>
              <a:lnSpc>
                <a:spcPct val="150000"/>
              </a:lnSpc>
            </a:pPr>
            <a:r>
              <a:rPr lang="en-US" sz="1200" b="1" dirty="0"/>
              <a:t>Mean and Standard Deviation:</a:t>
            </a:r>
            <a:r>
              <a:rPr lang="en-US" sz="1200" dirty="0"/>
              <a:t> Mean close to 0; standard deviation of 1.03 shows variability.</a:t>
            </a:r>
          </a:p>
          <a:p>
            <a:pPr>
              <a:lnSpc>
                <a:spcPct val="150000"/>
              </a:lnSpc>
            </a:pPr>
            <a:r>
              <a:rPr lang="en-US" sz="1200" b="1" dirty="0"/>
              <a:t>Agreeableness Variation:</a:t>
            </a:r>
            <a:r>
              <a:rPr lang="en-US" sz="1200" dirty="0"/>
              <a:t> High standard deviation suggests significant differences in social harmony.</a:t>
            </a:r>
          </a:p>
          <a:p>
            <a:pPr>
              <a:lnSpc>
                <a:spcPct val="150000"/>
              </a:lnSpc>
            </a:pPr>
            <a:r>
              <a:rPr lang="en-US" sz="1200" b="1" dirty="0"/>
              <a:t>Impact on Career Outcomes:</a:t>
            </a:r>
            <a:r>
              <a:rPr lang="en-US" sz="1200" dirty="0"/>
              <a:t> Traits influence job performance, teamwork, and leadership potential.</a:t>
            </a:r>
          </a:p>
          <a:p>
            <a:pPr>
              <a:lnSpc>
                <a:spcPct val="150000"/>
              </a:lnSpc>
            </a:pPr>
            <a:r>
              <a:rPr lang="en-US" sz="1200" b="1" dirty="0"/>
              <a:t>Correlation with Earnings:</a:t>
            </a:r>
            <a:r>
              <a:rPr lang="en-US" sz="1200" dirty="0"/>
              <a:t> Traits can affect salary and career advancement opportunities.</a:t>
            </a:r>
          </a:p>
          <a:p>
            <a:pPr>
              <a:lnSpc>
                <a:spcPct val="150000"/>
              </a:lnSpc>
            </a:pPr>
            <a:r>
              <a:rPr lang="en-US" sz="1200" b="1" dirty="0"/>
              <a:t>Recruitment Applications:</a:t>
            </a:r>
            <a:r>
              <a:rPr lang="en-US" sz="1200" dirty="0"/>
              <a:t> Insights help employers choose candidates aligned with company culture.</a:t>
            </a:r>
          </a:p>
        </p:txBody>
      </p:sp>
    </p:spTree>
    <p:extLst>
      <p:ext uri="{BB962C8B-B14F-4D97-AF65-F5344CB8AC3E}">
        <p14:creationId xmlns:p14="http://schemas.microsoft.com/office/powerpoint/2010/main" val="300872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216258" y="2237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Univariate Analysis</a:t>
            </a:r>
            <a:endParaRPr sz="1800" b="0"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5E12EAD7-A011-4F3D-AF58-1A9C827B2654}"/>
              </a:ext>
            </a:extLst>
          </p:cNvPr>
          <p:cNvSpPr txBox="1"/>
          <p:nvPr/>
        </p:nvSpPr>
        <p:spPr>
          <a:xfrm>
            <a:off x="5220852" y="972602"/>
            <a:ext cx="6754890" cy="1754326"/>
          </a:xfrm>
          <a:prstGeom prst="rect">
            <a:avLst/>
          </a:prstGeom>
          <a:noFill/>
        </p:spPr>
        <p:txBody>
          <a:bodyPr wrap="square" rtlCol="0">
            <a:spAutoFit/>
          </a:bodyPr>
          <a:lstStyle/>
          <a:p>
            <a:r>
              <a:rPr lang="en-US" sz="1200" b="1" dirty="0"/>
              <a:t>Gender Distribution</a:t>
            </a:r>
          </a:p>
          <a:p>
            <a:r>
              <a:rPr lang="en-US" sz="1200" b="1" dirty="0"/>
              <a:t>Gender Categories:</a:t>
            </a:r>
            <a:r>
              <a:rPr lang="en-US" sz="1200" dirty="0"/>
              <a:t> The dataset features two unique gender categories: 'm' (male) and 'f' (female).</a:t>
            </a:r>
          </a:p>
          <a:p>
            <a:r>
              <a:rPr lang="en-US" sz="1200" b="1" dirty="0"/>
              <a:t>Majority Representation:</a:t>
            </a:r>
            <a:r>
              <a:rPr lang="en-US" sz="1200" dirty="0"/>
              <a:t> Approximately 76.1% of individuals are male ('m'), indicating a significant male majority in the dataset.</a:t>
            </a:r>
          </a:p>
          <a:p>
            <a:r>
              <a:rPr lang="en-US" sz="1200" b="1" dirty="0"/>
              <a:t>Female Representation:</a:t>
            </a:r>
            <a:r>
              <a:rPr lang="en-US" sz="1200" dirty="0"/>
              <a:t> Around 23.9% of the individuals are female ('f'), highlighting a notable but smaller proportion of female participants.</a:t>
            </a:r>
          </a:p>
          <a:p>
            <a:r>
              <a:rPr lang="en-US" sz="1200" b="1" dirty="0"/>
              <a:t>Implications:</a:t>
            </a:r>
            <a:r>
              <a:rPr lang="en-US" sz="1200" dirty="0"/>
              <a:t> This gender distribution may reflect broader trends in the fields represented or the demographics of graduates in specific programs.</a:t>
            </a:r>
          </a:p>
        </p:txBody>
      </p:sp>
      <p:pic>
        <p:nvPicPr>
          <p:cNvPr id="6" name="Picture 5">
            <a:extLst>
              <a:ext uri="{FF2B5EF4-FFF2-40B4-BE49-F238E27FC236}">
                <a16:creationId xmlns:a16="http://schemas.microsoft.com/office/drawing/2014/main" id="{412B71EE-2435-4D3A-82B7-CD7D1DCFE779}"/>
              </a:ext>
            </a:extLst>
          </p:cNvPr>
          <p:cNvPicPr>
            <a:picLocks noChangeAspect="1"/>
          </p:cNvPicPr>
          <p:nvPr/>
        </p:nvPicPr>
        <p:blipFill>
          <a:blip r:embed="rId3"/>
          <a:stretch>
            <a:fillRect/>
          </a:stretch>
        </p:blipFill>
        <p:spPr>
          <a:xfrm>
            <a:off x="216258" y="972602"/>
            <a:ext cx="4718207" cy="4737733"/>
          </a:xfrm>
          <a:prstGeom prst="rect">
            <a:avLst/>
          </a:prstGeom>
        </p:spPr>
      </p:pic>
      <p:sp>
        <p:nvSpPr>
          <p:cNvPr id="2" name="TextBox 1"/>
          <p:cNvSpPr txBox="1"/>
          <p:nvPr/>
        </p:nvSpPr>
        <p:spPr>
          <a:xfrm>
            <a:off x="5335928" y="3379808"/>
            <a:ext cx="6516547" cy="2492990"/>
          </a:xfrm>
          <a:prstGeom prst="rect">
            <a:avLst/>
          </a:prstGeom>
          <a:noFill/>
        </p:spPr>
        <p:txBody>
          <a:bodyPr wrap="square" rtlCol="0">
            <a:spAutoFit/>
          </a:bodyPr>
          <a:lstStyle/>
          <a:p>
            <a:r>
              <a:rPr lang="en-US" sz="1200" b="1" dirty="0"/>
              <a:t>Degree Distribution</a:t>
            </a:r>
          </a:p>
          <a:p>
            <a:r>
              <a:rPr lang="en-US" sz="1200" b="1" dirty="0"/>
              <a:t>Types of Degrees:</a:t>
            </a:r>
            <a:r>
              <a:rPr lang="en-US" sz="1200" dirty="0"/>
              <a:t> There are four distinct degree categories: '</a:t>
            </a:r>
            <a:r>
              <a:rPr lang="en-US" sz="1200" dirty="0" err="1"/>
              <a:t>B.Tech</a:t>
            </a:r>
            <a:r>
              <a:rPr lang="en-US" sz="1200" dirty="0"/>
              <a:t>/B.E.', 'MCA', '</a:t>
            </a:r>
            <a:r>
              <a:rPr lang="en-US" sz="1200" dirty="0" err="1"/>
              <a:t>M.Tech</a:t>
            </a:r>
            <a:r>
              <a:rPr lang="en-US" sz="1200" dirty="0"/>
              <a:t>./M.E.', and 'M.Sc. (Tech.)'.</a:t>
            </a:r>
          </a:p>
          <a:p>
            <a:r>
              <a:rPr lang="en-US" sz="1200" b="1" dirty="0"/>
              <a:t>Dominant Degree:</a:t>
            </a:r>
            <a:r>
              <a:rPr lang="en-US" sz="1200" dirty="0"/>
              <a:t> '</a:t>
            </a:r>
            <a:r>
              <a:rPr lang="en-US" sz="1200" dirty="0" err="1"/>
              <a:t>B.Tech</a:t>
            </a:r>
            <a:r>
              <a:rPr lang="en-US" sz="1200" dirty="0"/>
              <a:t>/B.E.' is the most prevalent degree, accounting for approximately 92.5% of the dataset, suggesting a strong focus on engineering disciplines.</a:t>
            </a:r>
          </a:p>
          <a:p>
            <a:r>
              <a:rPr lang="en-US" sz="1200" b="1" dirty="0"/>
              <a:t>Other Degrees:</a:t>
            </a:r>
            <a:r>
              <a:rPr lang="en-US" sz="1200" dirty="0"/>
              <a:t> The 'MCA' (Master of Computer Applications) follows, comprising about 6.1% of the dataset. This indicates a secondary interest in computer applications.</a:t>
            </a:r>
          </a:p>
          <a:p>
            <a:r>
              <a:rPr lang="en-US" sz="1200" b="1" dirty="0"/>
              <a:t>Less Common Degrees:</a:t>
            </a:r>
            <a:r>
              <a:rPr lang="en-US" sz="1200" dirty="0"/>
              <a:t> '</a:t>
            </a:r>
            <a:r>
              <a:rPr lang="en-US" sz="1200" dirty="0" err="1"/>
              <a:t>M.Tech</a:t>
            </a:r>
            <a:r>
              <a:rPr lang="en-US" sz="1200" dirty="0"/>
              <a:t>./M.E.' and 'M.Sc. (Tech.)' are less frequent, together making up only about 1.4% of the dataset, indicating limited representation of these advanced degrees.</a:t>
            </a:r>
          </a:p>
          <a:p>
            <a:endParaRPr lang="en-IN" sz="1200" dirty="0"/>
          </a:p>
        </p:txBody>
      </p:sp>
    </p:spTree>
    <p:extLst>
      <p:ext uri="{BB962C8B-B14F-4D97-AF65-F5344CB8AC3E}">
        <p14:creationId xmlns:p14="http://schemas.microsoft.com/office/powerpoint/2010/main" val="426438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216258" y="2237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Univariate Analysis</a:t>
            </a:r>
            <a:endParaRPr sz="1800" b="0"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5E12EAD7-A011-4F3D-AF58-1A9C827B2654}"/>
              </a:ext>
            </a:extLst>
          </p:cNvPr>
          <p:cNvSpPr txBox="1"/>
          <p:nvPr/>
        </p:nvSpPr>
        <p:spPr>
          <a:xfrm>
            <a:off x="5781558" y="135791"/>
            <a:ext cx="6194184" cy="307777"/>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78C2AF2E-0059-4A25-AC01-3B923FA55280}"/>
              </a:ext>
            </a:extLst>
          </p:cNvPr>
          <p:cNvPicPr>
            <a:picLocks noChangeAspect="1"/>
          </p:cNvPicPr>
          <p:nvPr/>
        </p:nvPicPr>
        <p:blipFill>
          <a:blip r:embed="rId3"/>
          <a:stretch>
            <a:fillRect/>
          </a:stretch>
        </p:blipFill>
        <p:spPr>
          <a:xfrm rot="16200000">
            <a:off x="-353196" y="2453739"/>
            <a:ext cx="5107085" cy="2325725"/>
          </a:xfrm>
          <a:prstGeom prst="rect">
            <a:avLst/>
          </a:prstGeom>
        </p:spPr>
      </p:pic>
      <p:sp>
        <p:nvSpPr>
          <p:cNvPr id="2" name="TextBox 1"/>
          <p:cNvSpPr txBox="1"/>
          <p:nvPr/>
        </p:nvSpPr>
        <p:spPr>
          <a:xfrm>
            <a:off x="3898048" y="1063058"/>
            <a:ext cx="7931279" cy="2123658"/>
          </a:xfrm>
          <a:prstGeom prst="rect">
            <a:avLst/>
          </a:prstGeom>
          <a:noFill/>
        </p:spPr>
        <p:txBody>
          <a:bodyPr wrap="square" rtlCol="0">
            <a:spAutoFit/>
          </a:bodyPr>
          <a:lstStyle/>
          <a:p>
            <a:r>
              <a:rPr lang="en-US" sz="1200" b="1" dirty="0"/>
              <a:t>Specialization Distribution</a:t>
            </a:r>
          </a:p>
          <a:p>
            <a:r>
              <a:rPr lang="en-US" sz="1200" b="1" dirty="0"/>
              <a:t>Variety of Specializations:</a:t>
            </a:r>
            <a:r>
              <a:rPr lang="en-US" sz="1200" dirty="0"/>
              <a:t> The dataset includes 46 unique specializations, reflecting a diverse range of academic focuses.</a:t>
            </a:r>
          </a:p>
          <a:p>
            <a:r>
              <a:rPr lang="en-US" sz="1200" b="1" dirty="0"/>
              <a:t>Most Common Specializations:</a:t>
            </a:r>
            <a:r>
              <a:rPr lang="en-US" sz="1200" dirty="0"/>
              <a:t> The leading specializations are 'electronics and communication engineering', 'computer science &amp; engineering', 'information technology', and 'computer engineering'.</a:t>
            </a:r>
          </a:p>
          <a:p>
            <a:r>
              <a:rPr lang="en-US" sz="1200" b="1" dirty="0"/>
              <a:t>Prevalent Specializations:</a:t>
            </a:r>
            <a:r>
              <a:rPr lang="en-US" sz="1200" dirty="0"/>
              <a:t> 'Electronics and communication engineering' is the most common, indicating a strong interest in this field, followed closely by 'computer science &amp; engineering' and 'information technology'.</a:t>
            </a:r>
          </a:p>
          <a:p>
            <a:r>
              <a:rPr lang="en-US" sz="1200" b="1" dirty="0"/>
              <a:t>Educational Trends:</a:t>
            </a:r>
            <a:r>
              <a:rPr lang="en-US" sz="1200" dirty="0"/>
              <a:t> This distribution may suggest trends in job market demand and student preferences within engineering and technology sectors.</a:t>
            </a:r>
          </a:p>
          <a:p>
            <a:endParaRPr lang="en-IN" sz="1200" dirty="0"/>
          </a:p>
        </p:txBody>
      </p:sp>
      <p:sp>
        <p:nvSpPr>
          <p:cNvPr id="3" name="TextBox 2"/>
          <p:cNvSpPr txBox="1"/>
          <p:nvPr/>
        </p:nvSpPr>
        <p:spPr>
          <a:xfrm>
            <a:off x="3898048" y="3460831"/>
            <a:ext cx="7931279" cy="1754326"/>
          </a:xfrm>
          <a:prstGeom prst="rect">
            <a:avLst/>
          </a:prstGeom>
          <a:noFill/>
        </p:spPr>
        <p:txBody>
          <a:bodyPr wrap="square" rtlCol="0">
            <a:spAutoFit/>
          </a:bodyPr>
          <a:lstStyle/>
          <a:p>
            <a:r>
              <a:rPr lang="en-US" sz="1200" b="1" dirty="0"/>
              <a:t>College State Distribution</a:t>
            </a:r>
          </a:p>
          <a:p>
            <a:r>
              <a:rPr lang="en-US" sz="1200" b="1" dirty="0"/>
              <a:t>Geographical Representation:</a:t>
            </a:r>
            <a:r>
              <a:rPr lang="en-US" sz="1200" dirty="0"/>
              <a:t> The dataset comprises colleges from 26 unique states across the country.</a:t>
            </a:r>
          </a:p>
          <a:p>
            <a:r>
              <a:rPr lang="en-US" sz="1200" b="1" dirty="0"/>
              <a:t>Top States:</a:t>
            </a:r>
            <a:r>
              <a:rPr lang="en-US" sz="1200" dirty="0"/>
              <a:t> The most represented states include Uttar Pradesh, Karnataka, Tamil Nadu, Telangana, and Maharashtra.</a:t>
            </a:r>
          </a:p>
          <a:p>
            <a:r>
              <a:rPr lang="en-US" sz="1200" b="1" dirty="0"/>
              <a:t>Highest Representation:</a:t>
            </a:r>
            <a:r>
              <a:rPr lang="en-US" sz="1200" dirty="0"/>
              <a:t> Uttar Pradesh has the highest number of colleges represented, followed by Karnataka and Tamil Nadu, indicating regional concentrations of educational institutions.</a:t>
            </a:r>
          </a:p>
          <a:p>
            <a:r>
              <a:rPr lang="en-US" sz="1200" b="1" dirty="0"/>
              <a:t>Regional Implications:</a:t>
            </a:r>
            <a:r>
              <a:rPr lang="en-US" sz="1200" dirty="0"/>
              <a:t> This state distribution may impact career opportunities and networking for graduates, as certain regions may have more robust job markets or industry connections.</a:t>
            </a:r>
          </a:p>
          <a:p>
            <a:endParaRPr lang="en-IN" sz="1200" dirty="0"/>
          </a:p>
        </p:txBody>
      </p:sp>
    </p:spTree>
    <p:extLst>
      <p:ext uri="{BB962C8B-B14F-4D97-AF65-F5344CB8AC3E}">
        <p14:creationId xmlns:p14="http://schemas.microsoft.com/office/powerpoint/2010/main" val="74856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216258" y="2237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Bivariate Analysis</a:t>
            </a:r>
            <a:endParaRPr sz="1800" b="0"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5E12EAD7-A011-4F3D-AF58-1A9C827B2654}"/>
              </a:ext>
            </a:extLst>
          </p:cNvPr>
          <p:cNvSpPr txBox="1"/>
          <p:nvPr/>
        </p:nvSpPr>
        <p:spPr>
          <a:xfrm>
            <a:off x="5732466" y="787895"/>
            <a:ext cx="6194184" cy="55399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Observations:</a:t>
            </a:r>
          </a:p>
          <a:p>
            <a:endParaRPr lang="en-IN" dirty="0"/>
          </a:p>
        </p:txBody>
      </p:sp>
      <p:pic>
        <p:nvPicPr>
          <p:cNvPr id="2" name="Picture 1">
            <a:extLst>
              <a:ext uri="{FF2B5EF4-FFF2-40B4-BE49-F238E27FC236}">
                <a16:creationId xmlns:a16="http://schemas.microsoft.com/office/drawing/2014/main" id="{6C48C074-E299-46C0-8612-6A40E7866E3C}"/>
              </a:ext>
            </a:extLst>
          </p:cNvPr>
          <p:cNvPicPr>
            <a:picLocks noChangeAspect="1"/>
          </p:cNvPicPr>
          <p:nvPr/>
        </p:nvPicPr>
        <p:blipFill>
          <a:blip r:embed="rId3"/>
          <a:stretch>
            <a:fillRect/>
          </a:stretch>
        </p:blipFill>
        <p:spPr>
          <a:xfrm>
            <a:off x="180976" y="1076325"/>
            <a:ext cx="5169606" cy="2056188"/>
          </a:xfrm>
          <a:prstGeom prst="rect">
            <a:avLst/>
          </a:prstGeom>
        </p:spPr>
      </p:pic>
      <p:pic>
        <p:nvPicPr>
          <p:cNvPr id="3" name="Picture 2">
            <a:extLst>
              <a:ext uri="{FF2B5EF4-FFF2-40B4-BE49-F238E27FC236}">
                <a16:creationId xmlns:a16="http://schemas.microsoft.com/office/drawing/2014/main" id="{E9D87B6A-1BBF-4358-AC94-132BAC5138D3}"/>
              </a:ext>
            </a:extLst>
          </p:cNvPr>
          <p:cNvPicPr>
            <a:picLocks noChangeAspect="1"/>
          </p:cNvPicPr>
          <p:nvPr/>
        </p:nvPicPr>
        <p:blipFill>
          <a:blip r:embed="rId4"/>
          <a:stretch>
            <a:fillRect/>
          </a:stretch>
        </p:blipFill>
        <p:spPr>
          <a:xfrm>
            <a:off x="216258" y="3498837"/>
            <a:ext cx="5236253" cy="2590537"/>
          </a:xfrm>
          <a:prstGeom prst="rect">
            <a:avLst/>
          </a:prstGeom>
        </p:spPr>
      </p:pic>
      <p:sp>
        <p:nvSpPr>
          <p:cNvPr id="7" name="Rectangle 6">
            <a:extLst>
              <a:ext uri="{FF2B5EF4-FFF2-40B4-BE49-F238E27FC236}">
                <a16:creationId xmlns:a16="http://schemas.microsoft.com/office/drawing/2014/main" id="{2B4C718C-B08A-4592-8F88-2A8CAC4ED03B}"/>
              </a:ext>
            </a:extLst>
          </p:cNvPr>
          <p:cNvSpPr/>
          <p:nvPr/>
        </p:nvSpPr>
        <p:spPr>
          <a:xfrm>
            <a:off x="5781558" y="1234732"/>
            <a:ext cx="6096000" cy="5262979"/>
          </a:xfrm>
          <a:prstGeom prst="rect">
            <a:avLst/>
          </a:prstGeom>
        </p:spPr>
        <p:txBody>
          <a:bodyPr>
            <a:spAutoFit/>
          </a:bodyPr>
          <a:lstStyle/>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scatter plots show the relationship between various academic and professional factors and an individual's salary. Some of the factors include college tier, college GPA, city tier, English score, domain of study, conscientiousness, and agreeableness.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appears to be a positive correlation between college tier and salary. This means that people who went to colleges in higher tiers tend to earn more money than people who went to colleges in lower tiers.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also appears to be a positive correlation between college GPA and salary. This means that people with higher GPAs tend to earn more money than people with lower GPAs.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relationship between city tier and salary is less clear. There seems to be a positive correlation for some data points, but there are also many outliers.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no clear correlation between English score and salary. The data points are scattered evenly across the plot.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appears to be a positive correlation between domain of study and salary. People who studied computer programming and electronics seem to earn more money than people who studied other domains.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no clear correlation between conscientiousness and salary or agreeableness and salary. The data points are scattered evenly across the plots.</a:t>
            </a:r>
          </a:p>
        </p:txBody>
      </p:sp>
    </p:spTree>
    <p:extLst>
      <p:ext uri="{BB962C8B-B14F-4D97-AF65-F5344CB8AC3E}">
        <p14:creationId xmlns:p14="http://schemas.microsoft.com/office/powerpoint/2010/main" val="267476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4890</TotalTime>
  <Words>1807</Words>
  <Application>Microsoft Office PowerPoint</Application>
  <PresentationFormat>Widescreen</PresentationFormat>
  <Paragraphs>156</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Century Gothic</vt:lpstr>
      <vt:lpstr>Times New Roman</vt:lpstr>
      <vt:lpstr>Lato Black</vt:lpstr>
      <vt:lpstr>Arial</vt:lpstr>
      <vt:lpstr>Sitka Small Semibold</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Lok Tri</cp:lastModifiedBy>
  <cp:revision>21</cp:revision>
  <dcterms:created xsi:type="dcterms:W3CDTF">2021-02-16T05:19:01Z</dcterms:created>
  <dcterms:modified xsi:type="dcterms:W3CDTF">2024-10-14T19:42:17Z</dcterms:modified>
</cp:coreProperties>
</file>