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Liczba Wypadkow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3E30-4F73-9C24-E718E1AB6E7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explosion val="8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E30-4F73-9C24-E718E1AB6E7A}"/>
              </c:ext>
            </c:extLst>
          </c:dPt>
          <c:dPt>
            <c:idx val="15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Arkusz1!$A$2:$A$17</c:f>
              <c:strCache>
                <c:ptCount val="16"/>
                <c:pt idx="0">
                  <c:v>Samochód osobowy</c:v>
                </c:pt>
                <c:pt idx="1">
                  <c:v>Rower</c:v>
                </c:pt>
                <c:pt idx="2">
                  <c:v>Samochód ciężarowy DMC do 3,5 T</c:v>
                </c:pt>
                <c:pt idx="3">
                  <c:v>Samochód ciężarowy DMC powyżej 3,5 T</c:v>
                </c:pt>
                <c:pt idx="4">
                  <c:v>Motocykl inny</c:v>
                </c:pt>
                <c:pt idx="5">
                  <c:v>Motorower</c:v>
                </c:pt>
                <c:pt idx="6">
                  <c:v>Pojazd nieustalony</c:v>
                </c:pt>
                <c:pt idx="7">
                  <c:v>Autobus komunikacji publicznej</c:v>
                </c:pt>
                <c:pt idx="8">
                  <c:v>Motocykl o poj. do 125 cm3 ( do 11 kw/0,1 KW/kg)</c:v>
                </c:pt>
                <c:pt idx="9">
                  <c:v>Ciągnik rolniczy</c:v>
                </c:pt>
                <c:pt idx="10">
                  <c:v>Autobus inny</c:v>
                </c:pt>
                <c:pt idx="11">
                  <c:v>Tramwaj, trolejbus</c:v>
                </c:pt>
                <c:pt idx="12">
                  <c:v>Inny</c:v>
                </c:pt>
                <c:pt idx="13">
                  <c:v>Czterokołowiec</c:v>
                </c:pt>
                <c:pt idx="14">
                  <c:v>Czterokołowiec lekki</c:v>
                </c:pt>
                <c:pt idx="15">
                  <c:v>Pociąg</c:v>
                </c:pt>
              </c:strCache>
            </c:strRef>
          </c:cat>
          <c:val>
            <c:numRef>
              <c:f>Arkusz1!$B$2:$B$17</c:f>
              <c:numCache>
                <c:formatCode>General</c:formatCode>
                <c:ptCount val="16"/>
                <c:pt idx="0">
                  <c:v>20622</c:v>
                </c:pt>
                <c:pt idx="1">
                  <c:v>1713</c:v>
                </c:pt>
                <c:pt idx="2">
                  <c:v>1350</c:v>
                </c:pt>
                <c:pt idx="3">
                  <c:v>878</c:v>
                </c:pt>
                <c:pt idx="4">
                  <c:v>852</c:v>
                </c:pt>
                <c:pt idx="5">
                  <c:v>635</c:v>
                </c:pt>
                <c:pt idx="6">
                  <c:v>557</c:v>
                </c:pt>
                <c:pt idx="7">
                  <c:v>299</c:v>
                </c:pt>
                <c:pt idx="8">
                  <c:v>214</c:v>
                </c:pt>
                <c:pt idx="9">
                  <c:v>130</c:v>
                </c:pt>
                <c:pt idx="10">
                  <c:v>92</c:v>
                </c:pt>
                <c:pt idx="11">
                  <c:v>81</c:v>
                </c:pt>
                <c:pt idx="12">
                  <c:v>79</c:v>
                </c:pt>
                <c:pt idx="13">
                  <c:v>35</c:v>
                </c:pt>
                <c:pt idx="14">
                  <c:v>19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0-4F73-9C24-E718E1AB6E7A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Liczba Zabitych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Arkusz1!$A$2:$A$17</c:f>
              <c:strCache>
                <c:ptCount val="16"/>
                <c:pt idx="0">
                  <c:v>Samochód osobowy</c:v>
                </c:pt>
                <c:pt idx="1">
                  <c:v>Rower</c:v>
                </c:pt>
                <c:pt idx="2">
                  <c:v>Samochód ciężarowy DMC do 3,5 T</c:v>
                </c:pt>
                <c:pt idx="3">
                  <c:v>Samochód ciężarowy DMC powyżej 3,5 T</c:v>
                </c:pt>
                <c:pt idx="4">
                  <c:v>Motocykl inny</c:v>
                </c:pt>
                <c:pt idx="5">
                  <c:v>Motorower</c:v>
                </c:pt>
                <c:pt idx="6">
                  <c:v>Pojazd nieustalony</c:v>
                </c:pt>
                <c:pt idx="7">
                  <c:v>Autobus komunikacji publicznej</c:v>
                </c:pt>
                <c:pt idx="8">
                  <c:v>Motocykl o poj. do 125 cm3 ( do 11 kw/0,1 KW/kg)</c:v>
                </c:pt>
                <c:pt idx="9">
                  <c:v>Ciągnik rolniczy</c:v>
                </c:pt>
                <c:pt idx="10">
                  <c:v>Autobus inny</c:v>
                </c:pt>
                <c:pt idx="11">
                  <c:v>Tramwaj, trolejbus</c:v>
                </c:pt>
                <c:pt idx="12">
                  <c:v>Inny</c:v>
                </c:pt>
                <c:pt idx="13">
                  <c:v>Czterokołowiec</c:v>
                </c:pt>
                <c:pt idx="14">
                  <c:v>Czterokołowiec lekki</c:v>
                </c:pt>
                <c:pt idx="15">
                  <c:v>Pociąg</c:v>
                </c:pt>
              </c:strCache>
            </c:strRef>
          </c:cat>
          <c:val>
            <c:numRef>
              <c:f>Arkusz1!$C$2:$C$17</c:f>
              <c:numCache>
                <c:formatCode>General</c:formatCode>
                <c:ptCount val="16"/>
                <c:pt idx="0">
                  <c:v>1547</c:v>
                </c:pt>
                <c:pt idx="1">
                  <c:v>132</c:v>
                </c:pt>
                <c:pt idx="2">
                  <c:v>123</c:v>
                </c:pt>
                <c:pt idx="3">
                  <c:v>116</c:v>
                </c:pt>
                <c:pt idx="4">
                  <c:v>121</c:v>
                </c:pt>
                <c:pt idx="5">
                  <c:v>45</c:v>
                </c:pt>
                <c:pt idx="6">
                  <c:v>10</c:v>
                </c:pt>
                <c:pt idx="7">
                  <c:v>5</c:v>
                </c:pt>
                <c:pt idx="8">
                  <c:v>25</c:v>
                </c:pt>
                <c:pt idx="9">
                  <c:v>19</c:v>
                </c:pt>
                <c:pt idx="10">
                  <c:v>15</c:v>
                </c:pt>
                <c:pt idx="11">
                  <c:v>5</c:v>
                </c:pt>
                <c:pt idx="12">
                  <c:v>9</c:v>
                </c:pt>
                <c:pt idx="13">
                  <c:v>3</c:v>
                </c:pt>
                <c:pt idx="14">
                  <c:v>2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30-4F73-9C24-E718E1AB6E7A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Liczba Rannych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Arkusz1!$A$2:$A$17</c:f>
              <c:strCache>
                <c:ptCount val="16"/>
                <c:pt idx="0">
                  <c:v>Samochód osobowy</c:v>
                </c:pt>
                <c:pt idx="1">
                  <c:v>Rower</c:v>
                </c:pt>
                <c:pt idx="2">
                  <c:v>Samochód ciężarowy DMC do 3,5 T</c:v>
                </c:pt>
                <c:pt idx="3">
                  <c:v>Samochód ciężarowy DMC powyżej 3,5 T</c:v>
                </c:pt>
                <c:pt idx="4">
                  <c:v>Motocykl inny</c:v>
                </c:pt>
                <c:pt idx="5">
                  <c:v>Motorower</c:v>
                </c:pt>
                <c:pt idx="6">
                  <c:v>Pojazd nieustalony</c:v>
                </c:pt>
                <c:pt idx="7">
                  <c:v>Autobus komunikacji publicznej</c:v>
                </c:pt>
                <c:pt idx="8">
                  <c:v>Motocykl o poj. do 125 cm3 ( do 11 kw/0,1 KW/kg)</c:v>
                </c:pt>
                <c:pt idx="9">
                  <c:v>Ciągnik rolniczy</c:v>
                </c:pt>
                <c:pt idx="10">
                  <c:v>Autobus inny</c:v>
                </c:pt>
                <c:pt idx="11">
                  <c:v>Tramwaj, trolejbus</c:v>
                </c:pt>
                <c:pt idx="12">
                  <c:v>Inny</c:v>
                </c:pt>
                <c:pt idx="13">
                  <c:v>Czterokołowiec</c:v>
                </c:pt>
                <c:pt idx="14">
                  <c:v>Czterokołowiec lekki</c:v>
                </c:pt>
                <c:pt idx="15">
                  <c:v>Pociąg</c:v>
                </c:pt>
              </c:strCache>
            </c:strRef>
          </c:cat>
          <c:val>
            <c:numRef>
              <c:f>Arkusz1!$D$2:$D$17</c:f>
              <c:numCache>
                <c:formatCode>General</c:formatCode>
                <c:ptCount val="16"/>
                <c:pt idx="0">
                  <c:v>25614</c:v>
                </c:pt>
                <c:pt idx="1">
                  <c:v>1636</c:v>
                </c:pt>
                <c:pt idx="2">
                  <c:v>1637</c:v>
                </c:pt>
                <c:pt idx="3">
                  <c:v>1077</c:v>
                </c:pt>
                <c:pt idx="4">
                  <c:v>843</c:v>
                </c:pt>
                <c:pt idx="5">
                  <c:v>638</c:v>
                </c:pt>
                <c:pt idx="6">
                  <c:v>596</c:v>
                </c:pt>
                <c:pt idx="7">
                  <c:v>365</c:v>
                </c:pt>
                <c:pt idx="8">
                  <c:v>216</c:v>
                </c:pt>
                <c:pt idx="9">
                  <c:v>143</c:v>
                </c:pt>
                <c:pt idx="10">
                  <c:v>209</c:v>
                </c:pt>
                <c:pt idx="11">
                  <c:v>145</c:v>
                </c:pt>
                <c:pt idx="12">
                  <c:v>85</c:v>
                </c:pt>
                <c:pt idx="13">
                  <c:v>37</c:v>
                </c:pt>
                <c:pt idx="14">
                  <c:v>20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30-4F73-9C24-E718E1AB6E7A}"/>
            </c:ext>
          </c:extLst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Liczba Kolizji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Arkusz1!$A$2:$A$17</c:f>
              <c:strCache>
                <c:ptCount val="16"/>
                <c:pt idx="0">
                  <c:v>Samochód osobowy</c:v>
                </c:pt>
                <c:pt idx="1">
                  <c:v>Rower</c:v>
                </c:pt>
                <c:pt idx="2">
                  <c:v>Samochód ciężarowy DMC do 3,5 T</c:v>
                </c:pt>
                <c:pt idx="3">
                  <c:v>Samochód ciężarowy DMC powyżej 3,5 T</c:v>
                </c:pt>
                <c:pt idx="4">
                  <c:v>Motocykl inny</c:v>
                </c:pt>
                <c:pt idx="5">
                  <c:v>Motorower</c:v>
                </c:pt>
                <c:pt idx="6">
                  <c:v>Pojazd nieustalony</c:v>
                </c:pt>
                <c:pt idx="7">
                  <c:v>Autobus komunikacji publicznej</c:v>
                </c:pt>
                <c:pt idx="8">
                  <c:v>Motocykl o poj. do 125 cm3 ( do 11 kw/0,1 KW/kg)</c:v>
                </c:pt>
                <c:pt idx="9">
                  <c:v>Ciągnik rolniczy</c:v>
                </c:pt>
                <c:pt idx="10">
                  <c:v>Autobus inny</c:v>
                </c:pt>
                <c:pt idx="11">
                  <c:v>Tramwaj, trolejbus</c:v>
                </c:pt>
                <c:pt idx="12">
                  <c:v>Inny</c:v>
                </c:pt>
                <c:pt idx="13">
                  <c:v>Czterokołowiec</c:v>
                </c:pt>
                <c:pt idx="14">
                  <c:v>Czterokołowiec lekki</c:v>
                </c:pt>
                <c:pt idx="15">
                  <c:v>Pociąg</c:v>
                </c:pt>
              </c:strCache>
            </c:strRef>
          </c:cat>
          <c:val>
            <c:numRef>
              <c:f>Arkusz1!$E$2:$E$17</c:f>
              <c:numCache>
                <c:formatCode>General</c:formatCode>
                <c:ptCount val="16"/>
                <c:pt idx="0">
                  <c:v>291762</c:v>
                </c:pt>
                <c:pt idx="1">
                  <c:v>4697</c:v>
                </c:pt>
                <c:pt idx="2">
                  <c:v>23183</c:v>
                </c:pt>
                <c:pt idx="3">
                  <c:v>22977</c:v>
                </c:pt>
                <c:pt idx="4">
                  <c:v>2076</c:v>
                </c:pt>
                <c:pt idx="5">
                  <c:v>2291</c:v>
                </c:pt>
                <c:pt idx="6">
                  <c:v>19059</c:v>
                </c:pt>
                <c:pt idx="7">
                  <c:v>2382</c:v>
                </c:pt>
                <c:pt idx="8">
                  <c:v>618</c:v>
                </c:pt>
                <c:pt idx="9">
                  <c:v>1572</c:v>
                </c:pt>
                <c:pt idx="10">
                  <c:v>1604</c:v>
                </c:pt>
                <c:pt idx="11">
                  <c:v>231</c:v>
                </c:pt>
                <c:pt idx="12">
                  <c:v>1201</c:v>
                </c:pt>
                <c:pt idx="13">
                  <c:v>75</c:v>
                </c:pt>
                <c:pt idx="14">
                  <c:v>70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30-4F73-9C24-E718E1AB6E7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104166666666663"/>
          <c:y val="3.4000791694474779E-2"/>
          <c:w val="0.33854166666666669"/>
          <c:h val="0.924712532676519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Wypadki z udziałem rowerzystów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Arkusz1!$A$2:$A$4</c:f>
              <c:strCache>
                <c:ptCount val="3"/>
                <c:pt idx="0">
                  <c:v>Bez rannych</c:v>
                </c:pt>
                <c:pt idx="1">
                  <c:v>Liczba Zabitych</c:v>
                </c:pt>
                <c:pt idx="2">
                  <c:v>Liczba Rannych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4642</c:v>
                </c:pt>
                <c:pt idx="1">
                  <c:v>132</c:v>
                </c:pt>
                <c:pt idx="2">
                  <c:v>1636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8-45A7-A078-2B5693C9408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Wypadki z udziałem samochodów osobowych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Wypadki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EC-44EC-AF36-0B756DA58CB4}"/>
              </c:ext>
            </c:extLst>
          </c:dPt>
          <c:dPt>
            <c:idx val="1"/>
            <c:bubble3D val="0"/>
            <c:explosion val="6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EC-44EC-AF36-0B756DA58C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EC-44EC-AF36-0B756DA58CB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Arkusz1!$A$2:$A$4</c:f>
              <c:strCache>
                <c:ptCount val="3"/>
                <c:pt idx="0">
                  <c:v>Liczba Zabitych</c:v>
                </c:pt>
                <c:pt idx="1">
                  <c:v>Liczba Rannych</c:v>
                </c:pt>
                <c:pt idx="2">
                  <c:v>Bez Rannych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1547</c:v>
                </c:pt>
                <c:pt idx="1">
                  <c:v>25614</c:v>
                </c:pt>
                <c:pt idx="2">
                  <c:v>264601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EC-44EC-AF36-0B756DA58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Wypadki z udziałem rowerzystów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Arkusz1!$A$2:$A$4</c:f>
              <c:strCache>
                <c:ptCount val="3"/>
                <c:pt idx="0">
                  <c:v>Bez rannych</c:v>
                </c:pt>
                <c:pt idx="1">
                  <c:v>Liczba Zabitych</c:v>
                </c:pt>
                <c:pt idx="2">
                  <c:v>Liczba Rannych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4642</c:v>
                </c:pt>
                <c:pt idx="1">
                  <c:v>132</c:v>
                </c:pt>
                <c:pt idx="2">
                  <c:v>1636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8-45A7-A078-2B5693C9408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91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2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364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533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64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77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1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24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B26CBCDD-2C21-4077-8A74-CD8A660A0D84}" type="datetimeFigureOut">
              <a:rPr lang="pl-PL" smtClean="0"/>
              <a:t>19.05.2020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AA3E850-D4FE-49F0-9368-3A8D350A00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556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FA4233-3DD8-4B70-A2A3-BA6ED233E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Zdarzenia w ruchu drogowym w 2018 r.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05578A0-A2BF-4530-98A3-791717C26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Projekt – Statystyka Opisowa</a:t>
            </a:r>
          </a:p>
          <a:p>
            <a:r>
              <a:rPr lang="pl-PL" sz="1600" b="1" dirty="0"/>
              <a:t>Mateusz Ożóg – nr albumu 12410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786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830CAF-6ACF-452A-93EB-6375A248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sz="2400" dirty="0"/>
              <a:t>Wypadki z udziałem </a:t>
            </a:r>
            <a:r>
              <a:rPr lang="pl-PL" sz="2400" b="1" dirty="0"/>
              <a:t>rowerzystów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Liczba Wypadków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 Liczba Zabitych</a:t>
            </a:r>
            <a:br>
              <a:rPr lang="pl-PL" sz="2400" dirty="0"/>
            </a:br>
            <a:br>
              <a:rPr lang="pl-PL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pl-PL" sz="2400" dirty="0"/>
              <a:t>Liczba Rannych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Liczba Kolizji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0DC94F6-DE7D-4BFC-B8D8-C9A8DB7F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71802"/>
              </p:ext>
            </p:extLst>
          </p:nvPr>
        </p:nvGraphicFramePr>
        <p:xfrm>
          <a:off x="3516908" y="1272314"/>
          <a:ext cx="8182480" cy="28350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435976">
                  <a:extLst>
                    <a:ext uri="{9D8B030D-6E8A-4147-A177-3AD203B41FA5}">
                      <a16:colId xmlns:a16="http://schemas.microsoft.com/office/drawing/2014/main" val="4270353784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829689530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3690629027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1539925007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102860881"/>
                    </a:ext>
                  </a:extLst>
                </a:gridCol>
              </a:tblGrid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Rower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 dirty="0">
                          <a:effectLst/>
                        </a:rPr>
                        <a:t>1713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132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1636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 dirty="0">
                          <a:effectLst/>
                        </a:rPr>
                        <a:t>4697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254288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B5006B6-416B-47AC-836E-CD5AA869E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42107"/>
              </p:ext>
            </p:extLst>
          </p:nvPr>
        </p:nvGraphicFramePr>
        <p:xfrm>
          <a:off x="3516908" y="792480"/>
          <a:ext cx="8182480" cy="47359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435976">
                  <a:extLst>
                    <a:ext uri="{9D8B030D-6E8A-4147-A177-3AD203B41FA5}">
                      <a16:colId xmlns:a16="http://schemas.microsoft.com/office/drawing/2014/main" val="3838997906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2019652018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11063738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3396340254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478413693"/>
                    </a:ext>
                  </a:extLst>
                </a:gridCol>
              </a:tblGrid>
              <a:tr h="47359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Rodzaj pojazdu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Wypadków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Zabitych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Rannych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Kolizji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2611718"/>
                  </a:ext>
                </a:extLst>
              </a:tr>
            </a:tbl>
          </a:graphicData>
        </a:graphic>
      </p:graphicFrame>
      <p:graphicFrame>
        <p:nvGraphicFramePr>
          <p:cNvPr id="11" name="Symbol zastępczy zawartości 10">
            <a:extLst>
              <a:ext uri="{FF2B5EF4-FFF2-40B4-BE49-F238E27FC236}">
                <a16:creationId xmlns:a16="http://schemas.microsoft.com/office/drawing/2014/main" id="{A3190146-AB74-438E-8CCA-C831D121F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17774"/>
              </p:ext>
            </p:extLst>
          </p:nvPr>
        </p:nvGraphicFramePr>
        <p:xfrm>
          <a:off x="3868738" y="1737360"/>
          <a:ext cx="7315200" cy="424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9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B2CE40-6F6E-49EB-8AED-0F649E71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w ruchu z podziałem na pojazd sprawcy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800C74-29C5-4769-9C2E-066B2A40F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86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95D31F-0686-40D9-BFEF-B44A5679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/>
              <a:t>Zdarzenia w ruchu z podziałem na pojazd sprawcy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834DF56B-3161-4B63-8524-F47EE6AFC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865224"/>
              </p:ext>
            </p:extLst>
          </p:nvPr>
        </p:nvGraphicFramePr>
        <p:xfrm>
          <a:off x="3868738" y="863600"/>
          <a:ext cx="7315200" cy="522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935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76239-9623-4B48-8722-D08A15C9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/>
              <a:t>Zdarzenia w ruchu z podziałem na pojazd sprawcy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3496B1EB-9DFB-45A9-9958-AA0C2AE8A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89818"/>
              </p:ext>
            </p:extLst>
          </p:nvPr>
        </p:nvGraphicFramePr>
        <p:xfrm>
          <a:off x="3566084" y="768484"/>
          <a:ext cx="8182480" cy="532751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435976">
                  <a:extLst>
                    <a:ext uri="{9D8B030D-6E8A-4147-A177-3AD203B41FA5}">
                      <a16:colId xmlns:a16="http://schemas.microsoft.com/office/drawing/2014/main" val="2335381044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1637931037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1634529528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2608662438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4018809797"/>
                    </a:ext>
                  </a:extLst>
                </a:gridCol>
              </a:tblGrid>
              <a:tr h="79144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Rodzaj pojazdu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Wypadków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Zabitych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Rannych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Kolizji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6480560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Samochód osobowy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20622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1547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25614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291762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1796483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Rower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1713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1636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4697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1256203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Samochód ciężarowy DMC do 3,5 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1350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1637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23183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1496715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Samochód ciężarowy DMC powyżej 3,5 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878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1077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22977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012021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Motocykl inny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852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2076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3027643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Motorower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638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2291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9077308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Pojazd nieustalony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557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596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19059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901676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Autobus komunikacji publicznej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2382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4048304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Motocykl o poj. do 125 cm3 ( do 11 kw/0,1 KW/kg)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618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18153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Ciągnik rolniczy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130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9209688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Autobus inny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1604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494715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Tramwaj, trolejbus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7138525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Inny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1201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7225110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Czterokołowiec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37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9355898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Czterokołowiec lekki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8978376"/>
                  </a:ext>
                </a:extLst>
              </a:tr>
              <a:tr h="283504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Pociąg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500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82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56F7ED-CD3C-43AE-BE90-D8380C03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Samochodów osobowych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CC8F808-365D-4D73-812E-EF791C0F4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Wypadki z udziałem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557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830CAF-6ACF-452A-93EB-6375A248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sz="2400" dirty="0"/>
              <a:t>Wypadki z udziałem </a:t>
            </a:r>
            <a:r>
              <a:rPr lang="pl-PL" sz="2400" b="1" dirty="0"/>
              <a:t>samochodów osobowych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Liczba Wypadków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 Liczba Zabitych</a:t>
            </a:r>
            <a:br>
              <a:rPr lang="pl-PL" sz="2400" dirty="0"/>
            </a:br>
            <a:br>
              <a:rPr lang="pl-PL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pl-PL" sz="2400" dirty="0"/>
              <a:t>Liczba Rannych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Liczba Kolizji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B5006B6-416B-47AC-836E-CD5AA869EF98}"/>
              </a:ext>
            </a:extLst>
          </p:cNvPr>
          <p:cNvGraphicFramePr>
            <a:graphicFrameLocks noGrp="1"/>
          </p:cNvGraphicFramePr>
          <p:nvPr/>
        </p:nvGraphicFramePr>
        <p:xfrm>
          <a:off x="3516908" y="792480"/>
          <a:ext cx="8182480" cy="47359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435976">
                  <a:extLst>
                    <a:ext uri="{9D8B030D-6E8A-4147-A177-3AD203B41FA5}">
                      <a16:colId xmlns:a16="http://schemas.microsoft.com/office/drawing/2014/main" val="3838997906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2019652018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11063738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3396340254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478413693"/>
                    </a:ext>
                  </a:extLst>
                </a:gridCol>
              </a:tblGrid>
              <a:tr h="473597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Rodzaj pojazdu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Wypadków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Zabitych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Rannych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Liczba Kolizji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2611718"/>
                  </a:ext>
                </a:extLst>
              </a:tr>
            </a:tbl>
          </a:graphicData>
        </a:graphic>
      </p:graphicFrame>
      <p:graphicFrame>
        <p:nvGraphicFramePr>
          <p:cNvPr id="11" name="Symbol zastępczy zawartości 10">
            <a:extLst>
              <a:ext uri="{FF2B5EF4-FFF2-40B4-BE49-F238E27FC236}">
                <a16:creationId xmlns:a16="http://schemas.microsoft.com/office/drawing/2014/main" id="{A3190146-AB74-438E-8CCA-C831D121F2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1737360"/>
          <a:ext cx="7315200" cy="424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ymbol zastępczy zawartości 5">
            <a:extLst>
              <a:ext uri="{FF2B5EF4-FFF2-40B4-BE49-F238E27FC236}">
                <a16:creationId xmlns:a16="http://schemas.microsoft.com/office/drawing/2014/main" id="{9AD58162-9242-49DD-AE0B-9D9532D65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279471"/>
              </p:ext>
            </p:extLst>
          </p:nvPr>
        </p:nvGraphicFramePr>
        <p:xfrm>
          <a:off x="3868738" y="1737360"/>
          <a:ext cx="7315200" cy="424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07E876F-02F2-4034-B051-4ED6AC37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02007"/>
              </p:ext>
            </p:extLst>
          </p:nvPr>
        </p:nvGraphicFramePr>
        <p:xfrm>
          <a:off x="3516908" y="1268773"/>
          <a:ext cx="8182480" cy="2819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435976">
                  <a:extLst>
                    <a:ext uri="{9D8B030D-6E8A-4147-A177-3AD203B41FA5}">
                      <a16:colId xmlns:a16="http://schemas.microsoft.com/office/drawing/2014/main" val="4026696373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4070794082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4089144840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573480646"/>
                    </a:ext>
                  </a:extLst>
                </a:gridCol>
                <a:gridCol w="917788">
                  <a:extLst>
                    <a:ext uri="{9D8B030D-6E8A-4147-A177-3AD203B41FA5}">
                      <a16:colId xmlns:a16="http://schemas.microsoft.com/office/drawing/2014/main" val="565761546"/>
                    </a:ext>
                  </a:extLst>
                </a:gridCol>
              </a:tblGrid>
              <a:tr h="23294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Samochód osobowy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 dirty="0">
                          <a:effectLst/>
                        </a:rPr>
                        <a:t>20622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 dirty="0">
                          <a:effectLst/>
                        </a:rPr>
                        <a:t>1547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 dirty="0">
                          <a:effectLst/>
                        </a:rPr>
                        <a:t>25614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 dirty="0">
                          <a:effectLst/>
                        </a:rPr>
                        <a:t>291762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77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9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FE3113-24A4-4512-A3B2-8F06E20D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fontAlgn="b"/>
            <a:r>
              <a:rPr lang="pl-PL" sz="2400" dirty="0"/>
              <a:t>Wypadki z udziałem </a:t>
            </a:r>
            <a:r>
              <a:rPr lang="pl-PL" sz="2400" b="1" dirty="0"/>
              <a:t>samochodów osobowych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Liczba Wypadków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 Liczba Zabitych</a:t>
            </a:r>
            <a:br>
              <a:rPr lang="pl-PL" sz="2400" dirty="0"/>
            </a:br>
            <a:br>
              <a:rPr lang="pl-PL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pl-PL" sz="2400" dirty="0"/>
              <a:t>Liczba Rannych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Liczba Kolizji</a:t>
            </a:r>
            <a:endParaRPr lang="pl-PL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9A2520-9072-438F-ADC5-65A71B21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Samochody osobowe to te pojazdy, w których wypadków drogowych oraz kolizji jest najwięcej. Są one również pojazdem, którym w statystycznie najwięcej osób jest rannych oraz umiera w wypadkach drogowych. </a:t>
            </a:r>
          </a:p>
          <a:p>
            <a:r>
              <a:rPr lang="pl-PL" dirty="0"/>
              <a:t>Jest to oczywiście spowodowane ich ilością na drogach oraz ilością kierowców samochodów osobowych.</a:t>
            </a:r>
          </a:p>
          <a:p>
            <a:r>
              <a:rPr lang="pl-PL" dirty="0"/>
              <a:t>Badania statystyczne z serwisu „transport-publiczny” donoszą, że „86,6 proc. gospodarstw domowych w Polsce dysponuje przynajmniej jednym autem”.</a:t>
            </a:r>
          </a:p>
          <a:p>
            <a:r>
              <a:rPr lang="pl-PL" dirty="0"/>
              <a:t>Raport z serwisu „motoryzacja interii” donosi o ilości 22 514 047 samochodowych jeżdżących po polskich drogach.</a:t>
            </a:r>
          </a:p>
        </p:txBody>
      </p:sp>
    </p:spTree>
    <p:extLst>
      <p:ext uri="{BB962C8B-B14F-4D97-AF65-F5344CB8AC3E}">
        <p14:creationId xmlns:p14="http://schemas.microsoft.com/office/powerpoint/2010/main" val="127404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FE3113-24A4-4512-A3B2-8F06E20D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fontAlgn="b"/>
            <a:r>
              <a:rPr lang="pl-PL" sz="2400" dirty="0"/>
              <a:t>Wypadki z udziałem </a:t>
            </a:r>
            <a:r>
              <a:rPr lang="pl-PL" sz="2400" b="1" dirty="0"/>
              <a:t>samochodów osobowych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Liczba Wypadków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 Liczba Zabitych</a:t>
            </a:r>
            <a:br>
              <a:rPr lang="pl-PL" sz="2400" dirty="0"/>
            </a:br>
            <a:br>
              <a:rPr lang="pl-PL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pl-PL" sz="2400" dirty="0"/>
              <a:t>Liczba Rannych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Liczba Kolizji</a:t>
            </a:r>
            <a:endParaRPr lang="pl-PL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9A2520-9072-438F-ADC5-65A71B21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Wszystkich samochodów na drogach - 22 514 047 </a:t>
            </a:r>
          </a:p>
          <a:p>
            <a:r>
              <a:rPr lang="pl-PL" dirty="0"/>
              <a:t>Liczba kolizji - 312 384</a:t>
            </a:r>
          </a:p>
          <a:p>
            <a:r>
              <a:rPr lang="pl-PL" dirty="0"/>
              <a:t>Liczba wypadków z rannymi – 25 614</a:t>
            </a:r>
          </a:p>
          <a:p>
            <a:r>
              <a:rPr lang="pl-PL" dirty="0"/>
              <a:t>Liczba wypadków z ofiarami śmiertelnymi – 1 547 </a:t>
            </a:r>
          </a:p>
          <a:p>
            <a:endParaRPr lang="pl-PL" b="1" dirty="0"/>
          </a:p>
          <a:p>
            <a:endParaRPr lang="pl-PL" b="1" dirty="0"/>
          </a:p>
          <a:p>
            <a:r>
              <a:rPr lang="pl-PL" b="1" dirty="0"/>
              <a:t>1,39%</a:t>
            </a:r>
            <a:r>
              <a:rPr lang="pl-PL" dirty="0"/>
              <a:t> wszystkich jeżdżących samochodów osobowych w roku 2019 miało jakąś kolizję drogową.</a:t>
            </a:r>
          </a:p>
          <a:p>
            <a:r>
              <a:rPr lang="pl-PL" dirty="0"/>
              <a:t>W </a:t>
            </a:r>
            <a:r>
              <a:rPr lang="pl-PL" b="1" dirty="0"/>
              <a:t>8,2% </a:t>
            </a:r>
            <a:r>
              <a:rPr lang="pl-PL" dirty="0"/>
              <a:t>tych kolizji, ktoś został ranny</a:t>
            </a:r>
          </a:p>
          <a:p>
            <a:r>
              <a:rPr lang="pl-PL" b="1" dirty="0"/>
              <a:t>0,5% </a:t>
            </a:r>
            <a:r>
              <a:rPr lang="pl-PL" dirty="0"/>
              <a:t>tych przypadków miało ofiary śmiertelne.</a:t>
            </a:r>
          </a:p>
        </p:txBody>
      </p:sp>
    </p:spTree>
    <p:extLst>
      <p:ext uri="{BB962C8B-B14F-4D97-AF65-F5344CB8AC3E}">
        <p14:creationId xmlns:p14="http://schemas.microsoft.com/office/powerpoint/2010/main" val="21939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56F7ED-CD3C-43AE-BE90-D8380C03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Rowerów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CC8F808-365D-4D73-812E-EF791C0F4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Wypadki z udziałem</a:t>
            </a:r>
          </a:p>
        </p:txBody>
      </p:sp>
    </p:spTree>
    <p:extLst>
      <p:ext uri="{BB962C8B-B14F-4D97-AF65-F5344CB8AC3E}">
        <p14:creationId xmlns:p14="http://schemas.microsoft.com/office/powerpoint/2010/main" val="1055805648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TM03457475[[fn=Ramka]]</Template>
  <TotalTime>59</TotalTime>
  <Words>388</Words>
  <Application>Microsoft Office PowerPoint</Application>
  <PresentationFormat>Panoramiczny</PresentationFormat>
  <Paragraphs>135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Ramka</vt:lpstr>
      <vt:lpstr>Zdarzenia w ruchu drogowym w 2018 r.</vt:lpstr>
      <vt:lpstr>Zdarzenia w ruchu z podziałem na pojazd sprawcy</vt:lpstr>
      <vt:lpstr>Zdarzenia w ruchu z podziałem na pojazd sprawcy</vt:lpstr>
      <vt:lpstr>Zdarzenia w ruchu z podziałem na pojazd sprawcy</vt:lpstr>
      <vt:lpstr>Samochodów osobowych</vt:lpstr>
      <vt:lpstr>Wypadki z udziałem samochodów osobowych  Liczba Wypadków   Liczba Zabitych  Liczba Rannych  Liczba Kolizji</vt:lpstr>
      <vt:lpstr>Wypadki z udziałem samochodów osobowych  Liczba Wypadków   Liczba Zabitych  Liczba Rannych  Liczba Kolizji</vt:lpstr>
      <vt:lpstr>Wypadki z udziałem samochodów osobowych  Liczba Wypadków   Liczba Zabitych  Liczba Rannych  Liczba Kolizji</vt:lpstr>
      <vt:lpstr>Rowerów</vt:lpstr>
      <vt:lpstr>Wypadki z udziałem rowerzystów  Liczba Wypadków   Liczba Zabitych  Liczba Rannych  Liczba Kolizji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Statystyka</dc:title>
  <dc:creator>Ożóg Mateusz</dc:creator>
  <cp:lastModifiedBy>Ożóg Mateusz</cp:lastModifiedBy>
  <cp:revision>17</cp:revision>
  <dcterms:created xsi:type="dcterms:W3CDTF">2020-05-19T10:04:56Z</dcterms:created>
  <dcterms:modified xsi:type="dcterms:W3CDTF">2020-05-19T11:04:06Z</dcterms:modified>
</cp:coreProperties>
</file>