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uce Bold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" charset="1" panose="00000500000000000000"/>
      <p:regular r:id="rId20"/>
    </p:embeddedFont>
    <p:embeddedFont>
      <p:font typeface="Open Sans 2 Medium" charset="1" panose="00000000000000000000"/>
      <p:regular r:id="rId21"/>
    </p:embeddedFont>
    <p:embeddedFont>
      <p:font typeface="Open Sans 2 Ultra-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embeddings/oleObject1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9.png" Type="http://schemas.openxmlformats.org/officeDocument/2006/relationships/image"/><Relationship Id="rId7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3223" y="4009885"/>
            <a:ext cx="14921499" cy="81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b="true" sz="6419" spc="-134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CALENDARIO DE PLAZOS JUDICIALES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58285" y="4469864"/>
            <a:ext cx="801015" cy="1347272"/>
          </a:xfrm>
          <a:custGeom>
            <a:avLst/>
            <a:gdLst/>
            <a:ahLst/>
            <a:cxnLst/>
            <a:rect r="r" b="b" t="t" l="l"/>
            <a:pathLst>
              <a:path h="1347272" w="801015">
                <a:moveTo>
                  <a:pt x="0" y="0"/>
                </a:moveTo>
                <a:lnTo>
                  <a:pt x="801015" y="0"/>
                </a:lnTo>
                <a:lnTo>
                  <a:pt x="801015" y="1347272"/>
                </a:lnTo>
                <a:lnTo>
                  <a:pt x="0" y="1347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3223" y="7305896"/>
            <a:ext cx="14921499" cy="161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799" spc="-79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Benjamín Romero, Matías Soto, Jairo Echavarría</a:t>
            </a:r>
          </a:p>
          <a:p>
            <a:pPr algn="l">
              <a:lnSpc>
                <a:spcPts val="4217"/>
              </a:lnSpc>
            </a:pPr>
          </a:p>
          <a:p>
            <a:pPr algn="l">
              <a:lnSpc>
                <a:spcPts val="4217"/>
              </a:lnSpc>
            </a:pPr>
            <a:r>
              <a:rPr lang="en-US" sz="3799" spc="-79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Asignatura: Capstone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70144" y="1123211"/>
            <a:ext cx="3189156" cy="26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73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SEPTIEMBRE 2025 |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34458" y="1200935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572" y="291425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09"/>
                </a:lnTo>
                <a:lnTo>
                  <a:pt x="0" y="69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17064" y="7042035"/>
            <a:ext cx="3475196" cy="3244965"/>
          </a:xfrm>
          <a:custGeom>
            <a:avLst/>
            <a:gdLst/>
            <a:ahLst/>
            <a:cxnLst/>
            <a:rect r="r" b="b" t="t" l="l"/>
            <a:pathLst>
              <a:path h="3244965" w="3475196">
                <a:moveTo>
                  <a:pt x="0" y="0"/>
                </a:moveTo>
                <a:lnTo>
                  <a:pt x="3475196" y="0"/>
                </a:lnTo>
                <a:lnTo>
                  <a:pt x="3475196" y="3244965"/>
                </a:lnTo>
                <a:lnTo>
                  <a:pt x="0" y="3244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0051" y="3266722"/>
            <a:ext cx="14402781" cy="408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7"/>
              </a:lnSpc>
            </a:pPr>
            <a:r>
              <a:rPr lang="en-US" sz="2399" spc="3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Durante el desarrollo del proyecto presentaremos distintas evidencias que reflejan de manera concreta nuestro avance y cumplimiento de los objetivos. Estas evidencias cumplen un doble propósito: demostrar el progreso técnico y documentar cómo fuimos aplicando las competencias del perfil de egreso.</a:t>
            </a:r>
          </a:p>
          <a:p>
            <a:pPr algn="just">
              <a:lnSpc>
                <a:spcPts val="2927"/>
              </a:lnSpc>
            </a:pPr>
          </a:p>
          <a:p>
            <a:pPr algn="just">
              <a:lnSpc>
                <a:spcPts val="2927"/>
              </a:lnSpc>
            </a:pPr>
            <a:r>
              <a:rPr lang="en-US" sz="2399" spc="3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 la etapa de avance, entregaremos historias de usuario, que representan la visión del sistema desde la perspectiva del cliente, y diagramas de arquitectura (C4 y UML), que explican cómo se organiza el software en sus distintos niveles. Estas evidencias permitirán validar que la solución responde efectivamente a las necesidades reales.</a:t>
            </a:r>
          </a:p>
          <a:p>
            <a:pPr algn="just">
              <a:lnSpc>
                <a:spcPts val="2927"/>
              </a:lnSpc>
            </a:pPr>
          </a:p>
          <a:p>
            <a:pPr algn="just">
              <a:lnSpc>
                <a:spcPts val="292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70051" y="463660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70936" y="1691814"/>
            <a:ext cx="11146127" cy="102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EVIDENCIAS 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572" y="291425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09"/>
                </a:lnTo>
                <a:lnTo>
                  <a:pt x="0" y="69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3657" y="4038220"/>
            <a:ext cx="14402781" cy="334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7"/>
              </a:lnSpc>
            </a:pPr>
            <a:r>
              <a:rPr lang="en-US" sz="2399" spc="3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 este proyecto buscamos unir el derecho y la informática mediante una herramienta innovadora que facilite la gestión de plazos judiciales. Nuestra propuesta no solo responde a una necesidad concreta del sector legal, sino que también demuestra cómo la tecnología puede optimizar procesos críticos, reducir errores y dar mayor confianza a los profesionales del área.</a:t>
            </a:r>
          </a:p>
          <a:p>
            <a:pPr algn="just">
              <a:lnSpc>
                <a:spcPts val="2927"/>
              </a:lnSpc>
            </a:pPr>
          </a:p>
          <a:p>
            <a:pPr algn="just">
              <a:lnSpc>
                <a:spcPts val="2927"/>
              </a:lnSpc>
              <a:spcBef>
                <a:spcPct val="0"/>
              </a:spcBef>
            </a:pPr>
            <a:r>
              <a:rPr lang="en-US" sz="2399" spc="3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Además, este trabajo representa una oportunidad de crecimiento académico y profesional para nuestro equipo, ya que aplicamos competencias adquiridas en la carrera: desarrollo de software, análisis de sistemas, seguridad de la información y gestión de proyectos.</a:t>
            </a:r>
          </a:p>
          <a:p>
            <a:pPr algn="just">
              <a:lnSpc>
                <a:spcPts val="292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84605" y="8615984"/>
            <a:ext cx="2503395" cy="1671016"/>
          </a:xfrm>
          <a:custGeom>
            <a:avLst/>
            <a:gdLst/>
            <a:ahLst/>
            <a:cxnLst/>
            <a:rect r="r" b="b" t="t" l="l"/>
            <a:pathLst>
              <a:path h="1671016" w="2503395">
                <a:moveTo>
                  <a:pt x="0" y="0"/>
                </a:moveTo>
                <a:lnTo>
                  <a:pt x="2503395" y="0"/>
                </a:lnTo>
                <a:lnTo>
                  <a:pt x="2503395" y="1671016"/>
                </a:lnTo>
                <a:lnTo>
                  <a:pt x="0" y="1671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0051" y="463660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31985" y="1611945"/>
            <a:ext cx="11146127" cy="102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REFLEXIÓN FINAL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26832" y="-1634113"/>
            <a:ext cx="4084874" cy="4114800"/>
          </a:xfrm>
          <a:custGeom>
            <a:avLst/>
            <a:gdLst/>
            <a:ahLst/>
            <a:cxnLst/>
            <a:rect r="r" b="b" t="t" l="l"/>
            <a:pathLst>
              <a:path h="4114800" w="4084874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cap="rnd" w="323850">
            <a:solidFill>
              <a:srgbClr val="EDE7DF"/>
            </a:solidFill>
            <a:prstDash val="sysDot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926783" y="3373230"/>
            <a:ext cx="3724375" cy="372437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122312" y="1200935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4574" y="3601830"/>
            <a:ext cx="14160264" cy="133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b="true" sz="10233" spc="2711">
                <a:solidFill>
                  <a:srgbClr val="C1E328"/>
                </a:solidFill>
                <a:latin typeface="Open Sans 2 Medium"/>
                <a:ea typeface="Open Sans 2 Medium"/>
                <a:cs typeface="Open Sans 2 Medium"/>
                <a:sym typeface="Open Sans 2 Medium"/>
              </a:rPr>
              <a:t>MUCHAS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4574" y="5102566"/>
            <a:ext cx="15936584" cy="164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9"/>
              </a:lnSpc>
            </a:pPr>
            <a:r>
              <a:rPr lang="en-US" b="true" sz="12769" spc="5286">
                <a:solidFill>
                  <a:srgbClr val="C1E328"/>
                </a:solidFill>
                <a:latin typeface="Open Sans 2 Ultra-Bold"/>
                <a:ea typeface="Open Sans 2 Ultra-Bold"/>
                <a:cs typeface="Open Sans 2 Ultra-Bold"/>
                <a:sym typeface="Open Sans 2 Ultra-Bold"/>
              </a:rPr>
              <a:t>GRACIAS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30" y="1200935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82238" y="1043389"/>
            <a:ext cx="6323523" cy="80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2"/>
              </a:lnSpc>
            </a:pPr>
            <a:r>
              <a:rPr lang="en-US" b="true" sz="6300" spc="-132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3419" y="3688537"/>
            <a:ext cx="7561162" cy="531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3"/>
              </a:lnSpc>
            </a:pPr>
            <a:r>
              <a:rPr lang="en-US" sz="2699" spc="43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 Chile, los abogados enfrentan una gran dificultad al gestionar plazos judiciales, pues deben considerar días hábiles, feriados, suspensiones y notificaciones. Esta complejidad genera riesgos de errores que pueden afectar a los clientes.</a:t>
            </a:r>
            <a:r>
              <a:rPr lang="en-US" sz="2699" spc="43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Nuestro proyecto busca responder a esta necesidad con una herramienta tecnológica que automatice y organice este proceso.</a:t>
            </a:r>
          </a:p>
          <a:p>
            <a:pPr algn="l">
              <a:lnSpc>
                <a:spcPts val="3293"/>
              </a:lnSpc>
            </a:pPr>
          </a:p>
          <a:p>
            <a:pPr algn="just">
              <a:lnSpc>
                <a:spcPts val="3293"/>
              </a:lnSpc>
            </a:pPr>
          </a:p>
          <a:p>
            <a:pPr algn="just">
              <a:lnSpc>
                <a:spcPts val="3293"/>
              </a:lnSpc>
            </a:pPr>
          </a:p>
          <a:p>
            <a:pPr algn="just">
              <a:lnSpc>
                <a:spcPts val="329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51860" y="4973505"/>
            <a:ext cx="2778233" cy="3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b="true" sz="2499" spc="117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CONTEXTO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63249" y="9011101"/>
            <a:ext cx="765451" cy="884450"/>
          </a:xfrm>
          <a:custGeom>
            <a:avLst/>
            <a:gdLst/>
            <a:ahLst/>
            <a:cxnLst/>
            <a:rect r="r" b="b" t="t" l="l"/>
            <a:pathLst>
              <a:path h="884450" w="765451">
                <a:moveTo>
                  <a:pt x="0" y="0"/>
                </a:moveTo>
                <a:lnTo>
                  <a:pt x="765451" y="0"/>
                </a:lnTo>
                <a:lnTo>
                  <a:pt x="765451" y="884450"/>
                </a:lnTo>
                <a:lnTo>
                  <a:pt x="0" y="884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62209" y="4387065"/>
            <a:ext cx="1972610" cy="1960281"/>
          </a:xfrm>
          <a:custGeom>
            <a:avLst/>
            <a:gdLst/>
            <a:ahLst/>
            <a:cxnLst/>
            <a:rect r="r" b="b" t="t" l="l"/>
            <a:pathLst>
              <a:path h="1960281" w="1972610">
                <a:moveTo>
                  <a:pt x="0" y="0"/>
                </a:moveTo>
                <a:lnTo>
                  <a:pt x="1972610" y="0"/>
                </a:lnTo>
                <a:lnTo>
                  <a:pt x="1972610" y="1960281"/>
                </a:lnTo>
                <a:lnTo>
                  <a:pt x="0" y="19602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4216782" y="2997988"/>
            <a:ext cx="0" cy="6260312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med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247" y="467313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7" y="0"/>
                </a:lnTo>
                <a:lnTo>
                  <a:pt x="842257" y="694609"/>
                </a:lnTo>
                <a:lnTo>
                  <a:pt x="0" y="69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7408" y="1461430"/>
            <a:ext cx="9892608" cy="488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b="true" sz="6318" spc="-132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DESCRIPCIÓN DEL PROYECTO</a:t>
            </a:r>
          </a:p>
          <a:p>
            <a:pPr algn="l">
              <a:lnSpc>
                <a:spcPts val="6599"/>
              </a:lnSpc>
            </a:pPr>
          </a:p>
          <a:p>
            <a:pPr algn="l">
              <a:lnSpc>
                <a:spcPts val="6599"/>
              </a:lnSpc>
            </a:pPr>
          </a:p>
          <a:p>
            <a:pPr algn="l">
              <a:lnSpc>
                <a:spcPts val="6599"/>
              </a:lnSpc>
            </a:pPr>
          </a:p>
          <a:p>
            <a:pPr algn="l">
              <a:lnSpc>
                <a:spcPts val="6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2900" y="3922143"/>
            <a:ext cx="10567972" cy="559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8326" indent="-284163" lvl="1">
              <a:lnSpc>
                <a:spcPts val="3211"/>
              </a:lnSpc>
              <a:buFont typeface="Arial"/>
              <a:buChar char="•"/>
            </a:pPr>
            <a:r>
              <a:rPr lang="en-US" b="true" sz="2632" spc="42">
                <a:solidFill>
                  <a:srgbClr val="E6E9E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Nombre: </a:t>
            </a:r>
            <a:r>
              <a:rPr lang="en-US" sz="2632" spc="42">
                <a:solidFill>
                  <a:srgbClr val="E6E9E0"/>
                </a:solidFill>
                <a:latin typeface="Open Sauce"/>
                <a:ea typeface="Open Sauce"/>
                <a:cs typeface="Open Sauce"/>
                <a:sym typeface="Open Sauce"/>
              </a:rPr>
              <a:t>Calendario de Plazos Judiciales</a:t>
            </a:r>
          </a:p>
          <a:p>
            <a:pPr algn="l">
              <a:lnSpc>
                <a:spcPts val="3211"/>
              </a:lnSpc>
            </a:pPr>
          </a:p>
          <a:p>
            <a:pPr algn="l" marL="568326" indent="-284163" lvl="1">
              <a:lnSpc>
                <a:spcPts val="3211"/>
              </a:lnSpc>
              <a:buFont typeface="Arial"/>
              <a:buChar char="•"/>
            </a:pPr>
            <a:r>
              <a:rPr lang="en-US" b="true" sz="2632" spc="42">
                <a:solidFill>
                  <a:srgbClr val="E6E9E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Funciones principales:</a:t>
            </a:r>
          </a:p>
          <a:p>
            <a:pPr algn="l">
              <a:lnSpc>
                <a:spcPts val="3211"/>
              </a:lnSpc>
            </a:pPr>
          </a:p>
          <a:p>
            <a:pPr algn="l" marL="1136652" indent="-378884" lvl="2">
              <a:lnSpc>
                <a:spcPts val="3211"/>
              </a:lnSpc>
              <a:buFont typeface="Arial"/>
              <a:buChar char="⚬"/>
            </a:pPr>
            <a:r>
              <a:rPr lang="en-US" sz="2632" spc="42">
                <a:solidFill>
                  <a:srgbClr val="E6E9E0"/>
                </a:solidFill>
                <a:latin typeface="Open Sauce"/>
                <a:ea typeface="Open Sauce"/>
                <a:cs typeface="Open Sauce"/>
                <a:sym typeface="Open Sauce"/>
              </a:rPr>
              <a:t>Cálculo automático de plazos</a:t>
            </a:r>
          </a:p>
          <a:p>
            <a:pPr algn="l" marL="1136652" indent="-378884" lvl="2">
              <a:lnSpc>
                <a:spcPts val="3211"/>
              </a:lnSpc>
              <a:buFont typeface="Arial"/>
              <a:buChar char="⚬"/>
            </a:pPr>
            <a:r>
              <a:rPr lang="en-US" sz="2632" spc="42">
                <a:solidFill>
                  <a:srgbClr val="E6E9E0"/>
                </a:solidFill>
                <a:latin typeface="Open Sauce"/>
                <a:ea typeface="Open Sauce"/>
                <a:cs typeface="Open Sauce"/>
                <a:sym typeface="Open Sauce"/>
              </a:rPr>
              <a:t>Registro de causas y notas</a:t>
            </a:r>
          </a:p>
          <a:p>
            <a:pPr algn="l" marL="1136652" indent="-378884" lvl="2">
              <a:lnSpc>
                <a:spcPts val="3211"/>
              </a:lnSpc>
              <a:buFont typeface="Arial"/>
              <a:buChar char="⚬"/>
            </a:pPr>
            <a:r>
              <a:rPr lang="en-US" sz="2632" spc="42">
                <a:solidFill>
                  <a:srgbClr val="E6E9E0"/>
                </a:solidFill>
                <a:latin typeface="Open Sauce"/>
                <a:ea typeface="Open Sauce"/>
                <a:cs typeface="Open Sauce"/>
                <a:sym typeface="Open Sauce"/>
              </a:rPr>
              <a:t>Recordatorios y alertas personalizadas</a:t>
            </a: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  <a:p>
            <a:pPr algn="l">
              <a:lnSpc>
                <a:spcPts val="3211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750888" y="3566526"/>
            <a:ext cx="8393112" cy="0"/>
          </a:xfrm>
          <a:prstGeom prst="line">
            <a:avLst/>
          </a:prstGeom>
          <a:ln cap="flat" w="190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725247" y="8023006"/>
            <a:ext cx="8393112" cy="0"/>
          </a:xfrm>
          <a:prstGeom prst="line">
            <a:avLst/>
          </a:prstGeom>
          <a:ln cap="flat" w="190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90872" y="22544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60823" y="639548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067" y="33409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7" y="0"/>
                </a:lnTo>
                <a:lnTo>
                  <a:pt x="842257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20130" y="3621476"/>
            <a:ext cx="11646306" cy="389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sz="2416" spc="11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PROYECTO ES PERTINENTE PORQUE INTEGRA COMPETENCIAS DEL PERFIL DE EGRESO DE INGENIERÍA EN INFORMÁTICA, COMO DESARROLLO DE SOFTWARE, ANÁLISIS DE SISTEMAS Y SEGURIDAD DE LA INFORMACIÓN. ADEMÁS, CONECTA TECNOLOGÍA CON EL ÁMBITO LEGAL, APORTANDO VALOR SOCIAL Y PROFESIONAL. SU DESARROLLO ES FACTIBLE EN UN SEMESTRE, GRACIAS A LA DISPONIBILIDAD DE DOCUMENTACIÓN LEGAL Y HERRAMIENTAS DE PROGRAMACIÓN.</a:t>
            </a:r>
          </a:p>
          <a:p>
            <a:pPr algn="l">
              <a:lnSpc>
                <a:spcPts val="3093"/>
              </a:lnSpc>
            </a:pPr>
          </a:p>
          <a:p>
            <a:pPr algn="ctr">
              <a:lnSpc>
                <a:spcPts val="3093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093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3072315" y="6092664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1094121" y="0"/>
                </a:moveTo>
                <a:lnTo>
                  <a:pt x="0" y="0"/>
                </a:lnTo>
                <a:lnTo>
                  <a:pt x="0" y="849436"/>
                </a:lnTo>
                <a:lnTo>
                  <a:pt x="1094121" y="849436"/>
                </a:lnTo>
                <a:lnTo>
                  <a:pt x="109412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1846449" y="3110441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1094121" y="0"/>
                </a:moveTo>
                <a:lnTo>
                  <a:pt x="0" y="0"/>
                </a:lnTo>
                <a:lnTo>
                  <a:pt x="0" y="849435"/>
                </a:lnTo>
                <a:lnTo>
                  <a:pt x="1094121" y="849435"/>
                </a:lnTo>
                <a:lnTo>
                  <a:pt x="109412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1078" y="506326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85750" y="639676"/>
            <a:ext cx="6115067" cy="64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b="true" sz="5000" spc="-105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FUNDAMENTACIÓN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067" y="33409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7" y="0"/>
                </a:lnTo>
                <a:lnTo>
                  <a:pt x="842257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8733" y="7695322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0" y="0"/>
                </a:moveTo>
                <a:lnTo>
                  <a:pt x="1094120" y="0"/>
                </a:lnTo>
                <a:lnTo>
                  <a:pt x="1094120" y="849436"/>
                </a:lnTo>
                <a:lnTo>
                  <a:pt x="0" y="84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045147" y="2992224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0" y="0"/>
                </a:moveTo>
                <a:lnTo>
                  <a:pt x="1094120" y="0"/>
                </a:lnTo>
                <a:lnTo>
                  <a:pt x="1094120" y="849436"/>
                </a:lnTo>
                <a:lnTo>
                  <a:pt x="0" y="84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045147" y="7695322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1094120" y="0"/>
                </a:moveTo>
                <a:lnTo>
                  <a:pt x="0" y="0"/>
                </a:lnTo>
                <a:lnTo>
                  <a:pt x="0" y="849436"/>
                </a:lnTo>
                <a:lnTo>
                  <a:pt x="1094120" y="849436"/>
                </a:lnTo>
                <a:lnTo>
                  <a:pt x="10941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2148733" y="2992224"/>
            <a:ext cx="1094121" cy="849435"/>
          </a:xfrm>
          <a:custGeom>
            <a:avLst/>
            <a:gdLst/>
            <a:ahLst/>
            <a:cxnLst/>
            <a:rect r="r" b="b" t="t" l="l"/>
            <a:pathLst>
              <a:path h="849435" w="1094121">
                <a:moveTo>
                  <a:pt x="1094120" y="0"/>
                </a:moveTo>
                <a:lnTo>
                  <a:pt x="0" y="0"/>
                </a:lnTo>
                <a:lnTo>
                  <a:pt x="0" y="849436"/>
                </a:lnTo>
                <a:lnTo>
                  <a:pt x="1094120" y="849436"/>
                </a:lnTo>
                <a:lnTo>
                  <a:pt x="10941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7271972" y="3049374"/>
            <a:ext cx="3744055" cy="0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7271972" y="8483318"/>
            <a:ext cx="3744055" cy="0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112936" y="0"/>
            <a:ext cx="1759073" cy="2626961"/>
          </a:xfrm>
          <a:custGeom>
            <a:avLst/>
            <a:gdLst/>
            <a:ahLst/>
            <a:cxnLst/>
            <a:rect r="r" b="b" t="t" l="l"/>
            <a:pathLst>
              <a:path h="2626961" w="1759073">
                <a:moveTo>
                  <a:pt x="0" y="0"/>
                </a:moveTo>
                <a:lnTo>
                  <a:pt x="1759073" y="0"/>
                </a:lnTo>
                <a:lnTo>
                  <a:pt x="1759073" y="2626961"/>
                </a:lnTo>
                <a:lnTo>
                  <a:pt x="0" y="26269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91078" y="506326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38182" y="1143000"/>
            <a:ext cx="11758973" cy="64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b="true" sz="5000" spc="-105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OBJETIVO GENERAL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8733" y="4282578"/>
            <a:ext cx="13990535" cy="397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8"/>
              </a:lnSpc>
              <a:spcBef>
                <a:spcPct val="0"/>
              </a:spcBef>
            </a:pPr>
          </a:p>
          <a:p>
            <a:pPr algn="ctr">
              <a:lnSpc>
                <a:spcPts val="2908"/>
              </a:lnSpc>
              <a:spcBef>
                <a:spcPct val="0"/>
              </a:spcBef>
            </a:pP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NUESTRO 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BJETIVO 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 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OF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 AU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 LA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GE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IÓN DE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AZ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JUDICIAL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, PERMI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IEN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IZ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AJO D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MÁS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EFIC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TE, RE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CI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 ERR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Y AS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GUR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 E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CUMPLIMIEN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OPO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TUN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DE 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SUS OBL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ACIONES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LEGALES</a:t>
            </a:r>
            <a:r>
              <a:rPr lang="en-US" sz="2272" spc="10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2908"/>
              </a:lnSpc>
              <a:spcBef>
                <a:spcPct val="0"/>
              </a:spcBef>
            </a:pPr>
          </a:p>
          <a:p>
            <a:pPr algn="l">
              <a:lnSpc>
                <a:spcPts val="2908"/>
              </a:lnSpc>
              <a:spcBef>
                <a:spcPct val="0"/>
              </a:spcBef>
            </a:pPr>
          </a:p>
          <a:p>
            <a:pPr algn="l">
              <a:lnSpc>
                <a:spcPts val="2908"/>
              </a:lnSpc>
              <a:spcBef>
                <a:spcPct val="0"/>
              </a:spcBef>
            </a:pPr>
          </a:p>
          <a:p>
            <a:pPr algn="ctr">
              <a:lnSpc>
                <a:spcPts val="2908"/>
              </a:lnSpc>
              <a:spcBef>
                <a:spcPct val="0"/>
              </a:spcBef>
            </a:pPr>
          </a:p>
          <a:p>
            <a:pPr algn="ctr">
              <a:lnSpc>
                <a:spcPts val="2908"/>
              </a:lnSpc>
              <a:spcBef>
                <a:spcPct val="0"/>
              </a:spcBef>
            </a:pPr>
          </a:p>
          <a:p>
            <a:pPr algn="ctr">
              <a:lnSpc>
                <a:spcPts val="2908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370340" y="440093"/>
            <a:ext cx="2785817" cy="2566434"/>
          </a:xfrm>
          <a:custGeom>
            <a:avLst/>
            <a:gdLst/>
            <a:ahLst/>
            <a:cxnLst/>
            <a:rect r="r" b="b" t="t" l="l"/>
            <a:pathLst>
              <a:path h="2566434" w="2785817">
                <a:moveTo>
                  <a:pt x="2785817" y="0"/>
                </a:moveTo>
                <a:lnTo>
                  <a:pt x="0" y="0"/>
                </a:lnTo>
                <a:lnTo>
                  <a:pt x="0" y="2566434"/>
                </a:lnTo>
                <a:lnTo>
                  <a:pt x="2785817" y="2566434"/>
                </a:lnTo>
                <a:lnTo>
                  <a:pt x="2785817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66010" y="1152525"/>
            <a:ext cx="8050513" cy="60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4800" spc="-10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OBJETIVOS ESPECÍFICOS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4458" y="1200935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75607" y="2676451"/>
            <a:ext cx="1906323" cy="1906323"/>
            <a:chOff x="0" y="0"/>
            <a:chExt cx="2541764" cy="254176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541764" cy="2541764"/>
              <a:chOff x="0" y="0"/>
              <a:chExt cx="430432" cy="43043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30432" cy="430432"/>
              </a:xfrm>
              <a:custGeom>
                <a:avLst/>
                <a:gdLst/>
                <a:ahLst/>
                <a:cxnLst/>
                <a:rect r="r" b="b" t="t" l="l"/>
                <a:pathLst>
                  <a:path h="430432" w="430432">
                    <a:moveTo>
                      <a:pt x="81224" y="0"/>
                    </a:moveTo>
                    <a:lnTo>
                      <a:pt x="349208" y="0"/>
                    </a:lnTo>
                    <a:cubicBezTo>
                      <a:pt x="370750" y="0"/>
                      <a:pt x="391409" y="8557"/>
                      <a:pt x="406642" y="23790"/>
                    </a:cubicBezTo>
                    <a:cubicBezTo>
                      <a:pt x="421874" y="39022"/>
                      <a:pt x="430432" y="59682"/>
                      <a:pt x="430432" y="81224"/>
                    </a:cubicBezTo>
                    <a:lnTo>
                      <a:pt x="430432" y="349208"/>
                    </a:lnTo>
                    <a:cubicBezTo>
                      <a:pt x="430432" y="394066"/>
                      <a:pt x="394066" y="430432"/>
                      <a:pt x="349208" y="430432"/>
                    </a:cubicBezTo>
                    <a:lnTo>
                      <a:pt x="81224" y="430432"/>
                    </a:lnTo>
                    <a:cubicBezTo>
                      <a:pt x="36365" y="430432"/>
                      <a:pt x="0" y="394066"/>
                      <a:pt x="0" y="349208"/>
                    </a:cubicBezTo>
                    <a:lnTo>
                      <a:pt x="0" y="81224"/>
                    </a:lnTo>
                    <a:cubicBezTo>
                      <a:pt x="0" y="36365"/>
                      <a:pt x="36365" y="0"/>
                      <a:pt x="81224" y="0"/>
                    </a:cubicBezTo>
                    <a:close/>
                  </a:path>
                </a:pathLst>
              </a:custGeom>
              <a:solidFill>
                <a:srgbClr val="7796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30432" cy="4685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424276" y="468723"/>
              <a:ext cx="1693212" cy="1604318"/>
            </a:xfrm>
            <a:custGeom>
              <a:avLst/>
              <a:gdLst/>
              <a:ahLst/>
              <a:cxnLst/>
              <a:rect r="r" b="b" t="t" l="l"/>
              <a:pathLst>
                <a:path h="1604318" w="1693212">
                  <a:moveTo>
                    <a:pt x="0" y="0"/>
                  </a:moveTo>
                  <a:lnTo>
                    <a:pt x="1693212" y="0"/>
                  </a:lnTo>
                  <a:lnTo>
                    <a:pt x="1693212" y="1604318"/>
                  </a:lnTo>
                  <a:lnTo>
                    <a:pt x="0" y="160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394230" y="2919730"/>
            <a:ext cx="9482660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sz="2000" spc="94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REGISTRAR CAUSAS JUDICIALES Y CONECTARLAS CON EL PODER JUDICIAL.</a:t>
            </a:r>
          </a:p>
          <a:p>
            <a:pPr algn="ctr">
              <a:lnSpc>
                <a:spcPts val="2560"/>
              </a:lnSpc>
              <a:spcBef>
                <a:spcPct val="0"/>
              </a:spcBef>
            </a:pPr>
          </a:p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sz="2000" spc="94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CALCULAR PLAZOS SEGÚN PROCEDIMIENTO Y NORMATIVA VIGENTE.</a:t>
            </a:r>
          </a:p>
          <a:p>
            <a:pPr algn="ctr">
              <a:lnSpc>
                <a:spcPts val="2560"/>
              </a:lnSpc>
              <a:spcBef>
                <a:spcPct val="0"/>
              </a:spcBef>
            </a:pPr>
          </a:p>
          <a:p>
            <a:pPr algn="ctr">
              <a:lnSpc>
                <a:spcPts val="256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921043" y="5501780"/>
            <a:ext cx="8188701" cy="129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000" spc="9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INCORPORAR ALERTAS Y RECORDATORIOS.</a:t>
            </a:r>
          </a:p>
          <a:p>
            <a:pPr algn="ctr">
              <a:lnSpc>
                <a:spcPts val="2560"/>
              </a:lnSpc>
            </a:pPr>
          </a:p>
          <a:p>
            <a:pPr algn="ctr">
              <a:lnSpc>
                <a:spcPts val="2560"/>
              </a:lnSpc>
            </a:pPr>
            <a:r>
              <a:rPr lang="en-US" sz="2000" spc="9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Proteger información sensible de clientes.</a:t>
            </a:r>
          </a:p>
          <a:p>
            <a:pPr algn="ctr">
              <a:lnSpc>
                <a:spcPts val="256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566010" y="7978306"/>
            <a:ext cx="11518330" cy="32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  <a:spcBef>
                <a:spcPct val="0"/>
              </a:spcBef>
            </a:pPr>
            <a:r>
              <a:rPr lang="en-US" sz="2000" spc="9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ADAPTAR HORARIOS LABORALES AL CÁLCULO DE PLAZOS.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870956" y="4889587"/>
            <a:ext cx="1906323" cy="1906323"/>
            <a:chOff x="0" y="0"/>
            <a:chExt cx="2541764" cy="254176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541764" cy="2541764"/>
              <a:chOff x="0" y="0"/>
              <a:chExt cx="430432" cy="43043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30432" cy="430432"/>
              </a:xfrm>
              <a:custGeom>
                <a:avLst/>
                <a:gdLst/>
                <a:ahLst/>
                <a:cxnLst/>
                <a:rect r="r" b="b" t="t" l="l"/>
                <a:pathLst>
                  <a:path h="430432" w="430432">
                    <a:moveTo>
                      <a:pt x="81224" y="0"/>
                    </a:moveTo>
                    <a:lnTo>
                      <a:pt x="349208" y="0"/>
                    </a:lnTo>
                    <a:cubicBezTo>
                      <a:pt x="370750" y="0"/>
                      <a:pt x="391409" y="8557"/>
                      <a:pt x="406642" y="23790"/>
                    </a:cubicBezTo>
                    <a:cubicBezTo>
                      <a:pt x="421874" y="39022"/>
                      <a:pt x="430432" y="59682"/>
                      <a:pt x="430432" y="81224"/>
                    </a:cubicBezTo>
                    <a:lnTo>
                      <a:pt x="430432" y="349208"/>
                    </a:lnTo>
                    <a:cubicBezTo>
                      <a:pt x="430432" y="394066"/>
                      <a:pt x="394066" y="430432"/>
                      <a:pt x="349208" y="430432"/>
                    </a:cubicBezTo>
                    <a:lnTo>
                      <a:pt x="81224" y="430432"/>
                    </a:lnTo>
                    <a:cubicBezTo>
                      <a:pt x="36365" y="430432"/>
                      <a:pt x="0" y="394066"/>
                      <a:pt x="0" y="349208"/>
                    </a:cubicBezTo>
                    <a:lnTo>
                      <a:pt x="0" y="81224"/>
                    </a:lnTo>
                    <a:cubicBezTo>
                      <a:pt x="0" y="36365"/>
                      <a:pt x="36365" y="0"/>
                      <a:pt x="81224" y="0"/>
                    </a:cubicBezTo>
                    <a:close/>
                  </a:path>
                </a:pathLst>
              </a:custGeom>
              <a:solidFill>
                <a:srgbClr val="7796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430432" cy="4685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424276" y="468723"/>
              <a:ext cx="1693212" cy="1604318"/>
            </a:xfrm>
            <a:custGeom>
              <a:avLst/>
              <a:gdLst/>
              <a:ahLst/>
              <a:cxnLst/>
              <a:rect r="r" b="b" t="t" l="l"/>
              <a:pathLst>
                <a:path h="1604318" w="1693212">
                  <a:moveTo>
                    <a:pt x="0" y="0"/>
                  </a:moveTo>
                  <a:lnTo>
                    <a:pt x="1693212" y="0"/>
                  </a:lnTo>
                  <a:lnTo>
                    <a:pt x="1693212" y="1604318"/>
                  </a:lnTo>
                  <a:lnTo>
                    <a:pt x="0" y="160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3523198" y="7195959"/>
            <a:ext cx="1906323" cy="1906323"/>
            <a:chOff x="0" y="0"/>
            <a:chExt cx="2541764" cy="254176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541764" cy="2541764"/>
              <a:chOff x="0" y="0"/>
              <a:chExt cx="430432" cy="43043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30432" cy="430432"/>
              </a:xfrm>
              <a:custGeom>
                <a:avLst/>
                <a:gdLst/>
                <a:ahLst/>
                <a:cxnLst/>
                <a:rect r="r" b="b" t="t" l="l"/>
                <a:pathLst>
                  <a:path h="430432" w="430432">
                    <a:moveTo>
                      <a:pt x="81224" y="0"/>
                    </a:moveTo>
                    <a:lnTo>
                      <a:pt x="349208" y="0"/>
                    </a:lnTo>
                    <a:cubicBezTo>
                      <a:pt x="370750" y="0"/>
                      <a:pt x="391409" y="8557"/>
                      <a:pt x="406642" y="23790"/>
                    </a:cubicBezTo>
                    <a:cubicBezTo>
                      <a:pt x="421874" y="39022"/>
                      <a:pt x="430432" y="59682"/>
                      <a:pt x="430432" y="81224"/>
                    </a:cubicBezTo>
                    <a:lnTo>
                      <a:pt x="430432" y="349208"/>
                    </a:lnTo>
                    <a:cubicBezTo>
                      <a:pt x="430432" y="394066"/>
                      <a:pt x="394066" y="430432"/>
                      <a:pt x="349208" y="430432"/>
                    </a:cubicBezTo>
                    <a:lnTo>
                      <a:pt x="81224" y="430432"/>
                    </a:lnTo>
                    <a:cubicBezTo>
                      <a:pt x="36365" y="430432"/>
                      <a:pt x="0" y="394066"/>
                      <a:pt x="0" y="349208"/>
                    </a:cubicBezTo>
                    <a:lnTo>
                      <a:pt x="0" y="81224"/>
                    </a:lnTo>
                    <a:cubicBezTo>
                      <a:pt x="0" y="36365"/>
                      <a:pt x="36365" y="0"/>
                      <a:pt x="81224" y="0"/>
                    </a:cubicBezTo>
                    <a:close/>
                  </a:path>
                </a:pathLst>
              </a:custGeom>
              <a:solidFill>
                <a:srgbClr val="77960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430432" cy="4685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424276" y="468723"/>
              <a:ext cx="1693212" cy="1604318"/>
            </a:xfrm>
            <a:custGeom>
              <a:avLst/>
              <a:gdLst/>
              <a:ahLst/>
              <a:cxnLst/>
              <a:rect r="r" b="b" t="t" l="l"/>
              <a:pathLst>
                <a:path h="1604318" w="1693212">
                  <a:moveTo>
                    <a:pt x="0" y="0"/>
                  </a:moveTo>
                  <a:lnTo>
                    <a:pt x="1693212" y="0"/>
                  </a:lnTo>
                  <a:lnTo>
                    <a:pt x="1693212" y="1604318"/>
                  </a:lnTo>
                  <a:lnTo>
                    <a:pt x="0" y="160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med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214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5972" y="118351"/>
            <a:ext cx="1168481" cy="1208016"/>
          </a:xfrm>
          <a:custGeom>
            <a:avLst/>
            <a:gdLst/>
            <a:ahLst/>
            <a:cxnLst/>
            <a:rect r="r" b="b" t="t" l="l"/>
            <a:pathLst>
              <a:path h="1208016" w="1168481">
                <a:moveTo>
                  <a:pt x="0" y="0"/>
                </a:moveTo>
                <a:lnTo>
                  <a:pt x="1168481" y="0"/>
                </a:lnTo>
                <a:lnTo>
                  <a:pt x="1168481" y="1208016"/>
                </a:lnTo>
                <a:lnTo>
                  <a:pt x="0" y="120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528872" y="4182573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652935" y="4182573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727684" y="5349707"/>
            <a:ext cx="5452381" cy="0"/>
          </a:xfrm>
          <a:prstGeom prst="line">
            <a:avLst/>
          </a:prstGeom>
          <a:ln cap="flat" w="190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61038" y="697611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26434" y="797158"/>
            <a:ext cx="8473358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8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METODOLOGÍA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4225" y="4563345"/>
            <a:ext cx="8473358" cy="399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b="true" sz="2599" spc="41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Etapas:</a:t>
            </a:r>
          </a:p>
          <a:p>
            <a:pPr algn="just">
              <a:lnSpc>
                <a:spcPts val="3171"/>
              </a:lnSpc>
            </a:pPr>
          </a:p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sz="2599" spc="4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Levantamiento de requisitos</a:t>
            </a:r>
          </a:p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sz="2599" spc="4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Diseño del sistema</a:t>
            </a:r>
          </a:p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sz="2599" spc="4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Implementación</a:t>
            </a:r>
          </a:p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sz="2599" spc="4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Pruebas con casos reales</a:t>
            </a:r>
          </a:p>
          <a:p>
            <a:pPr algn="just" marL="561337" indent="-280669" lvl="1">
              <a:lnSpc>
                <a:spcPts val="3171"/>
              </a:lnSpc>
              <a:buFont typeface="Arial"/>
              <a:buChar char="•"/>
            </a:pPr>
            <a:r>
              <a:rPr lang="en-US" sz="2599" spc="4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Documentación y cierre</a:t>
            </a:r>
          </a:p>
          <a:p>
            <a:pPr algn="just">
              <a:lnSpc>
                <a:spcPts val="3171"/>
              </a:lnSpc>
            </a:pPr>
          </a:p>
          <a:p>
            <a:pPr algn="just">
              <a:lnSpc>
                <a:spcPts val="3171"/>
              </a:lnSpc>
            </a:pPr>
          </a:p>
          <a:p>
            <a:pPr algn="just">
              <a:lnSpc>
                <a:spcPts val="317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362879" y="1667087"/>
            <a:ext cx="12200468" cy="151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1"/>
              </a:lnSpc>
              <a:spcBef>
                <a:spcPct val="0"/>
              </a:spcBef>
            </a:pPr>
            <a:r>
              <a:rPr lang="en-US" b="true" sz="2399" spc="112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PARA EL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DESARROLLO U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TILIZA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 LA ME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TODOLOGÍA ÁGIL SCRUM, QUE DIVIDE EL T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RABAJ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 EN SP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RI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NTS CORTOS CON E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NTREGAB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FUNC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ON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ALES.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ESTO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OS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MITIRÁ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VAL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 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AVANCES 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CONTIN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UAM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NTE Y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AD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APTA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b="true" sz="2399" spc="112" strike="noStrike" u="none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CAMBIOS NORMATIVOS.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214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5972" y="118351"/>
            <a:ext cx="1168481" cy="1208016"/>
          </a:xfrm>
          <a:custGeom>
            <a:avLst/>
            <a:gdLst/>
            <a:ahLst/>
            <a:cxnLst/>
            <a:rect r="r" b="b" t="t" l="l"/>
            <a:pathLst>
              <a:path h="1208016" w="1168481">
                <a:moveTo>
                  <a:pt x="0" y="0"/>
                </a:moveTo>
                <a:lnTo>
                  <a:pt x="1168481" y="0"/>
                </a:lnTo>
                <a:lnTo>
                  <a:pt x="1168481" y="1208016"/>
                </a:lnTo>
                <a:lnTo>
                  <a:pt x="0" y="120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806319" y="4182573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863062" y="4182573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61038" y="697611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07321" y="343472"/>
            <a:ext cx="8473358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8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DE USUARIO</a:t>
            </a:r>
          </a:p>
        </p:txBody>
      </p:sp>
      <p:graphicFrame>
        <p:nvGraphicFramePr>
          <p:cNvPr name="Object 8" id="8"/>
          <p:cNvGraphicFramePr/>
          <p:nvPr/>
        </p:nvGraphicFramePr>
        <p:xfrm>
          <a:off x="3665901" y="872680"/>
          <a:ext cx="13148518" cy="6176315"/>
        </p:xfrm>
        <a:graphic>
          <a:graphicData uri="http://schemas.openxmlformats.org/presentationml/2006/ole">
            <p:oleObj imgW="15773400" imgH="88011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52140"/>
            <a:ext cx="842256" cy="694610"/>
          </a:xfrm>
          <a:custGeom>
            <a:avLst/>
            <a:gdLst/>
            <a:ahLst/>
            <a:cxnLst/>
            <a:rect r="r" b="b" t="t" l="l"/>
            <a:pathLst>
              <a:path h="694610" w="842256">
                <a:moveTo>
                  <a:pt x="0" y="0"/>
                </a:moveTo>
                <a:lnTo>
                  <a:pt x="842256" y="0"/>
                </a:lnTo>
                <a:lnTo>
                  <a:pt x="842256" y="694610"/>
                </a:lnTo>
                <a:lnTo>
                  <a:pt x="0" y="69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5972" y="118351"/>
            <a:ext cx="1168481" cy="1208016"/>
          </a:xfrm>
          <a:custGeom>
            <a:avLst/>
            <a:gdLst/>
            <a:ahLst/>
            <a:cxnLst/>
            <a:rect r="r" b="b" t="t" l="l"/>
            <a:pathLst>
              <a:path h="1208016" w="1168481">
                <a:moveTo>
                  <a:pt x="0" y="0"/>
                </a:moveTo>
                <a:lnTo>
                  <a:pt x="1168481" y="0"/>
                </a:lnTo>
                <a:lnTo>
                  <a:pt x="1168481" y="1208016"/>
                </a:lnTo>
                <a:lnTo>
                  <a:pt x="0" y="120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928106" y="3365530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5593932" y="3365530"/>
            <a:ext cx="0" cy="3744055"/>
          </a:xfrm>
          <a:prstGeom prst="line">
            <a:avLst/>
          </a:prstGeom>
          <a:ln cap="flat" w="11430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623439" y="8468013"/>
            <a:ext cx="5452381" cy="0"/>
          </a:xfrm>
          <a:prstGeom prst="line">
            <a:avLst/>
          </a:prstGeom>
          <a:ln cap="flat" w="190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34458" y="624375"/>
            <a:ext cx="160486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DUOC UC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2387" y="1251525"/>
            <a:ext cx="713726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8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PLAN DE TRABAJO </a:t>
            </a:r>
          </a:p>
        </p:txBody>
      </p:sp>
      <p:graphicFrame>
        <p:nvGraphicFramePr>
          <p:cNvPr name="Object 9" id="9"/>
          <p:cNvGraphicFramePr/>
          <p:nvPr/>
        </p:nvGraphicFramePr>
        <p:xfrm>
          <a:off x="2186760" y="3365530"/>
          <a:ext cx="3771900" cy="2933700"/>
        </p:xfrm>
        <a:graphic>
          <a:graphicData uri="http://schemas.openxmlformats.org/presentationml/2006/ole">
            <p:oleObj imgW="4521200" imgH="36830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DAGs0V_wyNQ</dc:identifier>
  <dcterms:modified xsi:type="dcterms:W3CDTF">2011-08-01T06:04:30Z</dcterms:modified>
  <cp:revision>1</cp:revision>
  <dc:title>Capstone_EA1</dc:title>
</cp:coreProperties>
</file>