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Gotham Bold" charset="1" panose="00000000000000000000"/>
      <p:regular r:id="rId17"/>
    </p:embeddedFont>
    <p:embeddedFont>
      <p:font typeface="Open Sans Light" charset="1" panose="00000000000000000000"/>
      <p:regular r:id="rId18"/>
    </p:embeddedFont>
    <p:embeddedFont>
      <p:font typeface="Open Sans" charset="1" panose="00000000000000000000"/>
      <p:regular r:id="rId19"/>
    </p:embeddedFont>
    <p:embeddedFont>
      <p:font typeface="Poppins" charset="1" panose="00000500000000000000"/>
      <p:regular r:id="rId20"/>
    </p:embeddedFont>
    <p:embeddedFont>
      <p:font typeface="Garet" charset="1" panose="00000000000000000000"/>
      <p:regular r:id="rId21"/>
    </p:embeddedFont>
    <p:embeddedFont>
      <p:font typeface="Poppins Bold" charset="1" panose="00000800000000000000"/>
      <p:regular r:id="rId22"/>
    </p:embeddedFont>
    <p:embeddedFont>
      <p:font typeface="Open Sans Bold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97210" y="-1271049"/>
            <a:ext cx="983340" cy="3729911"/>
          </a:xfrm>
          <a:custGeom>
            <a:avLst/>
            <a:gdLst/>
            <a:ahLst/>
            <a:cxnLst/>
            <a:rect r="r" b="b" t="t" l="l"/>
            <a:pathLst>
              <a:path h="3729911" w="983340">
                <a:moveTo>
                  <a:pt x="0" y="0"/>
                </a:moveTo>
                <a:lnTo>
                  <a:pt x="983340" y="0"/>
                </a:lnTo>
                <a:lnTo>
                  <a:pt x="983340" y="3729911"/>
                </a:lnTo>
                <a:lnTo>
                  <a:pt x="0" y="3729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74352" y="-1271049"/>
            <a:ext cx="983340" cy="3729911"/>
          </a:xfrm>
          <a:custGeom>
            <a:avLst/>
            <a:gdLst/>
            <a:ahLst/>
            <a:cxnLst/>
            <a:rect r="r" b="b" t="t" l="l"/>
            <a:pathLst>
              <a:path h="3729911" w="983340">
                <a:moveTo>
                  <a:pt x="0" y="0"/>
                </a:moveTo>
                <a:lnTo>
                  <a:pt x="983340" y="0"/>
                </a:lnTo>
                <a:lnTo>
                  <a:pt x="983340" y="3729911"/>
                </a:lnTo>
                <a:lnTo>
                  <a:pt x="0" y="3729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951495" y="-1271049"/>
            <a:ext cx="983340" cy="3729911"/>
          </a:xfrm>
          <a:custGeom>
            <a:avLst/>
            <a:gdLst/>
            <a:ahLst/>
            <a:cxnLst/>
            <a:rect r="r" b="b" t="t" l="l"/>
            <a:pathLst>
              <a:path h="3729911" w="983340">
                <a:moveTo>
                  <a:pt x="0" y="0"/>
                </a:moveTo>
                <a:lnTo>
                  <a:pt x="983340" y="0"/>
                </a:lnTo>
                <a:lnTo>
                  <a:pt x="983340" y="3729911"/>
                </a:lnTo>
                <a:lnTo>
                  <a:pt x="0" y="3729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47230" y="7863678"/>
            <a:ext cx="983340" cy="3729911"/>
          </a:xfrm>
          <a:custGeom>
            <a:avLst/>
            <a:gdLst/>
            <a:ahLst/>
            <a:cxnLst/>
            <a:rect r="r" b="b" t="t" l="l"/>
            <a:pathLst>
              <a:path h="3729911" w="983340">
                <a:moveTo>
                  <a:pt x="0" y="0"/>
                </a:moveTo>
                <a:lnTo>
                  <a:pt x="983340" y="0"/>
                </a:lnTo>
                <a:lnTo>
                  <a:pt x="983340" y="3729911"/>
                </a:lnTo>
                <a:lnTo>
                  <a:pt x="0" y="3729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9913" y="7863678"/>
            <a:ext cx="983340" cy="3729911"/>
          </a:xfrm>
          <a:custGeom>
            <a:avLst/>
            <a:gdLst/>
            <a:ahLst/>
            <a:cxnLst/>
            <a:rect r="r" b="b" t="t" l="l"/>
            <a:pathLst>
              <a:path h="3729911" w="983340">
                <a:moveTo>
                  <a:pt x="0" y="0"/>
                </a:moveTo>
                <a:lnTo>
                  <a:pt x="983340" y="0"/>
                </a:lnTo>
                <a:lnTo>
                  <a:pt x="983340" y="3729911"/>
                </a:lnTo>
                <a:lnTo>
                  <a:pt x="0" y="3729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07056" y="7863678"/>
            <a:ext cx="983340" cy="3729911"/>
          </a:xfrm>
          <a:custGeom>
            <a:avLst/>
            <a:gdLst/>
            <a:ahLst/>
            <a:cxnLst/>
            <a:rect r="r" b="b" t="t" l="l"/>
            <a:pathLst>
              <a:path h="3729911" w="983340">
                <a:moveTo>
                  <a:pt x="0" y="0"/>
                </a:moveTo>
                <a:lnTo>
                  <a:pt x="983340" y="0"/>
                </a:lnTo>
                <a:lnTo>
                  <a:pt x="983340" y="3729911"/>
                </a:lnTo>
                <a:lnTo>
                  <a:pt x="0" y="3729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47230" y="4034711"/>
            <a:ext cx="3537625" cy="3524761"/>
          </a:xfrm>
          <a:custGeom>
            <a:avLst/>
            <a:gdLst/>
            <a:ahLst/>
            <a:cxnLst/>
            <a:rect r="r" b="b" t="t" l="l"/>
            <a:pathLst>
              <a:path h="3524761" w="3537625">
                <a:moveTo>
                  <a:pt x="0" y="0"/>
                </a:moveTo>
                <a:lnTo>
                  <a:pt x="3537626" y="0"/>
                </a:lnTo>
                <a:lnTo>
                  <a:pt x="3537626" y="3524761"/>
                </a:lnTo>
                <a:lnTo>
                  <a:pt x="0" y="35247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15397210" y="2746578"/>
            <a:ext cx="3537625" cy="3524761"/>
          </a:xfrm>
          <a:custGeom>
            <a:avLst/>
            <a:gdLst/>
            <a:ahLst/>
            <a:cxnLst/>
            <a:rect r="r" b="b" t="t" l="l"/>
            <a:pathLst>
              <a:path h="3524761" w="3537625">
                <a:moveTo>
                  <a:pt x="0" y="3524761"/>
                </a:moveTo>
                <a:lnTo>
                  <a:pt x="3537625" y="3524761"/>
                </a:lnTo>
                <a:lnTo>
                  <a:pt x="3537625" y="0"/>
                </a:lnTo>
                <a:lnTo>
                  <a:pt x="0" y="0"/>
                </a:lnTo>
                <a:lnTo>
                  <a:pt x="0" y="35247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47230" y="1336629"/>
            <a:ext cx="2393282" cy="2393282"/>
          </a:xfrm>
          <a:custGeom>
            <a:avLst/>
            <a:gdLst/>
            <a:ahLst/>
            <a:cxnLst/>
            <a:rect r="r" b="b" t="t" l="l"/>
            <a:pathLst>
              <a:path h="2393282" w="2393282">
                <a:moveTo>
                  <a:pt x="0" y="0"/>
                </a:moveTo>
                <a:lnTo>
                  <a:pt x="2393282" y="0"/>
                </a:lnTo>
                <a:lnTo>
                  <a:pt x="2393282" y="2393282"/>
                </a:lnTo>
                <a:lnTo>
                  <a:pt x="0" y="23932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07056" y="0"/>
            <a:ext cx="983340" cy="3729911"/>
          </a:xfrm>
          <a:custGeom>
            <a:avLst/>
            <a:gdLst/>
            <a:ahLst/>
            <a:cxnLst/>
            <a:rect r="r" b="b" t="t" l="l"/>
            <a:pathLst>
              <a:path h="3729911" w="983340">
                <a:moveTo>
                  <a:pt x="0" y="0"/>
                </a:moveTo>
                <a:lnTo>
                  <a:pt x="983340" y="0"/>
                </a:lnTo>
                <a:lnTo>
                  <a:pt x="983340" y="3729911"/>
                </a:lnTo>
                <a:lnTo>
                  <a:pt x="0" y="3729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533616" y="0"/>
            <a:ext cx="2166053" cy="1031829"/>
          </a:xfrm>
          <a:custGeom>
            <a:avLst/>
            <a:gdLst/>
            <a:ahLst/>
            <a:cxnLst/>
            <a:rect r="r" b="b" t="t" l="l"/>
            <a:pathLst>
              <a:path h="1031829" w="2166053">
                <a:moveTo>
                  <a:pt x="0" y="0"/>
                </a:moveTo>
                <a:lnTo>
                  <a:pt x="2166054" y="0"/>
                </a:lnTo>
                <a:lnTo>
                  <a:pt x="2166054" y="1031829"/>
                </a:lnTo>
                <a:lnTo>
                  <a:pt x="0" y="10318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541553" y="6557089"/>
            <a:ext cx="2393282" cy="2393282"/>
          </a:xfrm>
          <a:custGeom>
            <a:avLst/>
            <a:gdLst/>
            <a:ahLst/>
            <a:cxnLst/>
            <a:rect r="r" b="b" t="t" l="l"/>
            <a:pathLst>
              <a:path h="2393282" w="2393282">
                <a:moveTo>
                  <a:pt x="0" y="0"/>
                </a:moveTo>
                <a:lnTo>
                  <a:pt x="2393282" y="0"/>
                </a:lnTo>
                <a:lnTo>
                  <a:pt x="2393282" y="2393282"/>
                </a:lnTo>
                <a:lnTo>
                  <a:pt x="0" y="23932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5397210" y="6557089"/>
            <a:ext cx="983340" cy="3729911"/>
          </a:xfrm>
          <a:custGeom>
            <a:avLst/>
            <a:gdLst/>
            <a:ahLst/>
            <a:cxnLst/>
            <a:rect r="r" b="b" t="t" l="l"/>
            <a:pathLst>
              <a:path h="3729911" w="983340">
                <a:moveTo>
                  <a:pt x="0" y="0"/>
                </a:moveTo>
                <a:lnTo>
                  <a:pt x="983340" y="0"/>
                </a:lnTo>
                <a:lnTo>
                  <a:pt x="983340" y="3729911"/>
                </a:lnTo>
                <a:lnTo>
                  <a:pt x="0" y="3729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6655167" y="9255171"/>
            <a:ext cx="2166053" cy="1031829"/>
          </a:xfrm>
          <a:custGeom>
            <a:avLst/>
            <a:gdLst/>
            <a:ahLst/>
            <a:cxnLst/>
            <a:rect r="r" b="b" t="t" l="l"/>
            <a:pathLst>
              <a:path h="1031829" w="2166053">
                <a:moveTo>
                  <a:pt x="0" y="0"/>
                </a:moveTo>
                <a:lnTo>
                  <a:pt x="2166054" y="0"/>
                </a:lnTo>
                <a:lnTo>
                  <a:pt x="2166054" y="1031829"/>
                </a:lnTo>
                <a:lnTo>
                  <a:pt x="0" y="10318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656996" y="2143125"/>
            <a:ext cx="10973613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7200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CALENDARIO PLAZOS JUDICIALES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041515" y="5567759"/>
            <a:ext cx="6204970" cy="43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15"/>
              </a:lnSpc>
            </a:pPr>
            <a:r>
              <a:rPr lang="en-US" sz="2668" spc="410">
                <a:solidFill>
                  <a:srgbClr val="F2D63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Proyecto APT – Fase 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92811" y="6929869"/>
            <a:ext cx="4302379" cy="120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Integrantes:</a:t>
            </a:r>
          </a:p>
          <a:p>
            <a:pPr algn="ctr">
              <a:lnSpc>
                <a:spcPts val="3299"/>
              </a:lnSpc>
            </a:pPr>
            <a:r>
              <a:rPr lang="en-US" sz="21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Matías Soto, Benjamín Romero, Jairo Echavarría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89960" y="3115317"/>
            <a:ext cx="7918168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Reflexión final</a:t>
            </a:r>
          </a:p>
        </p:txBody>
      </p:sp>
      <p:grpSp>
        <p:nvGrpSpPr>
          <p:cNvPr name="Group 3" id="3"/>
          <p:cNvGrpSpPr/>
          <p:nvPr/>
        </p:nvGrpSpPr>
        <p:grpSpPr>
          <a:xfrm rot="1207508">
            <a:off x="10376238" y="-2157899"/>
            <a:ext cx="6685691" cy="21843337"/>
            <a:chOff x="0" y="0"/>
            <a:chExt cx="8914254" cy="291244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77861" cy="9398783"/>
            </a:xfrm>
            <a:custGeom>
              <a:avLst/>
              <a:gdLst/>
              <a:ahLst/>
              <a:cxnLst/>
              <a:rect r="r" b="b" t="t" l="l"/>
              <a:pathLst>
                <a:path h="9398783" w="2477861">
                  <a:moveTo>
                    <a:pt x="0" y="0"/>
                  </a:moveTo>
                  <a:lnTo>
                    <a:pt x="2477861" y="0"/>
                  </a:lnTo>
                  <a:lnTo>
                    <a:pt x="2477861" y="9398783"/>
                  </a:lnTo>
                  <a:lnTo>
                    <a:pt x="0" y="93987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218197" y="0"/>
              <a:ext cx="2477861" cy="9398783"/>
            </a:xfrm>
            <a:custGeom>
              <a:avLst/>
              <a:gdLst/>
              <a:ahLst/>
              <a:cxnLst/>
              <a:rect r="r" b="b" t="t" l="l"/>
              <a:pathLst>
                <a:path h="9398783" w="2477861">
                  <a:moveTo>
                    <a:pt x="0" y="0"/>
                  </a:moveTo>
                  <a:lnTo>
                    <a:pt x="2477860" y="0"/>
                  </a:lnTo>
                  <a:lnTo>
                    <a:pt x="2477860" y="9398783"/>
                  </a:lnTo>
                  <a:lnTo>
                    <a:pt x="0" y="93987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true" rot="0">
              <a:off x="0" y="10123783"/>
              <a:ext cx="8914254" cy="8881839"/>
            </a:xfrm>
            <a:custGeom>
              <a:avLst/>
              <a:gdLst/>
              <a:ahLst/>
              <a:cxnLst/>
              <a:rect r="r" b="b" t="t" l="l"/>
              <a:pathLst>
                <a:path h="8881839" w="8914254">
                  <a:moveTo>
                    <a:pt x="0" y="8881839"/>
                  </a:moveTo>
                  <a:lnTo>
                    <a:pt x="8914254" y="8881839"/>
                  </a:lnTo>
                  <a:lnTo>
                    <a:pt x="8914254" y="0"/>
                  </a:lnTo>
                  <a:lnTo>
                    <a:pt x="0" y="0"/>
                  </a:lnTo>
                  <a:lnTo>
                    <a:pt x="0" y="888183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2883564" y="19725666"/>
              <a:ext cx="6030690" cy="6030690"/>
            </a:xfrm>
            <a:custGeom>
              <a:avLst/>
              <a:gdLst/>
              <a:ahLst/>
              <a:cxnLst/>
              <a:rect r="r" b="b" t="t" l="l"/>
              <a:pathLst>
                <a:path h="6030690" w="6030690">
                  <a:moveTo>
                    <a:pt x="0" y="0"/>
                  </a:moveTo>
                  <a:lnTo>
                    <a:pt x="6030690" y="0"/>
                  </a:lnTo>
                  <a:lnTo>
                    <a:pt x="6030690" y="6030690"/>
                  </a:lnTo>
                  <a:lnTo>
                    <a:pt x="0" y="60306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0" y="19725666"/>
              <a:ext cx="2477861" cy="9398783"/>
            </a:xfrm>
            <a:custGeom>
              <a:avLst/>
              <a:gdLst/>
              <a:ahLst/>
              <a:cxnLst/>
              <a:rect r="r" b="b" t="t" l="l"/>
              <a:pathLst>
                <a:path h="9398783" w="2477861">
                  <a:moveTo>
                    <a:pt x="0" y="0"/>
                  </a:moveTo>
                  <a:lnTo>
                    <a:pt x="2477861" y="0"/>
                  </a:lnTo>
                  <a:lnTo>
                    <a:pt x="2477861" y="9398783"/>
                  </a:lnTo>
                  <a:lnTo>
                    <a:pt x="0" y="93987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435737" y="0"/>
              <a:ext cx="2477861" cy="9398783"/>
            </a:xfrm>
            <a:custGeom>
              <a:avLst/>
              <a:gdLst/>
              <a:ahLst/>
              <a:cxnLst/>
              <a:rect r="r" b="b" t="t" l="l"/>
              <a:pathLst>
                <a:path h="9398783" w="2477861">
                  <a:moveTo>
                    <a:pt x="0" y="0"/>
                  </a:moveTo>
                  <a:lnTo>
                    <a:pt x="2477861" y="0"/>
                  </a:lnTo>
                  <a:lnTo>
                    <a:pt x="2477861" y="9398783"/>
                  </a:lnTo>
                  <a:lnTo>
                    <a:pt x="0" y="93987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true" flipV="true" rot="5400000">
            <a:off x="1028700" y="1028700"/>
            <a:ext cx="353013" cy="353013"/>
          </a:xfrm>
          <a:custGeom>
            <a:avLst/>
            <a:gdLst/>
            <a:ahLst/>
            <a:cxnLst/>
            <a:rect r="r" b="b" t="t" l="l"/>
            <a:pathLst>
              <a:path h="353013" w="353013">
                <a:moveTo>
                  <a:pt x="353013" y="353013"/>
                </a:moveTo>
                <a:lnTo>
                  <a:pt x="0" y="353013"/>
                </a:lnTo>
                <a:lnTo>
                  <a:pt x="0" y="0"/>
                </a:lnTo>
                <a:lnTo>
                  <a:pt x="353013" y="0"/>
                </a:lnTo>
                <a:lnTo>
                  <a:pt x="353013" y="35301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86257" y="4610057"/>
            <a:ext cx="8125574" cy="2261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>
                <a:solidFill>
                  <a:srgbClr val="BBBBBB"/>
                </a:solidFill>
                <a:latin typeface="Open Sans"/>
                <a:ea typeface="Open Sans"/>
                <a:cs typeface="Open Sans"/>
                <a:sym typeface="Open Sans"/>
              </a:rPr>
              <a:t>Convertir normativa en software nos enseñó a equilibrar precisión legal y pragmatismo técnico. Validar temprano, iterar con SCRUM y priorizar seguridad nos permitió entregar valor real y preparar el sistema para cambios y escenarios imprevistos.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586257" y="7228479"/>
            <a:ext cx="6382719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57334" y="3987221"/>
            <a:ext cx="11797258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99"/>
              </a:lnSpc>
            </a:pPr>
            <a:r>
              <a:rPr lang="en-US" b="true" sz="12499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¡MUCHAS GRACIAS!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57742" y="7959146"/>
            <a:ext cx="637251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600" spc="572">
                <a:solidFill>
                  <a:srgbClr val="DADD46"/>
                </a:solidFill>
                <a:latin typeface="Open Sans"/>
                <a:ea typeface="Open Sans"/>
                <a:cs typeface="Open Sans"/>
                <a:sym typeface="Open Sans"/>
              </a:rPr>
              <a:t>Por Su Atención</a:t>
            </a:r>
          </a:p>
        </p:txBody>
      </p:sp>
      <p:grpSp>
        <p:nvGrpSpPr>
          <p:cNvPr name="Group 4" id="4"/>
          <p:cNvGrpSpPr/>
          <p:nvPr/>
        </p:nvGrpSpPr>
        <p:grpSpPr>
          <a:xfrm rot="5400000">
            <a:off x="2329040" y="-4366505"/>
            <a:ext cx="2486185" cy="8122806"/>
            <a:chOff x="0" y="0"/>
            <a:chExt cx="3314913" cy="108304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196740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3" y="0"/>
                  </a:lnTo>
                  <a:lnTo>
                    <a:pt x="921433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true" rot="0">
              <a:off x="0" y="3764696"/>
              <a:ext cx="3314913" cy="3302859"/>
            </a:xfrm>
            <a:custGeom>
              <a:avLst/>
              <a:gdLst/>
              <a:ahLst/>
              <a:cxnLst/>
              <a:rect r="r" b="b" t="t" l="l"/>
              <a:pathLst>
                <a:path h="3302859" w="3314913">
                  <a:moveTo>
                    <a:pt x="0" y="3302859"/>
                  </a:moveTo>
                  <a:lnTo>
                    <a:pt x="3314913" y="3302859"/>
                  </a:lnTo>
                  <a:lnTo>
                    <a:pt x="3314913" y="0"/>
                  </a:lnTo>
                  <a:lnTo>
                    <a:pt x="0" y="0"/>
                  </a:lnTo>
                  <a:lnTo>
                    <a:pt x="0" y="330285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1072301" y="7335315"/>
              <a:ext cx="2242612" cy="2242612"/>
            </a:xfrm>
            <a:custGeom>
              <a:avLst/>
              <a:gdLst/>
              <a:ahLst/>
              <a:cxnLst/>
              <a:rect r="r" b="b" t="t" l="l"/>
              <a:pathLst>
                <a:path h="2242612" w="2242612">
                  <a:moveTo>
                    <a:pt x="0" y="0"/>
                  </a:moveTo>
                  <a:lnTo>
                    <a:pt x="2242612" y="0"/>
                  </a:lnTo>
                  <a:lnTo>
                    <a:pt x="2242612" y="2242612"/>
                  </a:lnTo>
                  <a:lnTo>
                    <a:pt x="0" y="22426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10800000">
              <a:off x="0" y="7335315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393235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5400000">
            <a:off x="9750097" y="-4366505"/>
            <a:ext cx="2486185" cy="8122806"/>
            <a:chOff x="0" y="0"/>
            <a:chExt cx="3314913" cy="108304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96740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3" y="0"/>
                  </a:lnTo>
                  <a:lnTo>
                    <a:pt x="921433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true" rot="0">
              <a:off x="0" y="3764696"/>
              <a:ext cx="3314913" cy="3302859"/>
            </a:xfrm>
            <a:custGeom>
              <a:avLst/>
              <a:gdLst/>
              <a:ahLst/>
              <a:cxnLst/>
              <a:rect r="r" b="b" t="t" l="l"/>
              <a:pathLst>
                <a:path h="3302859" w="3314913">
                  <a:moveTo>
                    <a:pt x="0" y="3302859"/>
                  </a:moveTo>
                  <a:lnTo>
                    <a:pt x="3314913" y="3302859"/>
                  </a:lnTo>
                  <a:lnTo>
                    <a:pt x="3314913" y="0"/>
                  </a:lnTo>
                  <a:lnTo>
                    <a:pt x="0" y="0"/>
                  </a:lnTo>
                  <a:lnTo>
                    <a:pt x="0" y="330285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-10800000">
              <a:off x="1072301" y="7335315"/>
              <a:ext cx="2242612" cy="2242612"/>
            </a:xfrm>
            <a:custGeom>
              <a:avLst/>
              <a:gdLst/>
              <a:ahLst/>
              <a:cxnLst/>
              <a:rect r="r" b="b" t="t" l="l"/>
              <a:pathLst>
                <a:path h="2242612" w="2242612">
                  <a:moveTo>
                    <a:pt x="0" y="0"/>
                  </a:moveTo>
                  <a:lnTo>
                    <a:pt x="2242612" y="0"/>
                  </a:lnTo>
                  <a:lnTo>
                    <a:pt x="2242612" y="2242612"/>
                  </a:lnTo>
                  <a:lnTo>
                    <a:pt x="0" y="22426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10800000">
              <a:off x="0" y="7335315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393235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5400000">
            <a:off x="17171153" y="-4366505"/>
            <a:ext cx="2486185" cy="8122806"/>
            <a:chOff x="0" y="0"/>
            <a:chExt cx="3314913" cy="1083040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196740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3" y="0"/>
                  </a:lnTo>
                  <a:lnTo>
                    <a:pt x="921433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true" rot="0">
              <a:off x="0" y="3764696"/>
              <a:ext cx="3314913" cy="3302859"/>
            </a:xfrm>
            <a:custGeom>
              <a:avLst/>
              <a:gdLst/>
              <a:ahLst/>
              <a:cxnLst/>
              <a:rect r="r" b="b" t="t" l="l"/>
              <a:pathLst>
                <a:path h="3302859" w="3314913">
                  <a:moveTo>
                    <a:pt x="0" y="3302859"/>
                  </a:moveTo>
                  <a:lnTo>
                    <a:pt x="3314913" y="3302859"/>
                  </a:lnTo>
                  <a:lnTo>
                    <a:pt x="3314913" y="0"/>
                  </a:lnTo>
                  <a:lnTo>
                    <a:pt x="0" y="0"/>
                  </a:lnTo>
                  <a:lnTo>
                    <a:pt x="0" y="330285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-10800000">
              <a:off x="1072301" y="7335315"/>
              <a:ext cx="2242612" cy="2242612"/>
            </a:xfrm>
            <a:custGeom>
              <a:avLst/>
              <a:gdLst/>
              <a:ahLst/>
              <a:cxnLst/>
              <a:rect r="r" b="b" t="t" l="l"/>
              <a:pathLst>
                <a:path h="2242612" w="2242612">
                  <a:moveTo>
                    <a:pt x="0" y="0"/>
                  </a:moveTo>
                  <a:lnTo>
                    <a:pt x="2242612" y="0"/>
                  </a:lnTo>
                  <a:lnTo>
                    <a:pt x="2242612" y="2242612"/>
                  </a:lnTo>
                  <a:lnTo>
                    <a:pt x="0" y="22426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-10800000">
              <a:off x="0" y="7335315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393235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5400000">
            <a:off x="-2126289" y="-1698901"/>
            <a:ext cx="2486185" cy="8122806"/>
            <a:chOff x="0" y="0"/>
            <a:chExt cx="3314913" cy="1083040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196740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3" y="0"/>
                  </a:lnTo>
                  <a:lnTo>
                    <a:pt x="921433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true" rot="0">
              <a:off x="0" y="3764696"/>
              <a:ext cx="3314913" cy="3302859"/>
            </a:xfrm>
            <a:custGeom>
              <a:avLst/>
              <a:gdLst/>
              <a:ahLst/>
              <a:cxnLst/>
              <a:rect r="r" b="b" t="t" l="l"/>
              <a:pathLst>
                <a:path h="3302859" w="3314913">
                  <a:moveTo>
                    <a:pt x="0" y="3302859"/>
                  </a:moveTo>
                  <a:lnTo>
                    <a:pt x="3314913" y="3302859"/>
                  </a:lnTo>
                  <a:lnTo>
                    <a:pt x="3314913" y="0"/>
                  </a:lnTo>
                  <a:lnTo>
                    <a:pt x="0" y="0"/>
                  </a:lnTo>
                  <a:lnTo>
                    <a:pt x="0" y="330285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-10800000">
              <a:off x="1072301" y="7335315"/>
              <a:ext cx="2242612" cy="2242612"/>
            </a:xfrm>
            <a:custGeom>
              <a:avLst/>
              <a:gdLst/>
              <a:ahLst/>
              <a:cxnLst/>
              <a:rect r="r" b="b" t="t" l="l"/>
              <a:pathLst>
                <a:path h="2242612" w="2242612">
                  <a:moveTo>
                    <a:pt x="0" y="0"/>
                  </a:moveTo>
                  <a:lnTo>
                    <a:pt x="2242612" y="0"/>
                  </a:lnTo>
                  <a:lnTo>
                    <a:pt x="2242612" y="2242612"/>
                  </a:lnTo>
                  <a:lnTo>
                    <a:pt x="0" y="22426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-10800000">
              <a:off x="0" y="7335315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393235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5400000">
            <a:off x="5294767" y="-1698901"/>
            <a:ext cx="2486185" cy="8122806"/>
            <a:chOff x="0" y="0"/>
            <a:chExt cx="3314913" cy="1083040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196740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3" y="0"/>
                  </a:lnTo>
                  <a:lnTo>
                    <a:pt x="921433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true" rot="0">
              <a:off x="0" y="3764696"/>
              <a:ext cx="3314913" cy="3302859"/>
            </a:xfrm>
            <a:custGeom>
              <a:avLst/>
              <a:gdLst/>
              <a:ahLst/>
              <a:cxnLst/>
              <a:rect r="r" b="b" t="t" l="l"/>
              <a:pathLst>
                <a:path h="3302859" w="3314913">
                  <a:moveTo>
                    <a:pt x="0" y="3302859"/>
                  </a:moveTo>
                  <a:lnTo>
                    <a:pt x="3314913" y="3302859"/>
                  </a:lnTo>
                  <a:lnTo>
                    <a:pt x="3314913" y="0"/>
                  </a:lnTo>
                  <a:lnTo>
                    <a:pt x="0" y="0"/>
                  </a:lnTo>
                  <a:lnTo>
                    <a:pt x="0" y="330285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-10800000">
              <a:off x="1072301" y="7335315"/>
              <a:ext cx="2242612" cy="2242612"/>
            </a:xfrm>
            <a:custGeom>
              <a:avLst/>
              <a:gdLst/>
              <a:ahLst/>
              <a:cxnLst/>
              <a:rect r="r" b="b" t="t" l="l"/>
              <a:pathLst>
                <a:path h="2242612" w="2242612">
                  <a:moveTo>
                    <a:pt x="0" y="0"/>
                  </a:moveTo>
                  <a:lnTo>
                    <a:pt x="2242612" y="0"/>
                  </a:lnTo>
                  <a:lnTo>
                    <a:pt x="2242612" y="2242612"/>
                  </a:lnTo>
                  <a:lnTo>
                    <a:pt x="0" y="22426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 flipH="false" flipV="false" rot="-10800000">
              <a:off x="0" y="7335315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2393235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9" id="39"/>
          <p:cNvGrpSpPr/>
          <p:nvPr/>
        </p:nvGrpSpPr>
        <p:grpSpPr>
          <a:xfrm rot="5400000">
            <a:off x="12715823" y="-1698901"/>
            <a:ext cx="2486185" cy="8122806"/>
            <a:chOff x="0" y="0"/>
            <a:chExt cx="3314913" cy="1083040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1196740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3" y="0"/>
                  </a:lnTo>
                  <a:lnTo>
                    <a:pt x="921433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true" rot="0">
              <a:off x="0" y="3764696"/>
              <a:ext cx="3314913" cy="3302859"/>
            </a:xfrm>
            <a:custGeom>
              <a:avLst/>
              <a:gdLst/>
              <a:ahLst/>
              <a:cxnLst/>
              <a:rect r="r" b="b" t="t" l="l"/>
              <a:pathLst>
                <a:path h="3302859" w="3314913">
                  <a:moveTo>
                    <a:pt x="0" y="3302859"/>
                  </a:moveTo>
                  <a:lnTo>
                    <a:pt x="3314913" y="3302859"/>
                  </a:lnTo>
                  <a:lnTo>
                    <a:pt x="3314913" y="0"/>
                  </a:lnTo>
                  <a:lnTo>
                    <a:pt x="0" y="0"/>
                  </a:lnTo>
                  <a:lnTo>
                    <a:pt x="0" y="330285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false" flipV="false" rot="-10800000">
              <a:off x="1072301" y="7335315"/>
              <a:ext cx="2242612" cy="2242612"/>
            </a:xfrm>
            <a:custGeom>
              <a:avLst/>
              <a:gdLst/>
              <a:ahLst/>
              <a:cxnLst/>
              <a:rect r="r" b="b" t="t" l="l"/>
              <a:pathLst>
                <a:path h="2242612" w="2242612">
                  <a:moveTo>
                    <a:pt x="0" y="0"/>
                  </a:moveTo>
                  <a:lnTo>
                    <a:pt x="2242612" y="0"/>
                  </a:lnTo>
                  <a:lnTo>
                    <a:pt x="2242612" y="2242612"/>
                  </a:lnTo>
                  <a:lnTo>
                    <a:pt x="0" y="22426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false" flipV="false" rot="-10800000">
              <a:off x="0" y="7335315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2393235" y="0"/>
              <a:ext cx="921434" cy="3495093"/>
            </a:xfrm>
            <a:custGeom>
              <a:avLst/>
              <a:gdLst/>
              <a:ahLst/>
              <a:cxnLst/>
              <a:rect r="r" b="b" t="t" l="l"/>
              <a:pathLst>
                <a:path h="3495093" w="921434">
                  <a:moveTo>
                    <a:pt x="0" y="0"/>
                  </a:moveTo>
                  <a:lnTo>
                    <a:pt x="921434" y="0"/>
                  </a:lnTo>
                  <a:lnTo>
                    <a:pt x="921434" y="3495093"/>
                  </a:lnTo>
                  <a:lnTo>
                    <a:pt x="0" y="3495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46" id="46"/>
          <p:cNvSpPr/>
          <p:nvPr/>
        </p:nvSpPr>
        <p:spPr>
          <a:xfrm flipH="false" flipV="false" rot="5400000">
            <a:off x="16906287" y="8905287"/>
            <a:ext cx="353013" cy="353013"/>
          </a:xfrm>
          <a:custGeom>
            <a:avLst/>
            <a:gdLst/>
            <a:ahLst/>
            <a:cxnLst/>
            <a:rect r="r" b="b" t="t" l="l"/>
            <a:pathLst>
              <a:path h="353013" w="353013">
                <a:moveTo>
                  <a:pt x="0" y="0"/>
                </a:moveTo>
                <a:lnTo>
                  <a:pt x="353013" y="0"/>
                </a:lnTo>
                <a:lnTo>
                  <a:pt x="353013" y="353013"/>
                </a:lnTo>
                <a:lnTo>
                  <a:pt x="0" y="3530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415300" y="9081793"/>
            <a:ext cx="843338" cy="843338"/>
          </a:xfrm>
          <a:custGeom>
            <a:avLst/>
            <a:gdLst/>
            <a:ahLst/>
            <a:cxnLst/>
            <a:rect r="r" b="b" t="t" l="l"/>
            <a:pathLst>
              <a:path h="843338" w="843338">
                <a:moveTo>
                  <a:pt x="0" y="0"/>
                </a:moveTo>
                <a:lnTo>
                  <a:pt x="843338" y="0"/>
                </a:lnTo>
                <a:lnTo>
                  <a:pt x="843338" y="843338"/>
                </a:lnTo>
                <a:lnTo>
                  <a:pt x="0" y="8433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77890" y="-5847364"/>
            <a:ext cx="6510110" cy="21269686"/>
            <a:chOff x="0" y="0"/>
            <a:chExt cx="8680147" cy="283595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12787" cy="9151951"/>
            </a:xfrm>
            <a:custGeom>
              <a:avLst/>
              <a:gdLst/>
              <a:ahLst/>
              <a:cxnLst/>
              <a:rect r="r" b="b" t="t" l="l"/>
              <a:pathLst>
                <a:path h="9151951" w="2412787">
                  <a:moveTo>
                    <a:pt x="0" y="0"/>
                  </a:moveTo>
                  <a:lnTo>
                    <a:pt x="2412787" y="0"/>
                  </a:lnTo>
                  <a:lnTo>
                    <a:pt x="2412787" y="9151951"/>
                  </a:lnTo>
                  <a:lnTo>
                    <a:pt x="0" y="9151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133680" y="0"/>
              <a:ext cx="2412787" cy="9151951"/>
            </a:xfrm>
            <a:custGeom>
              <a:avLst/>
              <a:gdLst/>
              <a:ahLst/>
              <a:cxnLst/>
              <a:rect r="r" b="b" t="t" l="l"/>
              <a:pathLst>
                <a:path h="9151951" w="2412787">
                  <a:moveTo>
                    <a:pt x="0" y="0"/>
                  </a:moveTo>
                  <a:lnTo>
                    <a:pt x="2412787" y="0"/>
                  </a:lnTo>
                  <a:lnTo>
                    <a:pt x="2412787" y="9151951"/>
                  </a:lnTo>
                  <a:lnTo>
                    <a:pt x="0" y="9151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true" rot="0">
              <a:off x="0" y="9857912"/>
              <a:ext cx="8680147" cy="8648583"/>
            </a:xfrm>
            <a:custGeom>
              <a:avLst/>
              <a:gdLst/>
              <a:ahLst/>
              <a:cxnLst/>
              <a:rect r="r" b="b" t="t" l="l"/>
              <a:pathLst>
                <a:path h="8648583" w="8680147">
                  <a:moveTo>
                    <a:pt x="0" y="8648583"/>
                  </a:moveTo>
                  <a:lnTo>
                    <a:pt x="8680147" y="8648583"/>
                  </a:lnTo>
                  <a:lnTo>
                    <a:pt x="8680147" y="0"/>
                  </a:lnTo>
                  <a:lnTo>
                    <a:pt x="0" y="0"/>
                  </a:lnTo>
                  <a:lnTo>
                    <a:pt x="0" y="8648583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2807836" y="19207629"/>
              <a:ext cx="5872311" cy="5872311"/>
            </a:xfrm>
            <a:custGeom>
              <a:avLst/>
              <a:gdLst/>
              <a:ahLst/>
              <a:cxnLst/>
              <a:rect r="r" b="b" t="t" l="l"/>
              <a:pathLst>
                <a:path h="5872311" w="5872311">
                  <a:moveTo>
                    <a:pt x="0" y="0"/>
                  </a:moveTo>
                  <a:lnTo>
                    <a:pt x="5872311" y="0"/>
                  </a:lnTo>
                  <a:lnTo>
                    <a:pt x="5872311" y="5872312"/>
                  </a:lnTo>
                  <a:lnTo>
                    <a:pt x="0" y="58723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0" y="19207629"/>
              <a:ext cx="2412787" cy="9151951"/>
            </a:xfrm>
            <a:custGeom>
              <a:avLst/>
              <a:gdLst/>
              <a:ahLst/>
              <a:cxnLst/>
              <a:rect r="r" b="b" t="t" l="l"/>
              <a:pathLst>
                <a:path h="9151951" w="2412787">
                  <a:moveTo>
                    <a:pt x="0" y="0"/>
                  </a:moveTo>
                  <a:lnTo>
                    <a:pt x="2412787" y="0"/>
                  </a:lnTo>
                  <a:lnTo>
                    <a:pt x="2412787" y="9151952"/>
                  </a:lnTo>
                  <a:lnTo>
                    <a:pt x="0" y="9151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266721" y="0"/>
              <a:ext cx="2412787" cy="9151951"/>
            </a:xfrm>
            <a:custGeom>
              <a:avLst/>
              <a:gdLst/>
              <a:ahLst/>
              <a:cxnLst/>
              <a:rect r="r" b="b" t="t" l="l"/>
              <a:pathLst>
                <a:path h="9151951" w="2412787">
                  <a:moveTo>
                    <a:pt x="0" y="0"/>
                  </a:moveTo>
                  <a:lnTo>
                    <a:pt x="2412787" y="0"/>
                  </a:lnTo>
                  <a:lnTo>
                    <a:pt x="2412787" y="9151951"/>
                  </a:lnTo>
                  <a:lnTo>
                    <a:pt x="0" y="9151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28293" y="797233"/>
            <a:ext cx="11382660" cy="306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0000" b="true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Alcance específico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8293" y="4467225"/>
            <a:ext cx="8125574" cy="317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>
                <a:solidFill>
                  <a:srgbClr val="BBBBBB"/>
                </a:solidFill>
                <a:latin typeface="Open Sans"/>
                <a:ea typeface="Open Sans"/>
                <a:cs typeface="Open Sans"/>
                <a:sym typeface="Open Sans"/>
              </a:rPr>
              <a:t>La Fase 2 se enfocó en convertir el diseño en un sistema utilizable: implementación del motor de plazos, construcción del frontend con calendario, resguardo de datos sensibles, y validación funcional mediante pruebas automatizadas y monitoreo del plan de trabajo.</a:t>
            </a:r>
          </a:p>
          <a:p>
            <a:pPr algn="just">
              <a:lnSpc>
                <a:spcPts val="3600"/>
              </a:lnSpc>
            </a:pPr>
          </a:p>
          <a:p>
            <a:pPr algn="just">
              <a:lnSpc>
                <a:spcPts val="3600"/>
              </a:lnSpc>
            </a:pPr>
          </a:p>
        </p:txBody>
      </p:sp>
      <p:sp>
        <p:nvSpPr>
          <p:cNvPr name="AutoShape 11" id="11"/>
          <p:cNvSpPr/>
          <p:nvPr/>
        </p:nvSpPr>
        <p:spPr>
          <a:xfrm>
            <a:off x="1228293" y="7686102"/>
            <a:ext cx="6382719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07508">
            <a:off x="712200" y="-8812673"/>
            <a:ext cx="6685691" cy="21843337"/>
            <a:chOff x="0" y="0"/>
            <a:chExt cx="8914254" cy="29124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7861" cy="9398783"/>
            </a:xfrm>
            <a:custGeom>
              <a:avLst/>
              <a:gdLst/>
              <a:ahLst/>
              <a:cxnLst/>
              <a:rect r="r" b="b" t="t" l="l"/>
              <a:pathLst>
                <a:path h="9398783" w="2477861">
                  <a:moveTo>
                    <a:pt x="0" y="0"/>
                  </a:moveTo>
                  <a:lnTo>
                    <a:pt x="2477861" y="0"/>
                  </a:lnTo>
                  <a:lnTo>
                    <a:pt x="2477861" y="9398783"/>
                  </a:lnTo>
                  <a:lnTo>
                    <a:pt x="0" y="93987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218197" y="0"/>
              <a:ext cx="2477861" cy="9398783"/>
            </a:xfrm>
            <a:custGeom>
              <a:avLst/>
              <a:gdLst/>
              <a:ahLst/>
              <a:cxnLst/>
              <a:rect r="r" b="b" t="t" l="l"/>
              <a:pathLst>
                <a:path h="9398783" w="2477861">
                  <a:moveTo>
                    <a:pt x="0" y="0"/>
                  </a:moveTo>
                  <a:lnTo>
                    <a:pt x="2477860" y="0"/>
                  </a:lnTo>
                  <a:lnTo>
                    <a:pt x="2477860" y="9398783"/>
                  </a:lnTo>
                  <a:lnTo>
                    <a:pt x="0" y="93987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true" rot="0">
              <a:off x="0" y="10123783"/>
              <a:ext cx="8914254" cy="8881839"/>
            </a:xfrm>
            <a:custGeom>
              <a:avLst/>
              <a:gdLst/>
              <a:ahLst/>
              <a:cxnLst/>
              <a:rect r="r" b="b" t="t" l="l"/>
              <a:pathLst>
                <a:path h="8881839" w="8914254">
                  <a:moveTo>
                    <a:pt x="0" y="8881839"/>
                  </a:moveTo>
                  <a:lnTo>
                    <a:pt x="8914254" y="8881839"/>
                  </a:lnTo>
                  <a:lnTo>
                    <a:pt x="8914254" y="0"/>
                  </a:lnTo>
                  <a:lnTo>
                    <a:pt x="0" y="0"/>
                  </a:lnTo>
                  <a:lnTo>
                    <a:pt x="0" y="888183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2883564" y="19725666"/>
              <a:ext cx="6030690" cy="6030690"/>
            </a:xfrm>
            <a:custGeom>
              <a:avLst/>
              <a:gdLst/>
              <a:ahLst/>
              <a:cxnLst/>
              <a:rect r="r" b="b" t="t" l="l"/>
              <a:pathLst>
                <a:path h="6030690" w="6030690">
                  <a:moveTo>
                    <a:pt x="0" y="0"/>
                  </a:moveTo>
                  <a:lnTo>
                    <a:pt x="6030690" y="0"/>
                  </a:lnTo>
                  <a:lnTo>
                    <a:pt x="6030690" y="6030690"/>
                  </a:lnTo>
                  <a:lnTo>
                    <a:pt x="0" y="60306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0" y="19725666"/>
              <a:ext cx="2477861" cy="9398783"/>
            </a:xfrm>
            <a:custGeom>
              <a:avLst/>
              <a:gdLst/>
              <a:ahLst/>
              <a:cxnLst/>
              <a:rect r="r" b="b" t="t" l="l"/>
              <a:pathLst>
                <a:path h="9398783" w="2477861">
                  <a:moveTo>
                    <a:pt x="0" y="0"/>
                  </a:moveTo>
                  <a:lnTo>
                    <a:pt x="2477861" y="0"/>
                  </a:lnTo>
                  <a:lnTo>
                    <a:pt x="2477861" y="9398783"/>
                  </a:lnTo>
                  <a:lnTo>
                    <a:pt x="0" y="93987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435737" y="0"/>
              <a:ext cx="2477861" cy="9398783"/>
            </a:xfrm>
            <a:custGeom>
              <a:avLst/>
              <a:gdLst/>
              <a:ahLst/>
              <a:cxnLst/>
              <a:rect r="r" b="b" t="t" l="l"/>
              <a:pathLst>
                <a:path h="9398783" w="2477861">
                  <a:moveTo>
                    <a:pt x="0" y="0"/>
                  </a:moveTo>
                  <a:lnTo>
                    <a:pt x="2477861" y="0"/>
                  </a:lnTo>
                  <a:lnTo>
                    <a:pt x="2477861" y="9398783"/>
                  </a:lnTo>
                  <a:lnTo>
                    <a:pt x="0" y="93987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7360918" y="3651781"/>
            <a:ext cx="1117874" cy="1117874"/>
          </a:xfrm>
          <a:custGeom>
            <a:avLst/>
            <a:gdLst/>
            <a:ahLst/>
            <a:cxnLst/>
            <a:rect r="r" b="b" t="t" l="l"/>
            <a:pathLst>
              <a:path h="1117874" w="1117874">
                <a:moveTo>
                  <a:pt x="0" y="0"/>
                </a:moveTo>
                <a:lnTo>
                  <a:pt x="1117874" y="0"/>
                </a:lnTo>
                <a:lnTo>
                  <a:pt x="1117874" y="1117874"/>
                </a:lnTo>
                <a:lnTo>
                  <a:pt x="0" y="11178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360918" y="6587527"/>
            <a:ext cx="1117874" cy="1117874"/>
          </a:xfrm>
          <a:custGeom>
            <a:avLst/>
            <a:gdLst/>
            <a:ahLst/>
            <a:cxnLst/>
            <a:rect r="r" b="b" t="t" l="l"/>
            <a:pathLst>
              <a:path h="1117874" w="1117874">
                <a:moveTo>
                  <a:pt x="0" y="0"/>
                </a:moveTo>
                <a:lnTo>
                  <a:pt x="1117874" y="0"/>
                </a:lnTo>
                <a:lnTo>
                  <a:pt x="1117874" y="1117874"/>
                </a:lnTo>
                <a:lnTo>
                  <a:pt x="0" y="11178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6906287" y="8905287"/>
            <a:ext cx="353013" cy="353013"/>
          </a:xfrm>
          <a:custGeom>
            <a:avLst/>
            <a:gdLst/>
            <a:ahLst/>
            <a:cxnLst/>
            <a:rect r="r" b="b" t="t" l="l"/>
            <a:pathLst>
              <a:path h="353013" w="353013">
                <a:moveTo>
                  <a:pt x="0" y="0"/>
                </a:moveTo>
                <a:lnTo>
                  <a:pt x="353013" y="0"/>
                </a:lnTo>
                <a:lnTo>
                  <a:pt x="353013" y="353013"/>
                </a:lnTo>
                <a:lnTo>
                  <a:pt x="0" y="3530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286448" y="1756570"/>
            <a:ext cx="9095382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72"/>
              </a:lnSpc>
            </a:pPr>
            <a:r>
              <a:rPr lang="en-US" sz="4560" b="true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Objetivos operativos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91991" y="3798559"/>
            <a:ext cx="8725366" cy="52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09"/>
              </a:lnSpc>
            </a:pPr>
            <a:r>
              <a:rPr lang="en-US" sz="2939">
                <a:solidFill>
                  <a:srgbClr val="BBBBBB"/>
                </a:solidFill>
                <a:latin typeface="Open Sans"/>
                <a:ea typeface="Open Sans"/>
                <a:cs typeface="Open Sans"/>
                <a:sym typeface="Open Sans"/>
              </a:rPr>
              <a:t>Registrar y administrar causas.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91991" y="6842638"/>
            <a:ext cx="8725366" cy="52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09"/>
              </a:lnSpc>
            </a:pPr>
            <a:r>
              <a:rPr lang="en-US" sz="2939">
                <a:solidFill>
                  <a:srgbClr val="BBBBBB"/>
                </a:solidFill>
                <a:latin typeface="Open Sans"/>
                <a:ea typeface="Open Sans"/>
                <a:cs typeface="Open Sans"/>
                <a:sym typeface="Open Sans"/>
              </a:rPr>
              <a:t>Alertas/recordatorios de vencimientos.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7360918" y="5119654"/>
            <a:ext cx="1117874" cy="1117874"/>
          </a:xfrm>
          <a:custGeom>
            <a:avLst/>
            <a:gdLst/>
            <a:ahLst/>
            <a:cxnLst/>
            <a:rect r="r" b="b" t="t" l="l"/>
            <a:pathLst>
              <a:path h="1117874" w="1117874">
                <a:moveTo>
                  <a:pt x="0" y="0"/>
                </a:moveTo>
                <a:lnTo>
                  <a:pt x="1117874" y="0"/>
                </a:lnTo>
                <a:lnTo>
                  <a:pt x="1117874" y="1117874"/>
                </a:lnTo>
                <a:lnTo>
                  <a:pt x="0" y="11178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791991" y="5044374"/>
            <a:ext cx="8725366" cy="107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09"/>
              </a:lnSpc>
            </a:pPr>
            <a:r>
              <a:rPr lang="en-US" sz="2939">
                <a:solidFill>
                  <a:srgbClr val="BBBBBB"/>
                </a:solidFill>
                <a:latin typeface="Open Sans"/>
                <a:ea typeface="Open Sans"/>
                <a:cs typeface="Open Sans"/>
                <a:sym typeface="Open Sans"/>
              </a:rPr>
              <a:t>Calcular plazos (hábiles/corridos) considerando feriados y suspensiones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63918" y="2552237"/>
            <a:ext cx="9095382" cy="404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0"/>
              </a:lnSpc>
              <a:spcBef>
                <a:spcPct val="0"/>
              </a:spcBef>
            </a:pPr>
            <a:r>
              <a:rPr lang="en-US" sz="21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 foco fue entregar valor utilizable para escenarios reales.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7360918" y="7924476"/>
            <a:ext cx="1117874" cy="1117874"/>
          </a:xfrm>
          <a:custGeom>
            <a:avLst/>
            <a:gdLst/>
            <a:ahLst/>
            <a:cxnLst/>
            <a:rect r="r" b="b" t="t" l="l"/>
            <a:pathLst>
              <a:path h="1117874" w="1117874">
                <a:moveTo>
                  <a:pt x="0" y="0"/>
                </a:moveTo>
                <a:lnTo>
                  <a:pt x="1117874" y="0"/>
                </a:lnTo>
                <a:lnTo>
                  <a:pt x="1117874" y="1117874"/>
                </a:lnTo>
                <a:lnTo>
                  <a:pt x="0" y="11178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791991" y="8179587"/>
            <a:ext cx="8725366" cy="52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09"/>
              </a:lnSpc>
            </a:pPr>
            <a:r>
              <a:rPr lang="en-US" sz="2939">
                <a:solidFill>
                  <a:srgbClr val="BBBBBB"/>
                </a:solidFill>
                <a:latin typeface="Open Sans"/>
                <a:ea typeface="Open Sans"/>
                <a:cs typeface="Open Sans"/>
                <a:sym typeface="Open Sans"/>
              </a:rPr>
              <a:t>Seguridad de datos y personalización básica.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77890" y="-5847364"/>
            <a:ext cx="6510110" cy="21269686"/>
            <a:chOff x="0" y="0"/>
            <a:chExt cx="8680147" cy="283595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12787" cy="9151951"/>
            </a:xfrm>
            <a:custGeom>
              <a:avLst/>
              <a:gdLst/>
              <a:ahLst/>
              <a:cxnLst/>
              <a:rect r="r" b="b" t="t" l="l"/>
              <a:pathLst>
                <a:path h="9151951" w="2412787">
                  <a:moveTo>
                    <a:pt x="0" y="0"/>
                  </a:moveTo>
                  <a:lnTo>
                    <a:pt x="2412787" y="0"/>
                  </a:lnTo>
                  <a:lnTo>
                    <a:pt x="2412787" y="9151951"/>
                  </a:lnTo>
                  <a:lnTo>
                    <a:pt x="0" y="9151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133680" y="0"/>
              <a:ext cx="2412787" cy="9151951"/>
            </a:xfrm>
            <a:custGeom>
              <a:avLst/>
              <a:gdLst/>
              <a:ahLst/>
              <a:cxnLst/>
              <a:rect r="r" b="b" t="t" l="l"/>
              <a:pathLst>
                <a:path h="9151951" w="2412787">
                  <a:moveTo>
                    <a:pt x="0" y="0"/>
                  </a:moveTo>
                  <a:lnTo>
                    <a:pt x="2412787" y="0"/>
                  </a:lnTo>
                  <a:lnTo>
                    <a:pt x="2412787" y="9151951"/>
                  </a:lnTo>
                  <a:lnTo>
                    <a:pt x="0" y="9151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true" rot="0">
              <a:off x="0" y="9857912"/>
              <a:ext cx="8680147" cy="8648583"/>
            </a:xfrm>
            <a:custGeom>
              <a:avLst/>
              <a:gdLst/>
              <a:ahLst/>
              <a:cxnLst/>
              <a:rect r="r" b="b" t="t" l="l"/>
              <a:pathLst>
                <a:path h="8648583" w="8680147">
                  <a:moveTo>
                    <a:pt x="0" y="8648583"/>
                  </a:moveTo>
                  <a:lnTo>
                    <a:pt x="8680147" y="8648583"/>
                  </a:lnTo>
                  <a:lnTo>
                    <a:pt x="8680147" y="0"/>
                  </a:lnTo>
                  <a:lnTo>
                    <a:pt x="0" y="0"/>
                  </a:lnTo>
                  <a:lnTo>
                    <a:pt x="0" y="8648583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2807836" y="19207629"/>
              <a:ext cx="5872311" cy="5872311"/>
            </a:xfrm>
            <a:custGeom>
              <a:avLst/>
              <a:gdLst/>
              <a:ahLst/>
              <a:cxnLst/>
              <a:rect r="r" b="b" t="t" l="l"/>
              <a:pathLst>
                <a:path h="5872311" w="5872311">
                  <a:moveTo>
                    <a:pt x="0" y="0"/>
                  </a:moveTo>
                  <a:lnTo>
                    <a:pt x="5872311" y="0"/>
                  </a:lnTo>
                  <a:lnTo>
                    <a:pt x="5872311" y="5872312"/>
                  </a:lnTo>
                  <a:lnTo>
                    <a:pt x="0" y="58723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0" y="19207629"/>
              <a:ext cx="2412787" cy="9151951"/>
            </a:xfrm>
            <a:custGeom>
              <a:avLst/>
              <a:gdLst/>
              <a:ahLst/>
              <a:cxnLst/>
              <a:rect r="r" b="b" t="t" l="l"/>
              <a:pathLst>
                <a:path h="9151951" w="2412787">
                  <a:moveTo>
                    <a:pt x="0" y="0"/>
                  </a:moveTo>
                  <a:lnTo>
                    <a:pt x="2412787" y="0"/>
                  </a:lnTo>
                  <a:lnTo>
                    <a:pt x="2412787" y="9151952"/>
                  </a:lnTo>
                  <a:lnTo>
                    <a:pt x="0" y="9151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266721" y="0"/>
              <a:ext cx="2412787" cy="9151951"/>
            </a:xfrm>
            <a:custGeom>
              <a:avLst/>
              <a:gdLst/>
              <a:ahLst/>
              <a:cxnLst/>
              <a:rect r="r" b="b" t="t" l="l"/>
              <a:pathLst>
                <a:path h="9151951" w="2412787">
                  <a:moveTo>
                    <a:pt x="0" y="0"/>
                  </a:moveTo>
                  <a:lnTo>
                    <a:pt x="2412787" y="0"/>
                  </a:lnTo>
                  <a:lnTo>
                    <a:pt x="2412787" y="9151951"/>
                  </a:lnTo>
                  <a:lnTo>
                    <a:pt x="0" y="9151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28293" y="1559233"/>
            <a:ext cx="1138266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0000" b="true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 Metodología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8293" y="4467225"/>
            <a:ext cx="8125574" cy="317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>
                <a:solidFill>
                  <a:srgbClr val="BBBBBB"/>
                </a:solidFill>
                <a:latin typeface="Open Sans"/>
                <a:ea typeface="Open Sans"/>
                <a:cs typeface="Open Sans"/>
                <a:sym typeface="Open Sans"/>
              </a:rPr>
              <a:t>Trabajamos con SCRUM en sprints de 3 semanas: análisis, diseño, desarrollo, pruebas y documentación. Esta dinámica permitió validar temprano con usuarios, incorporar feedback legal y entregar incrementos funcionales sin frenar el avance.</a:t>
            </a:r>
          </a:p>
          <a:p>
            <a:pPr algn="just">
              <a:lnSpc>
                <a:spcPts val="3600"/>
              </a:lnSpc>
            </a:pPr>
          </a:p>
          <a:p>
            <a:pPr algn="just">
              <a:lnSpc>
                <a:spcPts val="3600"/>
              </a:lnSpc>
            </a:pPr>
          </a:p>
        </p:txBody>
      </p:sp>
      <p:sp>
        <p:nvSpPr>
          <p:cNvPr name="AutoShape 11" id="11"/>
          <p:cNvSpPr/>
          <p:nvPr/>
        </p:nvSpPr>
        <p:spPr>
          <a:xfrm>
            <a:off x="1228293" y="7686102"/>
            <a:ext cx="6382719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23897" y="129690"/>
            <a:ext cx="11454561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799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Desarrollo y </a:t>
            </a:r>
            <a:r>
              <a:rPr lang="en-US" b="true" sz="4799" u="none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arquitectura implementados</a:t>
            </a:r>
          </a:p>
        </p:txBody>
      </p:sp>
      <p:grpSp>
        <p:nvGrpSpPr>
          <p:cNvPr name="Group 3" id="3"/>
          <p:cNvGrpSpPr/>
          <p:nvPr/>
        </p:nvGrpSpPr>
        <p:grpSpPr>
          <a:xfrm rot="-5400000">
            <a:off x="17459910" y="5990701"/>
            <a:ext cx="2920378" cy="9541394"/>
            <a:chOff x="0" y="0"/>
            <a:chExt cx="3893838" cy="127218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2355" cy="4105485"/>
            </a:xfrm>
            <a:custGeom>
              <a:avLst/>
              <a:gdLst/>
              <a:ahLst/>
              <a:cxnLst/>
              <a:rect r="r" b="b" t="t" l="l"/>
              <a:pathLst>
                <a:path h="4105485" w="1082355">
                  <a:moveTo>
                    <a:pt x="0" y="0"/>
                  </a:moveTo>
                  <a:lnTo>
                    <a:pt x="1082355" y="0"/>
                  </a:lnTo>
                  <a:lnTo>
                    <a:pt x="1082355" y="4105485"/>
                  </a:lnTo>
                  <a:lnTo>
                    <a:pt x="0" y="410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05741" y="0"/>
              <a:ext cx="1082355" cy="4105485"/>
            </a:xfrm>
            <a:custGeom>
              <a:avLst/>
              <a:gdLst/>
              <a:ahLst/>
              <a:cxnLst/>
              <a:rect r="r" b="b" t="t" l="l"/>
              <a:pathLst>
                <a:path h="4105485" w="1082355">
                  <a:moveTo>
                    <a:pt x="0" y="0"/>
                  </a:moveTo>
                  <a:lnTo>
                    <a:pt x="1082355" y="0"/>
                  </a:lnTo>
                  <a:lnTo>
                    <a:pt x="1082355" y="4105485"/>
                  </a:lnTo>
                  <a:lnTo>
                    <a:pt x="0" y="410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true" rot="0">
              <a:off x="0" y="4422172"/>
              <a:ext cx="3893838" cy="3879678"/>
            </a:xfrm>
            <a:custGeom>
              <a:avLst/>
              <a:gdLst/>
              <a:ahLst/>
              <a:cxnLst/>
              <a:rect r="r" b="b" t="t" l="l"/>
              <a:pathLst>
                <a:path h="3879678" w="3893838">
                  <a:moveTo>
                    <a:pt x="0" y="3879679"/>
                  </a:moveTo>
                  <a:lnTo>
                    <a:pt x="3893838" y="3879679"/>
                  </a:lnTo>
                  <a:lnTo>
                    <a:pt x="3893838" y="0"/>
                  </a:lnTo>
                  <a:lnTo>
                    <a:pt x="0" y="0"/>
                  </a:lnTo>
                  <a:lnTo>
                    <a:pt x="0" y="387967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1259571" y="8616374"/>
              <a:ext cx="2634267" cy="2634267"/>
            </a:xfrm>
            <a:custGeom>
              <a:avLst/>
              <a:gdLst/>
              <a:ahLst/>
              <a:cxnLst/>
              <a:rect r="r" b="b" t="t" l="l"/>
              <a:pathLst>
                <a:path h="2634267" w="2634267">
                  <a:moveTo>
                    <a:pt x="0" y="0"/>
                  </a:moveTo>
                  <a:lnTo>
                    <a:pt x="2634267" y="0"/>
                  </a:lnTo>
                  <a:lnTo>
                    <a:pt x="2634267" y="2634267"/>
                  </a:lnTo>
                  <a:lnTo>
                    <a:pt x="0" y="26342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0" y="8616374"/>
              <a:ext cx="1082355" cy="4105485"/>
            </a:xfrm>
            <a:custGeom>
              <a:avLst/>
              <a:gdLst/>
              <a:ahLst/>
              <a:cxnLst/>
              <a:rect r="r" b="b" t="t" l="l"/>
              <a:pathLst>
                <a:path h="4105485" w="1082355">
                  <a:moveTo>
                    <a:pt x="0" y="0"/>
                  </a:moveTo>
                  <a:lnTo>
                    <a:pt x="1082355" y="0"/>
                  </a:lnTo>
                  <a:lnTo>
                    <a:pt x="1082355" y="4105484"/>
                  </a:lnTo>
                  <a:lnTo>
                    <a:pt x="0" y="4105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811196" y="0"/>
              <a:ext cx="1082355" cy="4105485"/>
            </a:xfrm>
            <a:custGeom>
              <a:avLst/>
              <a:gdLst/>
              <a:ahLst/>
              <a:cxnLst/>
              <a:rect r="r" b="b" t="t" l="l"/>
              <a:pathLst>
                <a:path h="4105485" w="1082355">
                  <a:moveTo>
                    <a:pt x="0" y="0"/>
                  </a:moveTo>
                  <a:lnTo>
                    <a:pt x="1082355" y="0"/>
                  </a:lnTo>
                  <a:lnTo>
                    <a:pt x="1082355" y="4105485"/>
                  </a:lnTo>
                  <a:lnTo>
                    <a:pt x="0" y="410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8647572" y="5990701"/>
            <a:ext cx="2920378" cy="9541394"/>
            <a:chOff x="0" y="0"/>
            <a:chExt cx="3893838" cy="1272185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82355" cy="4105485"/>
            </a:xfrm>
            <a:custGeom>
              <a:avLst/>
              <a:gdLst/>
              <a:ahLst/>
              <a:cxnLst/>
              <a:rect r="r" b="b" t="t" l="l"/>
              <a:pathLst>
                <a:path h="4105485" w="1082355">
                  <a:moveTo>
                    <a:pt x="0" y="0"/>
                  </a:moveTo>
                  <a:lnTo>
                    <a:pt x="1082355" y="0"/>
                  </a:lnTo>
                  <a:lnTo>
                    <a:pt x="1082355" y="4105485"/>
                  </a:lnTo>
                  <a:lnTo>
                    <a:pt x="0" y="410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405741" y="0"/>
              <a:ext cx="1082355" cy="4105485"/>
            </a:xfrm>
            <a:custGeom>
              <a:avLst/>
              <a:gdLst/>
              <a:ahLst/>
              <a:cxnLst/>
              <a:rect r="r" b="b" t="t" l="l"/>
              <a:pathLst>
                <a:path h="4105485" w="1082355">
                  <a:moveTo>
                    <a:pt x="0" y="0"/>
                  </a:moveTo>
                  <a:lnTo>
                    <a:pt x="1082355" y="0"/>
                  </a:lnTo>
                  <a:lnTo>
                    <a:pt x="1082355" y="4105485"/>
                  </a:lnTo>
                  <a:lnTo>
                    <a:pt x="0" y="410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true" rot="0">
              <a:off x="0" y="4422172"/>
              <a:ext cx="3893838" cy="3879678"/>
            </a:xfrm>
            <a:custGeom>
              <a:avLst/>
              <a:gdLst/>
              <a:ahLst/>
              <a:cxnLst/>
              <a:rect r="r" b="b" t="t" l="l"/>
              <a:pathLst>
                <a:path h="3879678" w="3893838">
                  <a:moveTo>
                    <a:pt x="0" y="3879679"/>
                  </a:moveTo>
                  <a:lnTo>
                    <a:pt x="3893838" y="3879679"/>
                  </a:lnTo>
                  <a:lnTo>
                    <a:pt x="3893838" y="0"/>
                  </a:lnTo>
                  <a:lnTo>
                    <a:pt x="0" y="0"/>
                  </a:lnTo>
                  <a:lnTo>
                    <a:pt x="0" y="387967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-10800000">
              <a:off x="1259571" y="8616374"/>
              <a:ext cx="2634267" cy="2634267"/>
            </a:xfrm>
            <a:custGeom>
              <a:avLst/>
              <a:gdLst/>
              <a:ahLst/>
              <a:cxnLst/>
              <a:rect r="r" b="b" t="t" l="l"/>
              <a:pathLst>
                <a:path h="2634267" w="2634267">
                  <a:moveTo>
                    <a:pt x="0" y="0"/>
                  </a:moveTo>
                  <a:lnTo>
                    <a:pt x="2634267" y="0"/>
                  </a:lnTo>
                  <a:lnTo>
                    <a:pt x="2634267" y="2634267"/>
                  </a:lnTo>
                  <a:lnTo>
                    <a:pt x="0" y="26342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-10800000">
              <a:off x="0" y="8616374"/>
              <a:ext cx="1082355" cy="4105485"/>
            </a:xfrm>
            <a:custGeom>
              <a:avLst/>
              <a:gdLst/>
              <a:ahLst/>
              <a:cxnLst/>
              <a:rect r="r" b="b" t="t" l="l"/>
              <a:pathLst>
                <a:path h="4105485" w="1082355">
                  <a:moveTo>
                    <a:pt x="0" y="0"/>
                  </a:moveTo>
                  <a:lnTo>
                    <a:pt x="1082355" y="0"/>
                  </a:lnTo>
                  <a:lnTo>
                    <a:pt x="1082355" y="4105484"/>
                  </a:lnTo>
                  <a:lnTo>
                    <a:pt x="0" y="4105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811196" y="0"/>
              <a:ext cx="1082355" cy="4105485"/>
            </a:xfrm>
            <a:custGeom>
              <a:avLst/>
              <a:gdLst/>
              <a:ahLst/>
              <a:cxnLst/>
              <a:rect r="r" b="b" t="t" l="l"/>
              <a:pathLst>
                <a:path h="4105485" w="1082355">
                  <a:moveTo>
                    <a:pt x="0" y="0"/>
                  </a:moveTo>
                  <a:lnTo>
                    <a:pt x="1082355" y="0"/>
                  </a:lnTo>
                  <a:lnTo>
                    <a:pt x="1082355" y="4105485"/>
                  </a:lnTo>
                  <a:lnTo>
                    <a:pt x="0" y="410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-5400000">
            <a:off x="-164767" y="5990701"/>
            <a:ext cx="2920378" cy="9541394"/>
            <a:chOff x="0" y="0"/>
            <a:chExt cx="3893838" cy="1272185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82355" cy="4105485"/>
            </a:xfrm>
            <a:custGeom>
              <a:avLst/>
              <a:gdLst/>
              <a:ahLst/>
              <a:cxnLst/>
              <a:rect r="r" b="b" t="t" l="l"/>
              <a:pathLst>
                <a:path h="4105485" w="1082355">
                  <a:moveTo>
                    <a:pt x="0" y="0"/>
                  </a:moveTo>
                  <a:lnTo>
                    <a:pt x="1082355" y="0"/>
                  </a:lnTo>
                  <a:lnTo>
                    <a:pt x="1082355" y="4105485"/>
                  </a:lnTo>
                  <a:lnTo>
                    <a:pt x="0" y="410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405741" y="0"/>
              <a:ext cx="1082355" cy="4105485"/>
            </a:xfrm>
            <a:custGeom>
              <a:avLst/>
              <a:gdLst/>
              <a:ahLst/>
              <a:cxnLst/>
              <a:rect r="r" b="b" t="t" l="l"/>
              <a:pathLst>
                <a:path h="4105485" w="1082355">
                  <a:moveTo>
                    <a:pt x="0" y="0"/>
                  </a:moveTo>
                  <a:lnTo>
                    <a:pt x="1082355" y="0"/>
                  </a:lnTo>
                  <a:lnTo>
                    <a:pt x="1082355" y="4105485"/>
                  </a:lnTo>
                  <a:lnTo>
                    <a:pt x="0" y="410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true" rot="0">
              <a:off x="0" y="4422172"/>
              <a:ext cx="3893838" cy="3879678"/>
            </a:xfrm>
            <a:custGeom>
              <a:avLst/>
              <a:gdLst/>
              <a:ahLst/>
              <a:cxnLst/>
              <a:rect r="r" b="b" t="t" l="l"/>
              <a:pathLst>
                <a:path h="3879678" w="3893838">
                  <a:moveTo>
                    <a:pt x="0" y="3879679"/>
                  </a:moveTo>
                  <a:lnTo>
                    <a:pt x="3893838" y="3879679"/>
                  </a:lnTo>
                  <a:lnTo>
                    <a:pt x="3893838" y="0"/>
                  </a:lnTo>
                  <a:lnTo>
                    <a:pt x="0" y="0"/>
                  </a:lnTo>
                  <a:lnTo>
                    <a:pt x="0" y="387967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-10800000">
              <a:off x="1259571" y="8616374"/>
              <a:ext cx="2634267" cy="2634267"/>
            </a:xfrm>
            <a:custGeom>
              <a:avLst/>
              <a:gdLst/>
              <a:ahLst/>
              <a:cxnLst/>
              <a:rect r="r" b="b" t="t" l="l"/>
              <a:pathLst>
                <a:path h="2634267" w="2634267">
                  <a:moveTo>
                    <a:pt x="0" y="0"/>
                  </a:moveTo>
                  <a:lnTo>
                    <a:pt x="2634267" y="0"/>
                  </a:lnTo>
                  <a:lnTo>
                    <a:pt x="2634267" y="2634267"/>
                  </a:lnTo>
                  <a:lnTo>
                    <a:pt x="0" y="26342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-10800000">
              <a:off x="0" y="8616374"/>
              <a:ext cx="1082355" cy="4105485"/>
            </a:xfrm>
            <a:custGeom>
              <a:avLst/>
              <a:gdLst/>
              <a:ahLst/>
              <a:cxnLst/>
              <a:rect r="r" b="b" t="t" l="l"/>
              <a:pathLst>
                <a:path h="4105485" w="1082355">
                  <a:moveTo>
                    <a:pt x="0" y="0"/>
                  </a:moveTo>
                  <a:lnTo>
                    <a:pt x="1082355" y="0"/>
                  </a:lnTo>
                  <a:lnTo>
                    <a:pt x="1082355" y="4105484"/>
                  </a:lnTo>
                  <a:lnTo>
                    <a:pt x="0" y="4105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811196" y="0"/>
              <a:ext cx="1082355" cy="4105485"/>
            </a:xfrm>
            <a:custGeom>
              <a:avLst/>
              <a:gdLst/>
              <a:ahLst/>
              <a:cxnLst/>
              <a:rect r="r" b="b" t="t" l="l"/>
              <a:pathLst>
                <a:path h="4105485" w="1082355">
                  <a:moveTo>
                    <a:pt x="0" y="0"/>
                  </a:moveTo>
                  <a:lnTo>
                    <a:pt x="1082355" y="0"/>
                  </a:lnTo>
                  <a:lnTo>
                    <a:pt x="1082355" y="4105485"/>
                  </a:lnTo>
                  <a:lnTo>
                    <a:pt x="0" y="410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6708756" y="3541351"/>
            <a:ext cx="4718112" cy="4591482"/>
            <a:chOff x="0" y="0"/>
            <a:chExt cx="1061821" cy="103332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61821" cy="1033322"/>
            </a:xfrm>
            <a:custGeom>
              <a:avLst/>
              <a:gdLst/>
              <a:ahLst/>
              <a:cxnLst/>
              <a:rect r="r" b="b" t="t" l="l"/>
              <a:pathLst>
                <a:path h="1033322" w="1061821">
                  <a:moveTo>
                    <a:pt x="0" y="0"/>
                  </a:moveTo>
                  <a:lnTo>
                    <a:pt x="1061821" y="0"/>
                  </a:lnTo>
                  <a:lnTo>
                    <a:pt x="1061821" y="1033322"/>
                  </a:lnTo>
                  <a:lnTo>
                    <a:pt x="0" y="10333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42875"/>
              <a:ext cx="1061821" cy="11761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438169" y="3541351"/>
            <a:ext cx="4563477" cy="4591482"/>
            <a:chOff x="0" y="0"/>
            <a:chExt cx="1027020" cy="103332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27020" cy="1033322"/>
            </a:xfrm>
            <a:custGeom>
              <a:avLst/>
              <a:gdLst/>
              <a:ahLst/>
              <a:cxnLst/>
              <a:rect r="r" b="b" t="t" l="l"/>
              <a:pathLst>
                <a:path h="1033322" w="1027020">
                  <a:moveTo>
                    <a:pt x="0" y="0"/>
                  </a:moveTo>
                  <a:lnTo>
                    <a:pt x="1027020" y="0"/>
                  </a:lnTo>
                  <a:lnTo>
                    <a:pt x="1027020" y="1033322"/>
                  </a:lnTo>
                  <a:lnTo>
                    <a:pt x="0" y="10333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42875"/>
              <a:ext cx="1027020" cy="11761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2448430" y="2745866"/>
            <a:ext cx="2532341" cy="1266170"/>
          </a:xfrm>
          <a:custGeom>
            <a:avLst/>
            <a:gdLst/>
            <a:ahLst/>
            <a:cxnLst/>
            <a:rect r="r" b="b" t="t" l="l"/>
            <a:pathLst>
              <a:path h="1266170" w="2532341">
                <a:moveTo>
                  <a:pt x="0" y="0"/>
                </a:moveTo>
                <a:lnTo>
                  <a:pt x="2532341" y="0"/>
                </a:lnTo>
                <a:lnTo>
                  <a:pt x="2532341" y="1266171"/>
                </a:lnTo>
                <a:lnTo>
                  <a:pt x="0" y="12661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7796335" y="2745866"/>
            <a:ext cx="2532341" cy="1266170"/>
          </a:xfrm>
          <a:custGeom>
            <a:avLst/>
            <a:gdLst/>
            <a:ahLst/>
            <a:cxnLst/>
            <a:rect r="r" b="b" t="t" l="l"/>
            <a:pathLst>
              <a:path h="1266170" w="2532341">
                <a:moveTo>
                  <a:pt x="0" y="0"/>
                </a:moveTo>
                <a:lnTo>
                  <a:pt x="2532341" y="0"/>
                </a:lnTo>
                <a:lnTo>
                  <a:pt x="2532341" y="1266171"/>
                </a:lnTo>
                <a:lnTo>
                  <a:pt x="0" y="12661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456714" y="3042204"/>
            <a:ext cx="2526388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21"/>
              </a:lnSpc>
              <a:spcBef>
                <a:spcPct val="0"/>
              </a:spcBef>
            </a:pPr>
            <a:r>
              <a:rPr lang="en-US" sz="235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Motor de cálculo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275855" y="3202739"/>
            <a:ext cx="357329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21"/>
              </a:lnSpc>
              <a:spcBef>
                <a:spcPct val="0"/>
              </a:spcBef>
            </a:pPr>
            <a:r>
              <a:rPr lang="en-US" sz="2351" strike="noStrike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Frontend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20939" y="5426824"/>
            <a:ext cx="4030542" cy="760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0"/>
              </a:lnSpc>
              <a:spcBef>
                <a:spcPct val="0"/>
              </a:spcBef>
            </a:pPr>
            <a:r>
              <a:rPr lang="en-US" b="true" sz="2040" strike="noStrike" u="none">
                <a:solidFill>
                  <a:srgbClr val="737373"/>
                </a:solidFill>
                <a:latin typeface="Poppins Bold"/>
                <a:ea typeface="Poppins Bold"/>
                <a:cs typeface="Poppins Bold"/>
                <a:sym typeface="Poppins Bold"/>
              </a:rPr>
              <a:t>◈</a:t>
            </a:r>
            <a:r>
              <a:rPr lang="en-US" sz="2040" strike="noStrike" u="none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 Días hábiles,</a:t>
            </a:r>
            <a:r>
              <a:rPr lang="en-US" sz="2040" strike="noStrike" u="none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 feri</a:t>
            </a:r>
            <a:r>
              <a:rPr lang="en-US" sz="2040" strike="noStrike" u="none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ados y s</a:t>
            </a:r>
            <a:r>
              <a:rPr lang="en-US" sz="2040" strike="noStrike" u="none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us</a:t>
            </a:r>
            <a:r>
              <a:rPr lang="en-US" sz="2040" strike="noStrike" u="none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pen</a:t>
            </a:r>
            <a:r>
              <a:rPr lang="en-US" sz="2040" strike="noStrike" u="none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siones.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128729" y="5426824"/>
            <a:ext cx="4030542" cy="1141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0"/>
              </a:lnSpc>
            </a:pPr>
            <a:r>
              <a:rPr lang="en-US" sz="2040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◈ C</a:t>
            </a:r>
            <a:r>
              <a:rPr lang="en-US" sz="2040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40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n calend</a:t>
            </a:r>
            <a:r>
              <a:rPr lang="en-US" sz="2040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ari</a:t>
            </a:r>
            <a:r>
              <a:rPr lang="en-US" sz="2040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o y formula</a:t>
            </a:r>
            <a:r>
              <a:rPr lang="en-US" sz="2040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40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40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2040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 de causa</a:t>
            </a:r>
            <a:r>
              <a:rPr lang="en-US" sz="2040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40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ctr">
              <a:lnSpc>
                <a:spcPts val="3060"/>
              </a:lnSpc>
            </a:pPr>
          </a:p>
        </p:txBody>
      </p:sp>
      <p:grpSp>
        <p:nvGrpSpPr>
          <p:cNvPr name="Group 36" id="36"/>
          <p:cNvGrpSpPr/>
          <p:nvPr/>
        </p:nvGrpSpPr>
        <p:grpSpPr>
          <a:xfrm rot="0">
            <a:off x="12131718" y="3541351"/>
            <a:ext cx="4718112" cy="4591482"/>
            <a:chOff x="0" y="0"/>
            <a:chExt cx="1061821" cy="103332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61821" cy="1033322"/>
            </a:xfrm>
            <a:custGeom>
              <a:avLst/>
              <a:gdLst/>
              <a:ahLst/>
              <a:cxnLst/>
              <a:rect r="r" b="b" t="t" l="l"/>
              <a:pathLst>
                <a:path h="1033322" w="1061821">
                  <a:moveTo>
                    <a:pt x="0" y="0"/>
                  </a:moveTo>
                  <a:lnTo>
                    <a:pt x="1061821" y="0"/>
                  </a:lnTo>
                  <a:lnTo>
                    <a:pt x="1061821" y="1033322"/>
                  </a:lnTo>
                  <a:lnTo>
                    <a:pt x="0" y="10333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142875"/>
              <a:ext cx="1061821" cy="11761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13219297" y="2745866"/>
            <a:ext cx="2532341" cy="1266170"/>
          </a:xfrm>
          <a:custGeom>
            <a:avLst/>
            <a:gdLst/>
            <a:ahLst/>
            <a:cxnLst/>
            <a:rect r="r" b="b" t="t" l="l"/>
            <a:pathLst>
              <a:path h="1266170" w="2532341">
                <a:moveTo>
                  <a:pt x="0" y="0"/>
                </a:moveTo>
                <a:lnTo>
                  <a:pt x="2532341" y="0"/>
                </a:lnTo>
                <a:lnTo>
                  <a:pt x="2532341" y="1266171"/>
                </a:lnTo>
                <a:lnTo>
                  <a:pt x="0" y="12661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12698818" y="3216278"/>
            <a:ext cx="3573299" cy="356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21"/>
              </a:lnSpc>
              <a:spcBef>
                <a:spcPct val="0"/>
              </a:spcBef>
            </a:pPr>
            <a:r>
              <a:rPr lang="en-US" sz="2351" strike="noStrike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Seguridad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550818" y="5478887"/>
            <a:ext cx="4030542" cy="760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0"/>
              </a:lnSpc>
              <a:spcBef>
                <a:spcPct val="0"/>
              </a:spcBef>
            </a:pPr>
            <a:r>
              <a:rPr lang="en-US" b="true" sz="2040">
                <a:solidFill>
                  <a:srgbClr val="737373"/>
                </a:solidFill>
                <a:latin typeface="Poppins Bold"/>
                <a:ea typeface="Poppins Bold"/>
                <a:cs typeface="Poppins Bold"/>
                <a:sym typeface="Poppins Bold"/>
              </a:rPr>
              <a:t>◈</a:t>
            </a:r>
            <a:r>
              <a:rPr lang="en-US" sz="2040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 Autenticación y resguardo de datos sensibles.</a:t>
            </a:r>
          </a:p>
        </p:txBody>
      </p:sp>
      <p:sp>
        <p:nvSpPr>
          <p:cNvPr name="AutoShape 42" id="42"/>
          <p:cNvSpPr/>
          <p:nvPr/>
        </p:nvSpPr>
        <p:spPr>
          <a:xfrm>
            <a:off x="12999074" y="6673053"/>
            <a:ext cx="327304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>
            <a:off x="7652300" y="6649241"/>
            <a:ext cx="29834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>
            <a:off x="2144510" y="6649241"/>
            <a:ext cx="29834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3423897" y="1781541"/>
            <a:ext cx="11454561" cy="52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  <a:spcBef>
                <a:spcPct val="0"/>
              </a:spcBef>
            </a:pPr>
            <a:r>
              <a:rPr lang="en-US" b="true" sz="29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Backend </a:t>
            </a:r>
            <a:r>
              <a:rPr lang="en-US" sz="293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Django/Python con PostgreSQL.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77890" y="-5847364"/>
            <a:ext cx="6510110" cy="21269686"/>
            <a:chOff x="0" y="0"/>
            <a:chExt cx="8680147" cy="283595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12787" cy="9151951"/>
            </a:xfrm>
            <a:custGeom>
              <a:avLst/>
              <a:gdLst/>
              <a:ahLst/>
              <a:cxnLst/>
              <a:rect r="r" b="b" t="t" l="l"/>
              <a:pathLst>
                <a:path h="9151951" w="2412787">
                  <a:moveTo>
                    <a:pt x="0" y="0"/>
                  </a:moveTo>
                  <a:lnTo>
                    <a:pt x="2412787" y="0"/>
                  </a:lnTo>
                  <a:lnTo>
                    <a:pt x="2412787" y="9151951"/>
                  </a:lnTo>
                  <a:lnTo>
                    <a:pt x="0" y="9151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133680" y="0"/>
              <a:ext cx="2412787" cy="9151951"/>
            </a:xfrm>
            <a:custGeom>
              <a:avLst/>
              <a:gdLst/>
              <a:ahLst/>
              <a:cxnLst/>
              <a:rect r="r" b="b" t="t" l="l"/>
              <a:pathLst>
                <a:path h="9151951" w="2412787">
                  <a:moveTo>
                    <a:pt x="0" y="0"/>
                  </a:moveTo>
                  <a:lnTo>
                    <a:pt x="2412787" y="0"/>
                  </a:lnTo>
                  <a:lnTo>
                    <a:pt x="2412787" y="9151951"/>
                  </a:lnTo>
                  <a:lnTo>
                    <a:pt x="0" y="9151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true" rot="0">
              <a:off x="0" y="9857912"/>
              <a:ext cx="8680147" cy="8648583"/>
            </a:xfrm>
            <a:custGeom>
              <a:avLst/>
              <a:gdLst/>
              <a:ahLst/>
              <a:cxnLst/>
              <a:rect r="r" b="b" t="t" l="l"/>
              <a:pathLst>
                <a:path h="8648583" w="8680147">
                  <a:moveTo>
                    <a:pt x="0" y="8648583"/>
                  </a:moveTo>
                  <a:lnTo>
                    <a:pt x="8680147" y="8648583"/>
                  </a:lnTo>
                  <a:lnTo>
                    <a:pt x="8680147" y="0"/>
                  </a:lnTo>
                  <a:lnTo>
                    <a:pt x="0" y="0"/>
                  </a:lnTo>
                  <a:lnTo>
                    <a:pt x="0" y="8648583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2807836" y="19207629"/>
              <a:ext cx="5872311" cy="5872311"/>
            </a:xfrm>
            <a:custGeom>
              <a:avLst/>
              <a:gdLst/>
              <a:ahLst/>
              <a:cxnLst/>
              <a:rect r="r" b="b" t="t" l="l"/>
              <a:pathLst>
                <a:path h="5872311" w="5872311">
                  <a:moveTo>
                    <a:pt x="0" y="0"/>
                  </a:moveTo>
                  <a:lnTo>
                    <a:pt x="5872311" y="0"/>
                  </a:lnTo>
                  <a:lnTo>
                    <a:pt x="5872311" y="5872312"/>
                  </a:lnTo>
                  <a:lnTo>
                    <a:pt x="0" y="58723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0" y="19207629"/>
              <a:ext cx="2412787" cy="9151951"/>
            </a:xfrm>
            <a:custGeom>
              <a:avLst/>
              <a:gdLst/>
              <a:ahLst/>
              <a:cxnLst/>
              <a:rect r="r" b="b" t="t" l="l"/>
              <a:pathLst>
                <a:path h="9151951" w="2412787">
                  <a:moveTo>
                    <a:pt x="0" y="0"/>
                  </a:moveTo>
                  <a:lnTo>
                    <a:pt x="2412787" y="0"/>
                  </a:lnTo>
                  <a:lnTo>
                    <a:pt x="2412787" y="9151952"/>
                  </a:lnTo>
                  <a:lnTo>
                    <a:pt x="0" y="9151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266721" y="0"/>
              <a:ext cx="2412787" cy="9151951"/>
            </a:xfrm>
            <a:custGeom>
              <a:avLst/>
              <a:gdLst/>
              <a:ahLst/>
              <a:cxnLst/>
              <a:rect r="r" b="b" t="t" l="l"/>
              <a:pathLst>
                <a:path h="9151951" w="2412787">
                  <a:moveTo>
                    <a:pt x="0" y="0"/>
                  </a:moveTo>
                  <a:lnTo>
                    <a:pt x="2412787" y="0"/>
                  </a:lnTo>
                  <a:lnTo>
                    <a:pt x="2412787" y="9151951"/>
                  </a:lnTo>
                  <a:lnTo>
                    <a:pt x="0" y="9151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28293" y="797233"/>
            <a:ext cx="11382660" cy="306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0000" b="true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Monitoreo y ajustes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8293" y="4039428"/>
            <a:ext cx="8125574" cy="5461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>
                <a:solidFill>
                  <a:srgbClr val="BBBBBB"/>
                </a:solidFill>
                <a:latin typeface="Open Sans"/>
                <a:ea typeface="Open Sans"/>
                <a:cs typeface="Open Sans"/>
                <a:sym typeface="Open Sans"/>
              </a:rPr>
              <a:t>El plan avanzó según cronograma, con ajustes para mejorar calidad técnica.</a:t>
            </a:r>
          </a:p>
          <a:p>
            <a:pPr algn="just">
              <a:lnSpc>
                <a:spcPts val="3600"/>
              </a:lnSpc>
            </a:pPr>
          </a:p>
          <a:p>
            <a:pPr algn="just">
              <a:lnSpc>
                <a:spcPts val="3600"/>
              </a:lnSpc>
            </a:pPr>
            <a:r>
              <a:rPr lang="en-US" sz="2400">
                <a:solidFill>
                  <a:srgbClr val="BBBBBB"/>
                </a:solidFill>
                <a:latin typeface="Open Sans"/>
                <a:ea typeface="Open Sans"/>
                <a:cs typeface="Open Sans"/>
                <a:sym typeface="Open Sans"/>
              </a:rPr>
              <a:t>Ajustes: MySQL→PostgreSQL; Trello→GitHub Projects; optimización del motor; mejoras UX.</a:t>
            </a:r>
          </a:p>
          <a:p>
            <a:pPr algn="just">
              <a:lnSpc>
                <a:spcPts val="3600"/>
              </a:lnSpc>
            </a:pPr>
          </a:p>
          <a:p>
            <a:pPr algn="just">
              <a:lnSpc>
                <a:spcPts val="3600"/>
              </a:lnSpc>
            </a:pPr>
            <a:r>
              <a:rPr lang="en-US" sz="2400">
                <a:solidFill>
                  <a:srgbClr val="BBBBBB"/>
                </a:solidFill>
                <a:latin typeface="Open Sans"/>
                <a:ea typeface="Open Sans"/>
                <a:cs typeface="Open Sans"/>
                <a:sym typeface="Open Sans"/>
              </a:rPr>
              <a:t>Dificultades: complejidad normativa y APIs limitadas; se mitigó con validación legal y scraping temporal.</a:t>
            </a:r>
          </a:p>
          <a:p>
            <a:pPr algn="just">
              <a:lnSpc>
                <a:spcPts val="3600"/>
              </a:lnSpc>
            </a:pPr>
          </a:p>
          <a:p>
            <a:pPr algn="just">
              <a:lnSpc>
                <a:spcPts val="3600"/>
              </a:lnSpc>
            </a:pPr>
            <a:r>
              <a:rPr lang="en-US" sz="2400">
                <a:solidFill>
                  <a:srgbClr val="BBBBBB"/>
                </a:solidFill>
                <a:latin typeface="Open Sans"/>
                <a:ea typeface="Open Sans"/>
                <a:cs typeface="Open Sans"/>
                <a:sym typeface="Open Sans"/>
              </a:rPr>
              <a:t>Estado: pruebas y documentación en cierre.</a:t>
            </a:r>
          </a:p>
          <a:p>
            <a:pPr algn="just">
              <a:lnSpc>
                <a:spcPts val="3600"/>
              </a:lnSpc>
            </a:pPr>
          </a:p>
          <a:p>
            <a:pPr algn="just">
              <a:lnSpc>
                <a:spcPts val="3600"/>
              </a:lnSpc>
            </a:pPr>
          </a:p>
        </p:txBody>
      </p:sp>
      <p:sp>
        <p:nvSpPr>
          <p:cNvPr name="AutoShape 11" id="11"/>
          <p:cNvSpPr/>
          <p:nvPr/>
        </p:nvSpPr>
        <p:spPr>
          <a:xfrm>
            <a:off x="1228293" y="8808876"/>
            <a:ext cx="6382719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594777">
            <a:off x="17236889" y="3350794"/>
            <a:ext cx="2706712" cy="8843308"/>
            <a:chOff x="0" y="0"/>
            <a:chExt cx="3608949" cy="117910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3166" cy="3805112"/>
            </a:xfrm>
            <a:custGeom>
              <a:avLst/>
              <a:gdLst/>
              <a:ahLst/>
              <a:cxnLst/>
              <a:rect r="r" b="b" t="t" l="l"/>
              <a:pathLst>
                <a:path h="3805112" w="1003166">
                  <a:moveTo>
                    <a:pt x="0" y="0"/>
                  </a:moveTo>
                  <a:lnTo>
                    <a:pt x="1003166" y="0"/>
                  </a:lnTo>
                  <a:lnTo>
                    <a:pt x="1003166" y="3805112"/>
                  </a:lnTo>
                  <a:lnTo>
                    <a:pt x="0" y="3805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02892" y="0"/>
              <a:ext cx="1003166" cy="3805112"/>
            </a:xfrm>
            <a:custGeom>
              <a:avLst/>
              <a:gdLst/>
              <a:ahLst/>
              <a:cxnLst/>
              <a:rect r="r" b="b" t="t" l="l"/>
              <a:pathLst>
                <a:path h="3805112" w="1003166">
                  <a:moveTo>
                    <a:pt x="0" y="0"/>
                  </a:moveTo>
                  <a:lnTo>
                    <a:pt x="1003166" y="0"/>
                  </a:lnTo>
                  <a:lnTo>
                    <a:pt x="1003166" y="3805112"/>
                  </a:lnTo>
                  <a:lnTo>
                    <a:pt x="0" y="3805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true" rot="0">
              <a:off x="0" y="4098629"/>
              <a:ext cx="3608949" cy="3595826"/>
            </a:xfrm>
            <a:custGeom>
              <a:avLst/>
              <a:gdLst/>
              <a:ahLst/>
              <a:cxnLst/>
              <a:rect r="r" b="b" t="t" l="l"/>
              <a:pathLst>
                <a:path h="3595826" w="3608949">
                  <a:moveTo>
                    <a:pt x="0" y="3595826"/>
                  </a:moveTo>
                  <a:lnTo>
                    <a:pt x="3608949" y="3595826"/>
                  </a:lnTo>
                  <a:lnTo>
                    <a:pt x="3608949" y="0"/>
                  </a:lnTo>
                  <a:lnTo>
                    <a:pt x="0" y="0"/>
                  </a:lnTo>
                  <a:lnTo>
                    <a:pt x="0" y="3595826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1167415" y="7985966"/>
              <a:ext cx="2441534" cy="2441534"/>
            </a:xfrm>
            <a:custGeom>
              <a:avLst/>
              <a:gdLst/>
              <a:ahLst/>
              <a:cxnLst/>
              <a:rect r="r" b="b" t="t" l="l"/>
              <a:pathLst>
                <a:path h="2441534" w="2441534">
                  <a:moveTo>
                    <a:pt x="0" y="0"/>
                  </a:moveTo>
                  <a:lnTo>
                    <a:pt x="2441534" y="0"/>
                  </a:lnTo>
                  <a:lnTo>
                    <a:pt x="2441534" y="2441534"/>
                  </a:lnTo>
                  <a:lnTo>
                    <a:pt x="0" y="2441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0" y="7985966"/>
              <a:ext cx="1003166" cy="3805112"/>
            </a:xfrm>
            <a:custGeom>
              <a:avLst/>
              <a:gdLst/>
              <a:ahLst/>
              <a:cxnLst/>
              <a:rect r="r" b="b" t="t" l="l"/>
              <a:pathLst>
                <a:path h="3805112" w="1003166">
                  <a:moveTo>
                    <a:pt x="0" y="0"/>
                  </a:moveTo>
                  <a:lnTo>
                    <a:pt x="1003166" y="0"/>
                  </a:lnTo>
                  <a:lnTo>
                    <a:pt x="1003166" y="3805111"/>
                  </a:lnTo>
                  <a:lnTo>
                    <a:pt x="0" y="38051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605518" y="0"/>
              <a:ext cx="1003166" cy="3805112"/>
            </a:xfrm>
            <a:custGeom>
              <a:avLst/>
              <a:gdLst/>
              <a:ahLst/>
              <a:cxnLst/>
              <a:rect r="r" b="b" t="t" l="l"/>
              <a:pathLst>
                <a:path h="3805112" w="1003166">
                  <a:moveTo>
                    <a:pt x="0" y="0"/>
                  </a:moveTo>
                  <a:lnTo>
                    <a:pt x="1003166" y="0"/>
                  </a:lnTo>
                  <a:lnTo>
                    <a:pt x="1003166" y="3805112"/>
                  </a:lnTo>
                  <a:lnTo>
                    <a:pt x="0" y="3805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2594777">
            <a:off x="-1174938" y="-2452536"/>
            <a:ext cx="2706712" cy="8843308"/>
            <a:chOff x="0" y="0"/>
            <a:chExt cx="3608949" cy="117910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03166" cy="3805112"/>
            </a:xfrm>
            <a:custGeom>
              <a:avLst/>
              <a:gdLst/>
              <a:ahLst/>
              <a:cxnLst/>
              <a:rect r="r" b="b" t="t" l="l"/>
              <a:pathLst>
                <a:path h="3805112" w="1003166">
                  <a:moveTo>
                    <a:pt x="0" y="0"/>
                  </a:moveTo>
                  <a:lnTo>
                    <a:pt x="1003166" y="0"/>
                  </a:lnTo>
                  <a:lnTo>
                    <a:pt x="1003166" y="3805112"/>
                  </a:lnTo>
                  <a:lnTo>
                    <a:pt x="0" y="3805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302892" y="0"/>
              <a:ext cx="1003166" cy="3805112"/>
            </a:xfrm>
            <a:custGeom>
              <a:avLst/>
              <a:gdLst/>
              <a:ahLst/>
              <a:cxnLst/>
              <a:rect r="r" b="b" t="t" l="l"/>
              <a:pathLst>
                <a:path h="3805112" w="1003166">
                  <a:moveTo>
                    <a:pt x="0" y="0"/>
                  </a:moveTo>
                  <a:lnTo>
                    <a:pt x="1003166" y="0"/>
                  </a:lnTo>
                  <a:lnTo>
                    <a:pt x="1003166" y="3805112"/>
                  </a:lnTo>
                  <a:lnTo>
                    <a:pt x="0" y="3805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true" rot="0">
              <a:off x="0" y="4098629"/>
              <a:ext cx="3608949" cy="3595826"/>
            </a:xfrm>
            <a:custGeom>
              <a:avLst/>
              <a:gdLst/>
              <a:ahLst/>
              <a:cxnLst/>
              <a:rect r="r" b="b" t="t" l="l"/>
              <a:pathLst>
                <a:path h="3595826" w="3608949">
                  <a:moveTo>
                    <a:pt x="0" y="3595826"/>
                  </a:moveTo>
                  <a:lnTo>
                    <a:pt x="3608949" y="3595826"/>
                  </a:lnTo>
                  <a:lnTo>
                    <a:pt x="3608949" y="0"/>
                  </a:lnTo>
                  <a:lnTo>
                    <a:pt x="0" y="0"/>
                  </a:lnTo>
                  <a:lnTo>
                    <a:pt x="0" y="3595826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10800000">
              <a:off x="1167415" y="7985966"/>
              <a:ext cx="2441534" cy="2441534"/>
            </a:xfrm>
            <a:custGeom>
              <a:avLst/>
              <a:gdLst/>
              <a:ahLst/>
              <a:cxnLst/>
              <a:rect r="r" b="b" t="t" l="l"/>
              <a:pathLst>
                <a:path h="2441534" w="2441534">
                  <a:moveTo>
                    <a:pt x="0" y="0"/>
                  </a:moveTo>
                  <a:lnTo>
                    <a:pt x="2441534" y="0"/>
                  </a:lnTo>
                  <a:lnTo>
                    <a:pt x="2441534" y="2441534"/>
                  </a:lnTo>
                  <a:lnTo>
                    <a:pt x="0" y="2441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-10800000">
              <a:off x="0" y="7985966"/>
              <a:ext cx="1003166" cy="3805112"/>
            </a:xfrm>
            <a:custGeom>
              <a:avLst/>
              <a:gdLst/>
              <a:ahLst/>
              <a:cxnLst/>
              <a:rect r="r" b="b" t="t" l="l"/>
              <a:pathLst>
                <a:path h="3805112" w="1003166">
                  <a:moveTo>
                    <a:pt x="0" y="0"/>
                  </a:moveTo>
                  <a:lnTo>
                    <a:pt x="1003166" y="0"/>
                  </a:lnTo>
                  <a:lnTo>
                    <a:pt x="1003166" y="3805111"/>
                  </a:lnTo>
                  <a:lnTo>
                    <a:pt x="0" y="38051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605518" y="0"/>
              <a:ext cx="1003166" cy="3805112"/>
            </a:xfrm>
            <a:custGeom>
              <a:avLst/>
              <a:gdLst/>
              <a:ahLst/>
              <a:cxnLst/>
              <a:rect r="r" b="b" t="t" l="l"/>
              <a:pathLst>
                <a:path h="3805112" w="1003166">
                  <a:moveTo>
                    <a:pt x="0" y="0"/>
                  </a:moveTo>
                  <a:lnTo>
                    <a:pt x="1003166" y="0"/>
                  </a:lnTo>
                  <a:lnTo>
                    <a:pt x="1003166" y="3805112"/>
                  </a:lnTo>
                  <a:lnTo>
                    <a:pt x="0" y="3805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5282853" y="3027504"/>
            <a:ext cx="7297460" cy="4868878"/>
            <a:chOff x="0" y="0"/>
            <a:chExt cx="1642308" cy="10957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42308" cy="1095751"/>
            </a:xfrm>
            <a:custGeom>
              <a:avLst/>
              <a:gdLst/>
              <a:ahLst/>
              <a:cxnLst/>
              <a:rect r="r" b="b" t="t" l="l"/>
              <a:pathLst>
                <a:path h="1095751" w="1642308">
                  <a:moveTo>
                    <a:pt x="0" y="0"/>
                  </a:moveTo>
                  <a:lnTo>
                    <a:pt x="1642308" y="0"/>
                  </a:lnTo>
                  <a:lnTo>
                    <a:pt x="1642308" y="1095751"/>
                  </a:lnTo>
                  <a:lnTo>
                    <a:pt x="0" y="10957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42875"/>
              <a:ext cx="1642308" cy="1238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641623" y="438877"/>
            <a:ext cx="11004754" cy="1179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9"/>
              </a:lnSpc>
            </a:pPr>
            <a:r>
              <a:rPr lang="en-US" sz="7740" b="true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Resultados de Fase 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26639" y="3432481"/>
            <a:ext cx="6609889" cy="3604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2150" indent="-231075" lvl="1">
              <a:lnSpc>
                <a:spcPts val="3210"/>
              </a:lnSpc>
              <a:buFont typeface="Arial"/>
              <a:buChar char="•"/>
            </a:pPr>
            <a:r>
              <a:rPr lang="en-US" sz="2140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Flujo completo: registrar causa → calcular plazos → alertas.</a:t>
            </a:r>
          </a:p>
          <a:p>
            <a:pPr algn="l">
              <a:lnSpc>
                <a:spcPts val="3210"/>
              </a:lnSpc>
            </a:pPr>
          </a:p>
          <a:p>
            <a:pPr algn="l" marL="462150" indent="-231075" lvl="1">
              <a:lnSpc>
                <a:spcPts val="3210"/>
              </a:lnSpc>
              <a:buFont typeface="Arial"/>
              <a:buChar char="•"/>
            </a:pPr>
            <a:r>
              <a:rPr lang="en-US" sz="2140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Interfaz utilizable con calendario y formularios.</a:t>
            </a:r>
          </a:p>
          <a:p>
            <a:pPr algn="l">
              <a:lnSpc>
                <a:spcPts val="3210"/>
              </a:lnSpc>
            </a:pPr>
          </a:p>
          <a:p>
            <a:pPr algn="l" marL="462150" indent="-231075" lvl="1">
              <a:lnSpc>
                <a:spcPts val="3210"/>
              </a:lnSpc>
              <a:buFont typeface="Arial"/>
              <a:buChar char="•"/>
            </a:pPr>
            <a:r>
              <a:rPr lang="en-US" sz="2140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Datos protegidos y trazabilidad de cambios en repositorio.</a:t>
            </a:r>
          </a:p>
          <a:p>
            <a:pPr algn="ctr">
              <a:lnSpc>
                <a:spcPts val="3210"/>
              </a:lnSpc>
            </a:pP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324265" y="8794767"/>
            <a:ext cx="843338" cy="843338"/>
          </a:xfrm>
          <a:custGeom>
            <a:avLst/>
            <a:gdLst/>
            <a:ahLst/>
            <a:cxnLst/>
            <a:rect r="r" b="b" t="t" l="l"/>
            <a:pathLst>
              <a:path h="843338" w="843338">
                <a:moveTo>
                  <a:pt x="0" y="0"/>
                </a:moveTo>
                <a:lnTo>
                  <a:pt x="843338" y="0"/>
                </a:lnTo>
                <a:lnTo>
                  <a:pt x="843338" y="843338"/>
                </a:lnTo>
                <a:lnTo>
                  <a:pt x="0" y="8433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22" id="22"/>
          <p:cNvSpPr/>
          <p:nvPr/>
        </p:nvSpPr>
        <p:spPr>
          <a:xfrm>
            <a:off x="7652300" y="7167121"/>
            <a:ext cx="29834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3641623" y="2073222"/>
            <a:ext cx="11272540" cy="404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0"/>
              </a:lnSpc>
              <a:spcBef>
                <a:spcPct val="0"/>
              </a:spcBef>
            </a:pPr>
            <a:r>
              <a:rPr lang="en-US" sz="21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 versión entregada automatiza cálculos clave y estandariza la gestión de plazos.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07508">
            <a:off x="712200" y="-8812673"/>
            <a:ext cx="6685691" cy="21843337"/>
            <a:chOff x="0" y="0"/>
            <a:chExt cx="8914254" cy="29124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7861" cy="9398783"/>
            </a:xfrm>
            <a:custGeom>
              <a:avLst/>
              <a:gdLst/>
              <a:ahLst/>
              <a:cxnLst/>
              <a:rect r="r" b="b" t="t" l="l"/>
              <a:pathLst>
                <a:path h="9398783" w="2477861">
                  <a:moveTo>
                    <a:pt x="0" y="0"/>
                  </a:moveTo>
                  <a:lnTo>
                    <a:pt x="2477861" y="0"/>
                  </a:lnTo>
                  <a:lnTo>
                    <a:pt x="2477861" y="9398783"/>
                  </a:lnTo>
                  <a:lnTo>
                    <a:pt x="0" y="93987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218197" y="0"/>
              <a:ext cx="2477861" cy="9398783"/>
            </a:xfrm>
            <a:custGeom>
              <a:avLst/>
              <a:gdLst/>
              <a:ahLst/>
              <a:cxnLst/>
              <a:rect r="r" b="b" t="t" l="l"/>
              <a:pathLst>
                <a:path h="9398783" w="2477861">
                  <a:moveTo>
                    <a:pt x="0" y="0"/>
                  </a:moveTo>
                  <a:lnTo>
                    <a:pt x="2477860" y="0"/>
                  </a:lnTo>
                  <a:lnTo>
                    <a:pt x="2477860" y="9398783"/>
                  </a:lnTo>
                  <a:lnTo>
                    <a:pt x="0" y="93987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true" rot="0">
              <a:off x="0" y="10123783"/>
              <a:ext cx="8914254" cy="8881839"/>
            </a:xfrm>
            <a:custGeom>
              <a:avLst/>
              <a:gdLst/>
              <a:ahLst/>
              <a:cxnLst/>
              <a:rect r="r" b="b" t="t" l="l"/>
              <a:pathLst>
                <a:path h="8881839" w="8914254">
                  <a:moveTo>
                    <a:pt x="0" y="8881839"/>
                  </a:moveTo>
                  <a:lnTo>
                    <a:pt x="8914254" y="8881839"/>
                  </a:lnTo>
                  <a:lnTo>
                    <a:pt x="8914254" y="0"/>
                  </a:lnTo>
                  <a:lnTo>
                    <a:pt x="0" y="0"/>
                  </a:lnTo>
                  <a:lnTo>
                    <a:pt x="0" y="888183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2883564" y="19725666"/>
              <a:ext cx="6030690" cy="6030690"/>
            </a:xfrm>
            <a:custGeom>
              <a:avLst/>
              <a:gdLst/>
              <a:ahLst/>
              <a:cxnLst/>
              <a:rect r="r" b="b" t="t" l="l"/>
              <a:pathLst>
                <a:path h="6030690" w="6030690">
                  <a:moveTo>
                    <a:pt x="0" y="0"/>
                  </a:moveTo>
                  <a:lnTo>
                    <a:pt x="6030690" y="0"/>
                  </a:lnTo>
                  <a:lnTo>
                    <a:pt x="6030690" y="6030690"/>
                  </a:lnTo>
                  <a:lnTo>
                    <a:pt x="0" y="60306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0" y="19725666"/>
              <a:ext cx="2477861" cy="9398783"/>
            </a:xfrm>
            <a:custGeom>
              <a:avLst/>
              <a:gdLst/>
              <a:ahLst/>
              <a:cxnLst/>
              <a:rect r="r" b="b" t="t" l="l"/>
              <a:pathLst>
                <a:path h="9398783" w="2477861">
                  <a:moveTo>
                    <a:pt x="0" y="0"/>
                  </a:moveTo>
                  <a:lnTo>
                    <a:pt x="2477861" y="0"/>
                  </a:lnTo>
                  <a:lnTo>
                    <a:pt x="2477861" y="9398783"/>
                  </a:lnTo>
                  <a:lnTo>
                    <a:pt x="0" y="93987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435737" y="0"/>
              <a:ext cx="2477861" cy="9398783"/>
            </a:xfrm>
            <a:custGeom>
              <a:avLst/>
              <a:gdLst/>
              <a:ahLst/>
              <a:cxnLst/>
              <a:rect r="r" b="b" t="t" l="l"/>
              <a:pathLst>
                <a:path h="9398783" w="2477861">
                  <a:moveTo>
                    <a:pt x="0" y="0"/>
                  </a:moveTo>
                  <a:lnTo>
                    <a:pt x="2477861" y="0"/>
                  </a:lnTo>
                  <a:lnTo>
                    <a:pt x="2477861" y="9398783"/>
                  </a:lnTo>
                  <a:lnTo>
                    <a:pt x="0" y="93987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8299896" y="2975743"/>
            <a:ext cx="899578" cy="899578"/>
          </a:xfrm>
          <a:custGeom>
            <a:avLst/>
            <a:gdLst/>
            <a:ahLst/>
            <a:cxnLst/>
            <a:rect r="r" b="b" t="t" l="l"/>
            <a:pathLst>
              <a:path h="899578" w="899578">
                <a:moveTo>
                  <a:pt x="0" y="0"/>
                </a:moveTo>
                <a:lnTo>
                  <a:pt x="899578" y="0"/>
                </a:lnTo>
                <a:lnTo>
                  <a:pt x="899578" y="899578"/>
                </a:lnTo>
                <a:lnTo>
                  <a:pt x="0" y="8995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99896" y="5338203"/>
            <a:ext cx="899578" cy="899578"/>
          </a:xfrm>
          <a:custGeom>
            <a:avLst/>
            <a:gdLst/>
            <a:ahLst/>
            <a:cxnLst/>
            <a:rect r="r" b="b" t="t" l="l"/>
            <a:pathLst>
              <a:path h="899578" w="899578">
                <a:moveTo>
                  <a:pt x="0" y="0"/>
                </a:moveTo>
                <a:lnTo>
                  <a:pt x="899578" y="0"/>
                </a:lnTo>
                <a:lnTo>
                  <a:pt x="899578" y="899578"/>
                </a:lnTo>
                <a:lnTo>
                  <a:pt x="0" y="8995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6906287" y="8905287"/>
            <a:ext cx="353013" cy="353013"/>
          </a:xfrm>
          <a:custGeom>
            <a:avLst/>
            <a:gdLst/>
            <a:ahLst/>
            <a:cxnLst/>
            <a:rect r="r" b="b" t="t" l="l"/>
            <a:pathLst>
              <a:path h="353013" w="353013">
                <a:moveTo>
                  <a:pt x="0" y="0"/>
                </a:moveTo>
                <a:lnTo>
                  <a:pt x="353013" y="0"/>
                </a:lnTo>
                <a:lnTo>
                  <a:pt x="353013" y="353013"/>
                </a:lnTo>
                <a:lnTo>
                  <a:pt x="0" y="3530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286448" y="1756570"/>
            <a:ext cx="9095382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72"/>
              </a:lnSpc>
            </a:pPr>
            <a:r>
              <a:rPr lang="en-US" sz="4560" b="true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Evidencias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51513" y="3093131"/>
            <a:ext cx="7021494" cy="42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48"/>
              </a:lnSpc>
            </a:pPr>
            <a:r>
              <a:rPr lang="en-US" sz="2365" b="true">
                <a:solidFill>
                  <a:srgbClr val="BBBBB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E1:</a:t>
            </a:r>
            <a:r>
              <a:rPr lang="en-US" sz="2365">
                <a:solidFill>
                  <a:srgbClr val="BBBBBB"/>
                </a:solidFill>
                <a:latin typeface="Open Sans"/>
                <a:ea typeface="Open Sans"/>
                <a:cs typeface="Open Sans"/>
                <a:sym typeface="Open Sans"/>
              </a:rPr>
              <a:t> Código funcional (backend + interfaz).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51513" y="5545806"/>
            <a:ext cx="7021494" cy="421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48"/>
              </a:lnSpc>
            </a:pPr>
            <a:r>
              <a:rPr lang="en-US" sz="2365" b="true">
                <a:solidFill>
                  <a:srgbClr val="BBBBB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E3: </a:t>
            </a:r>
            <a:r>
              <a:rPr lang="en-US" sz="2365">
                <a:solidFill>
                  <a:srgbClr val="BBBBBB"/>
                </a:solidFill>
                <a:latin typeface="Open Sans"/>
                <a:ea typeface="Open Sans"/>
                <a:cs typeface="Open Sans"/>
                <a:sym typeface="Open Sans"/>
              </a:rPr>
              <a:t>Pruebas BDD (Gherkin/Behave) y unitarias.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299896" y="4156973"/>
            <a:ext cx="899578" cy="899578"/>
          </a:xfrm>
          <a:custGeom>
            <a:avLst/>
            <a:gdLst/>
            <a:ahLst/>
            <a:cxnLst/>
            <a:rect r="r" b="b" t="t" l="l"/>
            <a:pathLst>
              <a:path h="899578" w="899578">
                <a:moveTo>
                  <a:pt x="0" y="0"/>
                </a:moveTo>
                <a:lnTo>
                  <a:pt x="899578" y="0"/>
                </a:lnTo>
                <a:lnTo>
                  <a:pt x="899578" y="899578"/>
                </a:lnTo>
                <a:lnTo>
                  <a:pt x="0" y="8995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451513" y="4265667"/>
            <a:ext cx="7021494" cy="877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48"/>
              </a:lnSpc>
            </a:pPr>
            <a:r>
              <a:rPr lang="en-US" sz="2365" b="true">
                <a:solidFill>
                  <a:srgbClr val="BBBBB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E2:</a:t>
            </a:r>
            <a:r>
              <a:rPr lang="en-US" sz="2365">
                <a:solidFill>
                  <a:srgbClr val="BBBBBB"/>
                </a:solidFill>
                <a:latin typeface="Open Sans"/>
                <a:ea typeface="Open Sans"/>
                <a:cs typeface="Open Sans"/>
                <a:sym typeface="Open Sans"/>
              </a:rPr>
              <a:t> BD con migraciones y datos de prueba.</a:t>
            </a:r>
          </a:p>
          <a:p>
            <a:pPr algn="just">
              <a:lnSpc>
                <a:spcPts val="3548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6473007" y="236957"/>
            <a:ext cx="843338" cy="843338"/>
          </a:xfrm>
          <a:custGeom>
            <a:avLst/>
            <a:gdLst/>
            <a:ahLst/>
            <a:cxnLst/>
            <a:rect r="r" b="b" t="t" l="l"/>
            <a:pathLst>
              <a:path h="843338" w="843338">
                <a:moveTo>
                  <a:pt x="0" y="0"/>
                </a:moveTo>
                <a:lnTo>
                  <a:pt x="843338" y="0"/>
                </a:lnTo>
                <a:lnTo>
                  <a:pt x="843338" y="843338"/>
                </a:lnTo>
                <a:lnTo>
                  <a:pt x="0" y="843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299896" y="6605700"/>
            <a:ext cx="899578" cy="899578"/>
          </a:xfrm>
          <a:custGeom>
            <a:avLst/>
            <a:gdLst/>
            <a:ahLst/>
            <a:cxnLst/>
            <a:rect r="r" b="b" t="t" l="l"/>
            <a:pathLst>
              <a:path h="899578" w="899578">
                <a:moveTo>
                  <a:pt x="0" y="0"/>
                </a:moveTo>
                <a:lnTo>
                  <a:pt x="899578" y="0"/>
                </a:lnTo>
                <a:lnTo>
                  <a:pt x="899578" y="899577"/>
                </a:lnTo>
                <a:lnTo>
                  <a:pt x="0" y="8995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451513" y="6709870"/>
            <a:ext cx="7021494" cy="421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48"/>
              </a:lnSpc>
            </a:pPr>
            <a:r>
              <a:rPr lang="en-US" sz="2365" b="true">
                <a:solidFill>
                  <a:srgbClr val="BBBBB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E4:</a:t>
            </a:r>
            <a:r>
              <a:rPr lang="en-US" sz="2365">
                <a:solidFill>
                  <a:srgbClr val="BBBBBB"/>
                </a:solidFill>
                <a:latin typeface="Open Sans"/>
                <a:ea typeface="Open Sans"/>
                <a:cs typeface="Open Sans"/>
                <a:sym typeface="Open Sans"/>
              </a:rPr>
              <a:t> Manual de uso y README.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594777">
            <a:off x="17236889" y="3350794"/>
            <a:ext cx="2706712" cy="8843308"/>
            <a:chOff x="0" y="0"/>
            <a:chExt cx="3608949" cy="117910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3166" cy="3805112"/>
            </a:xfrm>
            <a:custGeom>
              <a:avLst/>
              <a:gdLst/>
              <a:ahLst/>
              <a:cxnLst/>
              <a:rect r="r" b="b" t="t" l="l"/>
              <a:pathLst>
                <a:path h="3805112" w="1003166">
                  <a:moveTo>
                    <a:pt x="0" y="0"/>
                  </a:moveTo>
                  <a:lnTo>
                    <a:pt x="1003166" y="0"/>
                  </a:lnTo>
                  <a:lnTo>
                    <a:pt x="1003166" y="3805112"/>
                  </a:lnTo>
                  <a:lnTo>
                    <a:pt x="0" y="3805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02892" y="0"/>
              <a:ext cx="1003166" cy="3805112"/>
            </a:xfrm>
            <a:custGeom>
              <a:avLst/>
              <a:gdLst/>
              <a:ahLst/>
              <a:cxnLst/>
              <a:rect r="r" b="b" t="t" l="l"/>
              <a:pathLst>
                <a:path h="3805112" w="1003166">
                  <a:moveTo>
                    <a:pt x="0" y="0"/>
                  </a:moveTo>
                  <a:lnTo>
                    <a:pt x="1003166" y="0"/>
                  </a:lnTo>
                  <a:lnTo>
                    <a:pt x="1003166" y="3805112"/>
                  </a:lnTo>
                  <a:lnTo>
                    <a:pt x="0" y="3805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true" rot="0">
              <a:off x="0" y="4098629"/>
              <a:ext cx="3608949" cy="3595826"/>
            </a:xfrm>
            <a:custGeom>
              <a:avLst/>
              <a:gdLst/>
              <a:ahLst/>
              <a:cxnLst/>
              <a:rect r="r" b="b" t="t" l="l"/>
              <a:pathLst>
                <a:path h="3595826" w="3608949">
                  <a:moveTo>
                    <a:pt x="0" y="3595826"/>
                  </a:moveTo>
                  <a:lnTo>
                    <a:pt x="3608949" y="3595826"/>
                  </a:lnTo>
                  <a:lnTo>
                    <a:pt x="3608949" y="0"/>
                  </a:lnTo>
                  <a:lnTo>
                    <a:pt x="0" y="0"/>
                  </a:lnTo>
                  <a:lnTo>
                    <a:pt x="0" y="3595826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1167415" y="7985966"/>
              <a:ext cx="2441534" cy="2441534"/>
            </a:xfrm>
            <a:custGeom>
              <a:avLst/>
              <a:gdLst/>
              <a:ahLst/>
              <a:cxnLst/>
              <a:rect r="r" b="b" t="t" l="l"/>
              <a:pathLst>
                <a:path h="2441534" w="2441534">
                  <a:moveTo>
                    <a:pt x="0" y="0"/>
                  </a:moveTo>
                  <a:lnTo>
                    <a:pt x="2441534" y="0"/>
                  </a:lnTo>
                  <a:lnTo>
                    <a:pt x="2441534" y="2441534"/>
                  </a:lnTo>
                  <a:lnTo>
                    <a:pt x="0" y="2441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0" y="7985966"/>
              <a:ext cx="1003166" cy="3805112"/>
            </a:xfrm>
            <a:custGeom>
              <a:avLst/>
              <a:gdLst/>
              <a:ahLst/>
              <a:cxnLst/>
              <a:rect r="r" b="b" t="t" l="l"/>
              <a:pathLst>
                <a:path h="3805112" w="1003166">
                  <a:moveTo>
                    <a:pt x="0" y="0"/>
                  </a:moveTo>
                  <a:lnTo>
                    <a:pt x="1003166" y="0"/>
                  </a:lnTo>
                  <a:lnTo>
                    <a:pt x="1003166" y="3805111"/>
                  </a:lnTo>
                  <a:lnTo>
                    <a:pt x="0" y="38051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605518" y="0"/>
              <a:ext cx="1003166" cy="3805112"/>
            </a:xfrm>
            <a:custGeom>
              <a:avLst/>
              <a:gdLst/>
              <a:ahLst/>
              <a:cxnLst/>
              <a:rect r="r" b="b" t="t" l="l"/>
              <a:pathLst>
                <a:path h="3805112" w="1003166">
                  <a:moveTo>
                    <a:pt x="0" y="0"/>
                  </a:moveTo>
                  <a:lnTo>
                    <a:pt x="1003166" y="0"/>
                  </a:lnTo>
                  <a:lnTo>
                    <a:pt x="1003166" y="3805112"/>
                  </a:lnTo>
                  <a:lnTo>
                    <a:pt x="0" y="3805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2594777">
            <a:off x="-1174938" y="-2452536"/>
            <a:ext cx="2706712" cy="8843308"/>
            <a:chOff x="0" y="0"/>
            <a:chExt cx="3608949" cy="117910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03166" cy="3805112"/>
            </a:xfrm>
            <a:custGeom>
              <a:avLst/>
              <a:gdLst/>
              <a:ahLst/>
              <a:cxnLst/>
              <a:rect r="r" b="b" t="t" l="l"/>
              <a:pathLst>
                <a:path h="3805112" w="1003166">
                  <a:moveTo>
                    <a:pt x="0" y="0"/>
                  </a:moveTo>
                  <a:lnTo>
                    <a:pt x="1003166" y="0"/>
                  </a:lnTo>
                  <a:lnTo>
                    <a:pt x="1003166" y="3805112"/>
                  </a:lnTo>
                  <a:lnTo>
                    <a:pt x="0" y="3805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302892" y="0"/>
              <a:ext cx="1003166" cy="3805112"/>
            </a:xfrm>
            <a:custGeom>
              <a:avLst/>
              <a:gdLst/>
              <a:ahLst/>
              <a:cxnLst/>
              <a:rect r="r" b="b" t="t" l="l"/>
              <a:pathLst>
                <a:path h="3805112" w="1003166">
                  <a:moveTo>
                    <a:pt x="0" y="0"/>
                  </a:moveTo>
                  <a:lnTo>
                    <a:pt x="1003166" y="0"/>
                  </a:lnTo>
                  <a:lnTo>
                    <a:pt x="1003166" y="3805112"/>
                  </a:lnTo>
                  <a:lnTo>
                    <a:pt x="0" y="3805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true" rot="0">
              <a:off x="0" y="4098629"/>
              <a:ext cx="3608949" cy="3595826"/>
            </a:xfrm>
            <a:custGeom>
              <a:avLst/>
              <a:gdLst/>
              <a:ahLst/>
              <a:cxnLst/>
              <a:rect r="r" b="b" t="t" l="l"/>
              <a:pathLst>
                <a:path h="3595826" w="3608949">
                  <a:moveTo>
                    <a:pt x="0" y="3595826"/>
                  </a:moveTo>
                  <a:lnTo>
                    <a:pt x="3608949" y="3595826"/>
                  </a:lnTo>
                  <a:lnTo>
                    <a:pt x="3608949" y="0"/>
                  </a:lnTo>
                  <a:lnTo>
                    <a:pt x="0" y="0"/>
                  </a:lnTo>
                  <a:lnTo>
                    <a:pt x="0" y="3595826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10800000">
              <a:off x="1167415" y="7985966"/>
              <a:ext cx="2441534" cy="2441534"/>
            </a:xfrm>
            <a:custGeom>
              <a:avLst/>
              <a:gdLst/>
              <a:ahLst/>
              <a:cxnLst/>
              <a:rect r="r" b="b" t="t" l="l"/>
              <a:pathLst>
                <a:path h="2441534" w="2441534">
                  <a:moveTo>
                    <a:pt x="0" y="0"/>
                  </a:moveTo>
                  <a:lnTo>
                    <a:pt x="2441534" y="0"/>
                  </a:lnTo>
                  <a:lnTo>
                    <a:pt x="2441534" y="2441534"/>
                  </a:lnTo>
                  <a:lnTo>
                    <a:pt x="0" y="2441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-10800000">
              <a:off x="0" y="7985966"/>
              <a:ext cx="1003166" cy="3805112"/>
            </a:xfrm>
            <a:custGeom>
              <a:avLst/>
              <a:gdLst/>
              <a:ahLst/>
              <a:cxnLst/>
              <a:rect r="r" b="b" t="t" l="l"/>
              <a:pathLst>
                <a:path h="3805112" w="1003166">
                  <a:moveTo>
                    <a:pt x="0" y="0"/>
                  </a:moveTo>
                  <a:lnTo>
                    <a:pt x="1003166" y="0"/>
                  </a:lnTo>
                  <a:lnTo>
                    <a:pt x="1003166" y="3805111"/>
                  </a:lnTo>
                  <a:lnTo>
                    <a:pt x="0" y="38051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605518" y="0"/>
              <a:ext cx="1003166" cy="3805112"/>
            </a:xfrm>
            <a:custGeom>
              <a:avLst/>
              <a:gdLst/>
              <a:ahLst/>
              <a:cxnLst/>
              <a:rect r="r" b="b" t="t" l="l"/>
              <a:pathLst>
                <a:path h="3805112" w="1003166">
                  <a:moveTo>
                    <a:pt x="0" y="0"/>
                  </a:moveTo>
                  <a:lnTo>
                    <a:pt x="1003166" y="0"/>
                  </a:lnTo>
                  <a:lnTo>
                    <a:pt x="1003166" y="3805112"/>
                  </a:lnTo>
                  <a:lnTo>
                    <a:pt x="0" y="3805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203639" y="3865264"/>
            <a:ext cx="4718112" cy="4868878"/>
            <a:chOff x="0" y="0"/>
            <a:chExt cx="1061821" cy="10957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61821" cy="1095751"/>
            </a:xfrm>
            <a:custGeom>
              <a:avLst/>
              <a:gdLst/>
              <a:ahLst/>
              <a:cxnLst/>
              <a:rect r="r" b="b" t="t" l="l"/>
              <a:pathLst>
                <a:path h="1095751" w="1061821">
                  <a:moveTo>
                    <a:pt x="0" y="0"/>
                  </a:moveTo>
                  <a:lnTo>
                    <a:pt x="1061821" y="0"/>
                  </a:lnTo>
                  <a:lnTo>
                    <a:pt x="1061821" y="1095751"/>
                  </a:lnTo>
                  <a:lnTo>
                    <a:pt x="0" y="10957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42875"/>
              <a:ext cx="1061821" cy="1238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33053" y="3865264"/>
            <a:ext cx="4563477" cy="4747497"/>
            <a:chOff x="0" y="0"/>
            <a:chExt cx="1027020" cy="106843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27020" cy="1068434"/>
            </a:xfrm>
            <a:custGeom>
              <a:avLst/>
              <a:gdLst/>
              <a:ahLst/>
              <a:cxnLst/>
              <a:rect r="r" b="b" t="t" l="l"/>
              <a:pathLst>
                <a:path h="1068434" w="1027020">
                  <a:moveTo>
                    <a:pt x="0" y="0"/>
                  </a:moveTo>
                  <a:lnTo>
                    <a:pt x="1027020" y="0"/>
                  </a:lnTo>
                  <a:lnTo>
                    <a:pt x="1027020" y="1068434"/>
                  </a:lnTo>
                  <a:lnTo>
                    <a:pt x="0" y="10684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42875"/>
              <a:ext cx="1027020" cy="1211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3654886" y="757102"/>
            <a:ext cx="11530703" cy="88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5867" b="true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Próximos pasos inmediatos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833892" y="3436639"/>
            <a:ext cx="305282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1"/>
              </a:lnSpc>
              <a:spcBef>
                <a:spcPct val="0"/>
              </a:spcBef>
            </a:pPr>
            <a:r>
              <a:rPr lang="en-US" b="true" sz="285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General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99520" y="5109688"/>
            <a:ext cx="4030542" cy="1604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0"/>
              </a:lnSpc>
              <a:spcBef>
                <a:spcPct val="0"/>
              </a:spcBef>
            </a:pPr>
          </a:p>
          <a:p>
            <a:pPr algn="ctr">
              <a:lnSpc>
                <a:spcPts val="3210"/>
              </a:lnSpc>
              <a:spcBef>
                <a:spcPct val="0"/>
              </a:spcBef>
            </a:pPr>
            <a:r>
              <a:rPr lang="en-US" sz="2140" strike="noStrike" u="none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◈ Ampliar r</a:t>
            </a:r>
            <a:r>
              <a:rPr lang="en-US" sz="2140" strike="noStrike" u="none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140" strike="noStrike" u="none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gla</a:t>
            </a:r>
            <a:r>
              <a:rPr lang="en-US" sz="2140" strike="noStrike" u="none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s y casos bo</a:t>
            </a:r>
            <a:r>
              <a:rPr lang="en-US" sz="2140" strike="noStrike" u="none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140" strike="noStrike" u="none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de del m</a:t>
            </a:r>
            <a:r>
              <a:rPr lang="en-US" sz="2140" strike="noStrike" u="none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140" strike="noStrike" u="none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140" strike="noStrike" u="none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or</a:t>
            </a:r>
            <a:r>
              <a:rPr lang="en-US" sz="2140" strike="noStrike" u="none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ctr" marL="0" indent="0" lvl="0">
              <a:lnSpc>
                <a:spcPts val="3210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6547425" y="5509738"/>
            <a:ext cx="4030542" cy="804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0"/>
              </a:lnSpc>
            </a:pPr>
            <a:r>
              <a:rPr lang="en-US" sz="2140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◈ Interoperabilidad con fuentes oficiales.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24265" y="8794767"/>
            <a:ext cx="843338" cy="843338"/>
          </a:xfrm>
          <a:custGeom>
            <a:avLst/>
            <a:gdLst/>
            <a:ahLst/>
            <a:cxnLst/>
            <a:rect r="r" b="b" t="t" l="l"/>
            <a:pathLst>
              <a:path h="843338" w="843338">
                <a:moveTo>
                  <a:pt x="0" y="0"/>
                </a:moveTo>
                <a:lnTo>
                  <a:pt x="843338" y="0"/>
                </a:lnTo>
                <a:lnTo>
                  <a:pt x="843338" y="843338"/>
                </a:lnTo>
                <a:lnTo>
                  <a:pt x="0" y="8433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>
            <a:off x="1723091" y="7432550"/>
            <a:ext cx="29834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7065688" y="7408737"/>
            <a:ext cx="29834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9" id="29"/>
          <p:cNvSpPr txBox="true"/>
          <p:nvPr/>
        </p:nvSpPr>
        <p:spPr>
          <a:xfrm rot="0">
            <a:off x="2933718" y="2318572"/>
            <a:ext cx="12973039" cy="404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0"/>
              </a:lnSpc>
              <a:spcBef>
                <a:spcPct val="0"/>
              </a:spcBef>
            </a:pPr>
            <a:r>
              <a:rPr lang="en-US" sz="21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</a:t>
            </a:r>
            <a:r>
              <a:rPr lang="en-US" sz="21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 la siguiente iteración se profundiza en robustez y cobertura.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1626602" y="3865264"/>
            <a:ext cx="4718112" cy="4868878"/>
            <a:chOff x="0" y="0"/>
            <a:chExt cx="1061821" cy="109575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61821" cy="1095751"/>
            </a:xfrm>
            <a:custGeom>
              <a:avLst/>
              <a:gdLst/>
              <a:ahLst/>
              <a:cxnLst/>
              <a:rect r="r" b="b" t="t" l="l"/>
              <a:pathLst>
                <a:path h="1095751" w="1061821">
                  <a:moveTo>
                    <a:pt x="0" y="0"/>
                  </a:moveTo>
                  <a:lnTo>
                    <a:pt x="1061821" y="0"/>
                  </a:lnTo>
                  <a:lnTo>
                    <a:pt x="1061821" y="1095751"/>
                  </a:lnTo>
                  <a:lnTo>
                    <a:pt x="0" y="10957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42875"/>
              <a:ext cx="1061821" cy="1238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970387" y="5309713"/>
            <a:ext cx="4030542" cy="120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0"/>
              </a:lnSpc>
            </a:pPr>
            <a:r>
              <a:rPr lang="en-US" sz="2140">
                <a:solidFill>
                  <a:srgbClr val="737373"/>
                </a:solidFill>
                <a:latin typeface="Poppins"/>
                <a:ea typeface="Poppins"/>
                <a:cs typeface="Poppins"/>
                <a:sym typeface="Poppins"/>
              </a:rPr>
              <a:t>◈ Fortalecer pruebas de regresión y documentación final.</a:t>
            </a:r>
          </a:p>
        </p:txBody>
      </p:sp>
      <p:sp>
        <p:nvSpPr>
          <p:cNvPr name="AutoShape 34" id="34"/>
          <p:cNvSpPr/>
          <p:nvPr/>
        </p:nvSpPr>
        <p:spPr>
          <a:xfrm>
            <a:off x="12488651" y="7408737"/>
            <a:ext cx="29834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DAG14ApOBMg</dc:identifier>
  <dcterms:modified xsi:type="dcterms:W3CDTF">2011-08-01T06:04:30Z</dcterms:modified>
  <cp:revision>1</cp:revision>
  <dc:title>Fase2_Capstone</dc:title>
</cp:coreProperties>
</file>