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4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4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2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0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5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7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6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3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8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3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5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1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56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7" Type="http://schemas.openxmlformats.org/officeDocument/2006/relationships/image" Target="../media/image2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lodge/MvvmCross-Tutorials/tree/master/Working%20With%20Collections" TargetMode="External"/><Relationship Id="rId2" Type="http://schemas.openxmlformats.org/officeDocument/2006/relationships/hyperlink" Target="https://github.com/slodge/MvvmCross-Tutorials/tree/master/TipCal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lodge/MvvmCross-Tutorials/tree/master/ValueConversio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212" y="-524594"/>
            <a:ext cx="4674044" cy="3394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Data Binding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6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AgeValueConverter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40" y="1032098"/>
            <a:ext cx="76200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588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867125"/>
            <a:ext cx="70675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347614"/>
            <a:ext cx="514350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9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11946"/>
            <a:ext cx="57245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4" descr="http://finerthings.in/wp-content/uploads/2012/08/Windows8_icon-380x38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89" y="1347614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23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986" y="1419622"/>
            <a:ext cx="569595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986" y="2949504"/>
            <a:ext cx="476250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http://www.lifepics.com/images/Content/android-ico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25" y="1563638"/>
            <a:ext cx="65902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6" y="2931790"/>
            <a:ext cx="720000" cy="71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798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Binding Actions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36096" y="1203598"/>
            <a:ext cx="2880320" cy="3744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2400" b="1" dirty="0" err="1" smtClean="0"/>
              <a:t>PersonViewModel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5868144" y="1851670"/>
            <a:ext cx="2016224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 smtClean="0"/>
              <a:t>FirstName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5868144" y="2652142"/>
            <a:ext cx="2016224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 smtClean="0"/>
              <a:t>LastName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5868144" y="3435846"/>
            <a:ext cx="2016224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 smtClean="0"/>
              <a:t>DateOfBirth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39911"/>
            <a:ext cx="2238375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55576" y="1563638"/>
            <a:ext cx="1584176" cy="26642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200" dirty="0" smtClean="0">
                <a:solidFill>
                  <a:srgbClr val="FFC000"/>
                </a:solidFill>
                <a:latin typeface="Segoe WP" pitchFamily="34" charset="0"/>
                <a:cs typeface="Segoe WP" pitchFamily="34" charset="0"/>
              </a:rPr>
              <a:t>First Name</a:t>
            </a:r>
          </a:p>
          <a:p>
            <a:r>
              <a:rPr lang="en-GB" dirty="0" smtClean="0">
                <a:latin typeface="Segoe WP" pitchFamily="34" charset="0"/>
                <a:cs typeface="Segoe WP" pitchFamily="34" charset="0"/>
              </a:rPr>
              <a:t>Jon</a:t>
            </a:r>
          </a:p>
          <a:p>
            <a:endParaRPr lang="en-GB" dirty="0">
              <a:latin typeface="Segoe WP" pitchFamily="34" charset="0"/>
              <a:cs typeface="Segoe WP" pitchFamily="34" charset="0"/>
            </a:endParaRPr>
          </a:p>
          <a:p>
            <a:r>
              <a:rPr lang="en-GB" sz="1200" dirty="0" smtClean="0">
                <a:solidFill>
                  <a:srgbClr val="FFC000"/>
                </a:solidFill>
                <a:latin typeface="Segoe WP" pitchFamily="34" charset="0"/>
                <a:cs typeface="Segoe WP" pitchFamily="34" charset="0"/>
              </a:rPr>
              <a:t>Last Name</a:t>
            </a:r>
          </a:p>
          <a:p>
            <a:r>
              <a:rPr lang="en-GB" dirty="0" smtClean="0">
                <a:latin typeface="Segoe WP" pitchFamily="34" charset="0"/>
                <a:cs typeface="Segoe WP" pitchFamily="34" charset="0"/>
              </a:rPr>
              <a:t>Doe</a:t>
            </a:r>
          </a:p>
          <a:p>
            <a:endParaRPr lang="en-GB" dirty="0">
              <a:latin typeface="Segoe WP" pitchFamily="34" charset="0"/>
              <a:cs typeface="Segoe WP" pitchFamily="34" charset="0"/>
            </a:endParaRPr>
          </a:p>
          <a:p>
            <a:r>
              <a:rPr lang="en-GB" sz="1200" dirty="0" smtClean="0">
                <a:solidFill>
                  <a:srgbClr val="FFC000"/>
                </a:solidFill>
                <a:latin typeface="Segoe WP" pitchFamily="34" charset="0"/>
                <a:cs typeface="Segoe WP" pitchFamily="34" charset="0"/>
              </a:rPr>
              <a:t>Date of birth</a:t>
            </a:r>
            <a:endParaRPr lang="en-GB" dirty="0" smtClean="0">
              <a:solidFill>
                <a:srgbClr val="FFC000"/>
              </a:solidFill>
              <a:latin typeface="Segoe WP" pitchFamily="34" charset="0"/>
              <a:cs typeface="Segoe WP" pitchFamily="34" charset="0"/>
            </a:endParaRPr>
          </a:p>
          <a:p>
            <a:r>
              <a:rPr lang="en-GB" dirty="0" smtClean="0">
                <a:latin typeface="Segoe WP" pitchFamily="34" charset="0"/>
                <a:cs typeface="Segoe WP" pitchFamily="34" charset="0"/>
              </a:rPr>
              <a:t>12/07/1989</a:t>
            </a:r>
            <a:endParaRPr lang="en-US" dirty="0">
              <a:latin typeface="Segoe WP" pitchFamily="34" charset="0"/>
              <a:cs typeface="Segoe WP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5576" y="1833668"/>
            <a:ext cx="1584176" cy="252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1514723" y="1995686"/>
            <a:ext cx="4209405" cy="18002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1514724" y="2715766"/>
            <a:ext cx="4209404" cy="260412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2123728" y="3435846"/>
            <a:ext cx="3600400" cy="36004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55576" y="2553748"/>
            <a:ext cx="1584176" cy="252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49168" y="3273828"/>
            <a:ext cx="1584176" cy="252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68144" y="4227934"/>
            <a:ext cx="2016224" cy="6480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 smtClean="0"/>
              <a:t>AddCommand</a:t>
            </a:r>
            <a:endParaRPr lang="en-US" b="1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333" y="3780000"/>
            <a:ext cx="367347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1342333" y="3795886"/>
            <a:ext cx="324000" cy="3240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1663347" y="3957886"/>
            <a:ext cx="4060781" cy="594085"/>
          </a:xfrm>
          <a:prstGeom prst="straightConnector1">
            <a:avLst/>
          </a:prstGeom>
          <a:ln w="38100">
            <a:headEnd type="none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68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9" grpId="0" animBg="1"/>
      <p:bldP spid="16" grpId="0" animBg="1"/>
      <p:bldP spid="17" grpId="0" animBg="1"/>
      <p:bldP spid="18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25" y="1595611"/>
            <a:ext cx="447675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501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</a:t>
            </a:r>
            <a:r>
              <a:rPr lang="en-US" dirty="0" err="1" smtClean="0"/>
              <a:t>ViewModel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1187549"/>
            <a:ext cx="6381750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951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228725"/>
            <a:ext cx="410527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83718"/>
            <a:ext cx="455295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688" y="3723878"/>
            <a:ext cx="48006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http://finerthings.in/wp-content/uploads/2012/08/Windows8_icon-380x38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3164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http://www.lifepics.com/images/Content/android-icon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355726"/>
            <a:ext cx="65902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728" y="3723878"/>
            <a:ext cx="720000" cy="71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657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Collections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36096" y="1203598"/>
            <a:ext cx="2880320" cy="3744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2400" dirty="0" err="1" smtClean="0"/>
              <a:t>PeopleViewModel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868144" y="1851670"/>
            <a:ext cx="2016224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Hackers</a:t>
            </a:r>
          </a:p>
          <a:p>
            <a:pPr algn="ctr"/>
            <a:r>
              <a:rPr lang="en-GB" sz="1200" dirty="0" smtClean="0"/>
              <a:t>List&lt;</a:t>
            </a:r>
            <a:r>
              <a:rPr lang="en-GB" sz="1200" dirty="0" err="1" smtClean="0"/>
              <a:t>PersonViewModel</a:t>
            </a:r>
            <a:r>
              <a:rPr lang="en-GB" sz="1200" dirty="0" smtClean="0"/>
              <a:t>&gt;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6444208" y="2580134"/>
            <a:ext cx="1584176" cy="5676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Greg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444208" y="3201093"/>
            <a:ext cx="1584176" cy="5227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39911"/>
            <a:ext cx="2238375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55576" y="1563638"/>
            <a:ext cx="1584176" cy="26642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dirty="0">
              <a:latin typeface="Segoe WP" pitchFamily="34" charset="0"/>
              <a:cs typeface="Segoe WP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339752" y="1851670"/>
            <a:ext cx="3384379" cy="324037"/>
          </a:xfrm>
          <a:prstGeom prst="straightConnector1">
            <a:avLst/>
          </a:prstGeom>
          <a:ln w="38100">
            <a:headEnd type="none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123728" y="2207354"/>
            <a:ext cx="4138237" cy="625135"/>
          </a:xfrm>
          <a:prstGeom prst="straightConnector1">
            <a:avLst/>
          </a:prstGeom>
          <a:ln w="19050">
            <a:headEnd type="none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2071156" y="2787773"/>
            <a:ext cx="4190809" cy="692788"/>
          </a:xfrm>
          <a:prstGeom prst="straightConnector1">
            <a:avLst/>
          </a:prstGeom>
          <a:ln w="19050">
            <a:headEnd type="none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444208" y="3777157"/>
            <a:ext cx="1584176" cy="5227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Daniel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5576" y="1491630"/>
            <a:ext cx="1408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Cool Hackers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827583" y="2499742"/>
            <a:ext cx="1243571" cy="584775"/>
            <a:chOff x="827583" y="2563039"/>
            <a:chExt cx="1243571" cy="584775"/>
          </a:xfrm>
        </p:grpSpPr>
        <p:sp>
          <p:nvSpPr>
            <p:cNvPr id="30" name="TextBox 29"/>
            <p:cNvSpPr txBox="1"/>
            <p:nvPr/>
          </p:nvSpPr>
          <p:spPr>
            <a:xfrm>
              <a:off x="1292543" y="2563039"/>
              <a:ext cx="77861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  <a:latin typeface="Segoe WP" pitchFamily="34" charset="0"/>
                  <a:cs typeface="Segoe WP" pitchFamily="34" charset="0"/>
                </a:rPr>
                <a:t>Jon</a:t>
              </a:r>
            </a:p>
            <a:p>
              <a:r>
                <a:rPr lang="en-GB" sz="1400" dirty="0" smtClean="0">
                  <a:solidFill>
                    <a:schemeClr val="bg1"/>
                  </a:solidFill>
                  <a:latin typeface="Segoe WP" pitchFamily="34" charset="0"/>
                  <a:cs typeface="Segoe WP" pitchFamily="34" charset="0"/>
                </a:rPr>
                <a:t>@</a:t>
              </a:r>
              <a:r>
                <a:rPr lang="en-GB" sz="1400" dirty="0" err="1" smtClean="0">
                  <a:solidFill>
                    <a:schemeClr val="bg1"/>
                  </a:solidFill>
                  <a:latin typeface="Segoe WP" pitchFamily="34" charset="0"/>
                  <a:cs typeface="Segoe WP" pitchFamily="34" charset="0"/>
                </a:rPr>
                <a:t>redth</a:t>
              </a:r>
              <a:endParaRPr lang="en-US" dirty="0" smtClean="0">
                <a:solidFill>
                  <a:schemeClr val="bg1"/>
                </a:solidFill>
                <a:latin typeface="Segoe WP" pitchFamily="34" charset="0"/>
                <a:cs typeface="Segoe WP" pitchFamily="34" charset="0"/>
              </a:endParaRPr>
            </a:p>
          </p:txBody>
        </p:sp>
        <p:pic>
          <p:nvPicPr>
            <p:cNvPr id="16390" name="Picture 6" descr="Redth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3" y="2571749"/>
              <a:ext cx="471600" cy="4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4" name="Straight Arrow Connector 43"/>
          <p:cNvCxnSpPr/>
          <p:nvPr/>
        </p:nvCxnSpPr>
        <p:spPr>
          <a:xfrm flipH="1" flipV="1">
            <a:off x="2339752" y="3462486"/>
            <a:ext cx="3922213" cy="576063"/>
          </a:xfrm>
          <a:prstGeom prst="straightConnector1">
            <a:avLst/>
          </a:prstGeom>
          <a:ln w="19050">
            <a:headEnd type="none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826265" y="1914967"/>
            <a:ext cx="1585495" cy="584775"/>
            <a:chOff x="826265" y="1914967"/>
            <a:chExt cx="1585495" cy="584775"/>
          </a:xfrm>
        </p:grpSpPr>
        <p:grpSp>
          <p:nvGrpSpPr>
            <p:cNvPr id="23" name="Group 22"/>
            <p:cNvGrpSpPr/>
            <p:nvPr/>
          </p:nvGrpSpPr>
          <p:grpSpPr>
            <a:xfrm>
              <a:off x="826265" y="1914967"/>
              <a:ext cx="1585495" cy="584775"/>
              <a:chOff x="793354" y="1914967"/>
              <a:chExt cx="1585495" cy="584775"/>
            </a:xfrm>
          </p:grpSpPr>
          <p:pic>
            <p:nvPicPr>
              <p:cNvPr id="16388" name="Picture 4" descr="Greg Shackles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3354" y="1939930"/>
                <a:ext cx="471552" cy="4715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TextBox 21"/>
              <p:cNvSpPr txBox="1"/>
              <p:nvPr/>
            </p:nvSpPr>
            <p:spPr>
              <a:xfrm>
                <a:off x="1259632" y="1914967"/>
                <a:ext cx="111921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solidFill>
                      <a:schemeClr val="bg1"/>
                    </a:solidFill>
                    <a:latin typeface="Segoe WP" pitchFamily="34" charset="0"/>
                    <a:cs typeface="Segoe WP" pitchFamily="34" charset="0"/>
                  </a:rPr>
                  <a:t>Greg</a:t>
                </a:r>
              </a:p>
              <a:p>
                <a:r>
                  <a:rPr lang="en-GB" sz="1400" dirty="0" smtClean="0">
                    <a:solidFill>
                      <a:schemeClr val="bg1"/>
                    </a:solidFill>
                    <a:latin typeface="Segoe WP" pitchFamily="34" charset="0"/>
                    <a:cs typeface="Segoe WP" pitchFamily="34" charset="0"/>
                  </a:rPr>
                  <a:t>@</a:t>
                </a:r>
                <a:r>
                  <a:rPr lang="en-GB" sz="1400" dirty="0" err="1" smtClean="0">
                    <a:solidFill>
                      <a:schemeClr val="bg1"/>
                    </a:solidFill>
                    <a:latin typeface="Segoe WP" pitchFamily="34" charset="0"/>
                    <a:cs typeface="Segoe WP" pitchFamily="34" charset="0"/>
                  </a:rPr>
                  <a:t>gshackles</a:t>
                </a:r>
                <a:endParaRPr lang="en-US" dirty="0" smtClean="0">
                  <a:solidFill>
                    <a:schemeClr val="bg1"/>
                  </a:solidFill>
                  <a:latin typeface="Segoe WP" pitchFamily="34" charset="0"/>
                  <a:cs typeface="Segoe WP" pitchFamily="34" charset="0"/>
                </a:endParaRPr>
              </a:p>
            </p:txBody>
          </p:sp>
        </p:grp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616" y="2227681"/>
              <a:ext cx="200053" cy="200053"/>
            </a:xfrm>
            <a:prstGeom prst="rect">
              <a:avLst/>
            </a:prstGeom>
          </p:spPr>
        </p:pic>
      </p:grpSp>
      <p:grpSp>
        <p:nvGrpSpPr>
          <p:cNvPr id="47" name="Group 46"/>
          <p:cNvGrpSpPr/>
          <p:nvPr/>
        </p:nvGrpSpPr>
        <p:grpSpPr>
          <a:xfrm>
            <a:off x="827584" y="3075806"/>
            <a:ext cx="1625763" cy="584775"/>
            <a:chOff x="827584" y="3147814"/>
            <a:chExt cx="1625763" cy="584775"/>
          </a:xfrm>
        </p:grpSpPr>
        <p:grpSp>
          <p:nvGrpSpPr>
            <p:cNvPr id="25" name="Group 24"/>
            <p:cNvGrpSpPr/>
            <p:nvPr/>
          </p:nvGrpSpPr>
          <p:grpSpPr>
            <a:xfrm>
              <a:off x="827584" y="3147814"/>
              <a:ext cx="1625763" cy="584775"/>
              <a:chOff x="827584" y="3139103"/>
              <a:chExt cx="1625763" cy="584775"/>
            </a:xfrm>
          </p:grpSpPr>
          <p:pic>
            <p:nvPicPr>
              <p:cNvPr id="16392" name="Picture 8" descr="Daniel Plaisted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584" y="3147814"/>
                <a:ext cx="471600" cy="471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TextBox 33"/>
              <p:cNvSpPr txBox="1"/>
              <p:nvPr/>
            </p:nvSpPr>
            <p:spPr>
              <a:xfrm>
                <a:off x="1293862" y="3139103"/>
                <a:ext cx="11594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solidFill>
                      <a:schemeClr val="bg1"/>
                    </a:solidFill>
                    <a:latin typeface="Segoe WP" pitchFamily="34" charset="0"/>
                    <a:cs typeface="Segoe WP" pitchFamily="34" charset="0"/>
                  </a:rPr>
                  <a:t>Daniel</a:t>
                </a:r>
              </a:p>
              <a:p>
                <a:r>
                  <a:rPr lang="en-GB" sz="1400" dirty="0" smtClean="0">
                    <a:solidFill>
                      <a:schemeClr val="bg1"/>
                    </a:solidFill>
                    <a:latin typeface="Segoe WP" pitchFamily="34" charset="0"/>
                    <a:cs typeface="Segoe WP" pitchFamily="34" charset="0"/>
                  </a:rPr>
                  <a:t>@</a:t>
                </a:r>
                <a:r>
                  <a:rPr lang="en-GB" sz="1400" dirty="0" err="1" smtClean="0">
                    <a:solidFill>
                      <a:schemeClr val="bg1"/>
                    </a:solidFill>
                    <a:latin typeface="Segoe WP" pitchFamily="34" charset="0"/>
                    <a:cs typeface="Segoe WP" pitchFamily="34" charset="0"/>
                  </a:rPr>
                  <a:t>dsplaisted</a:t>
                </a:r>
                <a:endParaRPr lang="en-US" dirty="0" smtClean="0">
                  <a:solidFill>
                    <a:schemeClr val="bg1"/>
                  </a:solidFill>
                  <a:latin typeface="Segoe WP" pitchFamily="34" charset="0"/>
                  <a:cs typeface="Segoe WP" pitchFamily="34" charset="0"/>
                </a:endParaRPr>
              </a:p>
            </p:txBody>
          </p:sp>
        </p:grp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131" y="3478456"/>
              <a:ext cx="200053" cy="200053"/>
            </a:xfrm>
            <a:prstGeom prst="rect">
              <a:avLst/>
            </a:prstGeom>
          </p:spPr>
        </p:pic>
      </p:grpSp>
      <p:sp>
        <p:nvSpPr>
          <p:cNvPr id="57" name="Rectangle 56"/>
          <p:cNvSpPr/>
          <p:nvPr/>
        </p:nvSpPr>
        <p:spPr>
          <a:xfrm>
            <a:off x="6444208" y="4353221"/>
            <a:ext cx="1584176" cy="5227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Tomasz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 flipH="1" flipV="1">
            <a:off x="2339752" y="4038550"/>
            <a:ext cx="3922213" cy="576063"/>
          </a:xfrm>
          <a:prstGeom prst="straightConnector1">
            <a:avLst/>
          </a:prstGeom>
          <a:ln w="19050">
            <a:headEnd type="none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827584" y="3651870"/>
            <a:ext cx="1624800" cy="584775"/>
            <a:chOff x="827584" y="3651870"/>
            <a:chExt cx="1624800" cy="584775"/>
          </a:xfrm>
        </p:grpSpPr>
        <p:sp>
          <p:nvSpPr>
            <p:cNvPr id="63" name="TextBox 62"/>
            <p:cNvSpPr txBox="1"/>
            <p:nvPr/>
          </p:nvSpPr>
          <p:spPr>
            <a:xfrm>
              <a:off x="1293862" y="3651870"/>
              <a:ext cx="11585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  <a:latin typeface="Segoe WP" pitchFamily="34" charset="0"/>
                  <a:cs typeface="Segoe WP" pitchFamily="34" charset="0"/>
                </a:rPr>
                <a:t>Tomasz</a:t>
              </a:r>
            </a:p>
            <a:p>
              <a:r>
                <a:rPr lang="en-GB" sz="1400" dirty="0" smtClean="0">
                  <a:solidFill>
                    <a:schemeClr val="bg1"/>
                  </a:solidFill>
                  <a:latin typeface="Segoe WP" pitchFamily="34" charset="0"/>
                  <a:cs typeface="Segoe WP" pitchFamily="34" charset="0"/>
                </a:rPr>
                <a:t>@</a:t>
              </a:r>
              <a:r>
                <a:rPr lang="en-GB" sz="1400" dirty="0" err="1" smtClean="0">
                  <a:solidFill>
                    <a:schemeClr val="bg1"/>
                  </a:solidFill>
                  <a:latin typeface="Segoe WP" pitchFamily="34" charset="0"/>
                  <a:cs typeface="Segoe WP" pitchFamily="34" charset="0"/>
                </a:rPr>
                <a:t>cheesebar</a:t>
              </a:r>
              <a:endParaRPr lang="en-US" dirty="0" smtClean="0">
                <a:solidFill>
                  <a:schemeClr val="bg1"/>
                </a:solidFill>
                <a:latin typeface="Segoe WP" pitchFamily="34" charset="0"/>
                <a:cs typeface="Segoe WP" pitchFamily="34" charset="0"/>
              </a:endParaRPr>
            </a:p>
          </p:txBody>
        </p:sp>
        <p:pic>
          <p:nvPicPr>
            <p:cNvPr id="16397" name="Picture 13" descr="Tomasz Cielecki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3684326"/>
              <a:ext cx="471600" cy="47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131" y="3982512"/>
              <a:ext cx="200053" cy="2000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300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20" grpId="0" animBg="1"/>
      <p:bldP spid="11" grpId="0"/>
      <p:bldP spid="5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INotifyCollectionChanged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632" y="1822301"/>
            <a:ext cx="716280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731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ObservableCollection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03598"/>
            <a:ext cx="8606979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473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INotifyPropertyChanged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1648569"/>
            <a:ext cx="5915025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122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ViewModel</a:t>
            </a:r>
            <a:r>
              <a:rPr lang="en-US" dirty="0" smtClean="0"/>
              <a:t> Collection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1795463"/>
            <a:ext cx="68008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507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771" y="1291183"/>
            <a:ext cx="8086725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http://finerthings.in/wp-content/uploads/2012/08/Windows8_icon-380x38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7614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388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UI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8" y="2027287"/>
            <a:ext cx="48863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9" name="Picture 7" descr="http://www.lifepics.com/images/Content/android-ic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23678"/>
            <a:ext cx="65902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24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UI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203598"/>
            <a:ext cx="485775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http://www.lifepics.com/images/Content/android-ic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059582"/>
            <a:ext cx="65902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60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258" y="1390625"/>
            <a:ext cx="6534150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77" y="1419622"/>
            <a:ext cx="720000" cy="71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054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Data-Binding to Sub-Objects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Works using normal . and [] chaining: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obeys </a:t>
            </a:r>
            <a:r>
              <a:rPr lang="en-US" dirty="0" err="1" smtClean="0"/>
              <a:t>INotifyPropertyChanged</a:t>
            </a:r>
            <a:r>
              <a:rPr lang="en-US" dirty="0" smtClean="0"/>
              <a:t> at every step</a:t>
            </a:r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047875"/>
            <a:ext cx="56388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http://www.lifepics.com/images/Content/android-ico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39782"/>
            <a:ext cx="65902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79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 err="1" smtClean="0"/>
              <a:t>DataBinding</a:t>
            </a:r>
            <a:r>
              <a:rPr lang="en-GB" dirty="0" smtClean="0"/>
              <a:t>: </a:t>
            </a:r>
          </a:p>
          <a:p>
            <a:pPr marL="400050" lvl="1" indent="0">
              <a:buNone/>
            </a:pPr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github.com/slodge/MvvmCross-Tutorials/tree/master/TipCalc</a:t>
            </a:r>
            <a:r>
              <a:rPr lang="en-GB" dirty="0" smtClean="0"/>
              <a:t> 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Collections: </a:t>
            </a:r>
          </a:p>
          <a:p>
            <a:pPr marL="400050" lvl="1" indent="0">
              <a:buNone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github.com/slodge/MvvmCross-Tutorials/tree/master/Working%20With%20Collections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err="1" smtClean="0"/>
              <a:t>ValueConverters</a:t>
            </a:r>
            <a:r>
              <a:rPr lang="en-GB" dirty="0" smtClean="0"/>
              <a:t>: </a:t>
            </a:r>
          </a:p>
          <a:p>
            <a:pPr marL="400050" lvl="1" indent="0">
              <a:buNone/>
            </a:pP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github.com/slodge/MvvmCross-Tutorials/tree/master/ValueConversion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68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</a:t>
            </a:r>
            <a:r>
              <a:rPr lang="en-US" dirty="0" err="1" smtClean="0"/>
              <a:t>ViewModel</a:t>
            </a:r>
            <a:r>
              <a:rPr lang="en-US" dirty="0" smtClean="0"/>
              <a:t>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8" y="1917179"/>
            <a:ext cx="641032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617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One Way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36096" y="1203598"/>
            <a:ext cx="288032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2400" b="1" dirty="0" err="1" smtClean="0"/>
              <a:t>PersonViewModel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5868144" y="1851670"/>
            <a:ext cx="2016224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 smtClean="0"/>
              <a:t>FirstName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5868144" y="2652142"/>
            <a:ext cx="2016224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 smtClean="0"/>
              <a:t>LastName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5868144" y="3435846"/>
            <a:ext cx="2016224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 smtClean="0"/>
              <a:t>DateOfBirth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39911"/>
            <a:ext cx="2238375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55576" y="1563638"/>
            <a:ext cx="1584176" cy="26642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200" dirty="0" smtClean="0">
                <a:solidFill>
                  <a:srgbClr val="FFC000"/>
                </a:solidFill>
                <a:latin typeface="Segoe WP" pitchFamily="34" charset="0"/>
                <a:cs typeface="Segoe WP" pitchFamily="34" charset="0"/>
              </a:rPr>
              <a:t>First Name</a:t>
            </a:r>
          </a:p>
          <a:p>
            <a:r>
              <a:rPr lang="en-GB" dirty="0" smtClean="0">
                <a:latin typeface="Segoe WP" pitchFamily="34" charset="0"/>
                <a:cs typeface="Segoe WP" pitchFamily="34" charset="0"/>
              </a:rPr>
              <a:t>Jon</a:t>
            </a:r>
          </a:p>
          <a:p>
            <a:endParaRPr lang="en-GB" dirty="0">
              <a:latin typeface="Segoe WP" pitchFamily="34" charset="0"/>
              <a:cs typeface="Segoe WP" pitchFamily="34" charset="0"/>
            </a:endParaRPr>
          </a:p>
          <a:p>
            <a:r>
              <a:rPr lang="en-GB" sz="1200" dirty="0" smtClean="0">
                <a:solidFill>
                  <a:srgbClr val="FFC000"/>
                </a:solidFill>
                <a:latin typeface="Segoe WP" pitchFamily="34" charset="0"/>
                <a:cs typeface="Segoe WP" pitchFamily="34" charset="0"/>
              </a:rPr>
              <a:t>Last Name</a:t>
            </a:r>
          </a:p>
          <a:p>
            <a:r>
              <a:rPr lang="en-GB" dirty="0" smtClean="0">
                <a:latin typeface="Segoe WP" pitchFamily="34" charset="0"/>
                <a:cs typeface="Segoe WP" pitchFamily="34" charset="0"/>
              </a:rPr>
              <a:t>Doe</a:t>
            </a:r>
          </a:p>
          <a:p>
            <a:endParaRPr lang="en-GB" dirty="0">
              <a:latin typeface="Segoe WP" pitchFamily="34" charset="0"/>
              <a:cs typeface="Segoe WP" pitchFamily="34" charset="0"/>
            </a:endParaRPr>
          </a:p>
          <a:p>
            <a:r>
              <a:rPr lang="en-GB" sz="1200" dirty="0" smtClean="0">
                <a:solidFill>
                  <a:srgbClr val="FFC000"/>
                </a:solidFill>
                <a:latin typeface="Segoe WP" pitchFamily="34" charset="0"/>
                <a:cs typeface="Segoe WP" pitchFamily="34" charset="0"/>
              </a:rPr>
              <a:t>Date of birth</a:t>
            </a:r>
            <a:endParaRPr lang="en-GB" dirty="0" smtClean="0">
              <a:solidFill>
                <a:srgbClr val="FFC000"/>
              </a:solidFill>
              <a:latin typeface="Segoe WP" pitchFamily="34" charset="0"/>
              <a:cs typeface="Segoe WP" pitchFamily="34" charset="0"/>
            </a:endParaRPr>
          </a:p>
          <a:p>
            <a:r>
              <a:rPr lang="en-GB" dirty="0" smtClean="0">
                <a:latin typeface="Segoe WP" pitchFamily="34" charset="0"/>
                <a:cs typeface="Segoe WP" pitchFamily="34" charset="0"/>
              </a:rPr>
              <a:t>12/07/1989</a:t>
            </a:r>
            <a:endParaRPr lang="en-US" dirty="0">
              <a:latin typeface="Segoe WP" pitchFamily="34" charset="0"/>
              <a:cs typeface="Segoe WP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1514723" y="1995686"/>
            <a:ext cx="4209405" cy="180020"/>
          </a:xfrm>
          <a:prstGeom prst="straightConnector1">
            <a:avLst/>
          </a:prstGeom>
          <a:ln w="38100">
            <a:headEnd type="none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1514724" y="2715766"/>
            <a:ext cx="4209404" cy="260412"/>
          </a:xfrm>
          <a:prstGeom prst="straightConnector1">
            <a:avLst/>
          </a:prstGeom>
          <a:ln w="38100">
            <a:headEnd type="none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2123728" y="3435846"/>
            <a:ext cx="3600400" cy="360040"/>
          </a:xfrm>
          <a:prstGeom prst="straightConnector1">
            <a:avLst/>
          </a:prstGeom>
          <a:ln w="38100">
            <a:headEnd type="none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09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347614"/>
            <a:ext cx="36385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00647"/>
            <a:ext cx="424815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518123"/>
            <a:ext cx="466725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http://finerthings.in/wp-content/uploads/2012/08/Windows8_icon-380x38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389" y="1254314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http://www.lifepics.com/images/Content/android-icon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83798"/>
            <a:ext cx="65902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445526"/>
            <a:ext cx="720000" cy="71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79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Two Way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36096" y="1203598"/>
            <a:ext cx="288032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2400" b="1" dirty="0" err="1" smtClean="0"/>
              <a:t>PersonViewModel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5868144" y="1851670"/>
            <a:ext cx="2016224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 smtClean="0"/>
              <a:t>FirstName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5868144" y="2652142"/>
            <a:ext cx="2016224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 smtClean="0"/>
              <a:t>LastName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5868144" y="3435846"/>
            <a:ext cx="2016224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 smtClean="0"/>
              <a:t>DateOfBirth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39911"/>
            <a:ext cx="2238375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55576" y="1563638"/>
            <a:ext cx="1584176" cy="26642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200" dirty="0" smtClean="0">
                <a:solidFill>
                  <a:srgbClr val="FFC000"/>
                </a:solidFill>
                <a:latin typeface="Segoe WP" pitchFamily="34" charset="0"/>
                <a:cs typeface="Segoe WP" pitchFamily="34" charset="0"/>
              </a:rPr>
              <a:t>First Name</a:t>
            </a:r>
          </a:p>
          <a:p>
            <a:r>
              <a:rPr lang="en-GB" dirty="0" smtClean="0">
                <a:latin typeface="Segoe WP" pitchFamily="34" charset="0"/>
                <a:cs typeface="Segoe WP" pitchFamily="34" charset="0"/>
              </a:rPr>
              <a:t>Jon</a:t>
            </a:r>
          </a:p>
          <a:p>
            <a:endParaRPr lang="en-GB" dirty="0">
              <a:latin typeface="Segoe WP" pitchFamily="34" charset="0"/>
              <a:cs typeface="Segoe WP" pitchFamily="34" charset="0"/>
            </a:endParaRPr>
          </a:p>
          <a:p>
            <a:r>
              <a:rPr lang="en-GB" sz="1200" dirty="0" smtClean="0">
                <a:solidFill>
                  <a:srgbClr val="FFC000"/>
                </a:solidFill>
                <a:latin typeface="Segoe WP" pitchFamily="34" charset="0"/>
                <a:cs typeface="Segoe WP" pitchFamily="34" charset="0"/>
              </a:rPr>
              <a:t>Last Name</a:t>
            </a:r>
          </a:p>
          <a:p>
            <a:r>
              <a:rPr lang="en-GB" dirty="0" smtClean="0">
                <a:latin typeface="Segoe WP" pitchFamily="34" charset="0"/>
                <a:cs typeface="Segoe WP" pitchFamily="34" charset="0"/>
              </a:rPr>
              <a:t>Doe</a:t>
            </a:r>
          </a:p>
          <a:p>
            <a:endParaRPr lang="en-GB" dirty="0">
              <a:latin typeface="Segoe WP" pitchFamily="34" charset="0"/>
              <a:cs typeface="Segoe WP" pitchFamily="34" charset="0"/>
            </a:endParaRPr>
          </a:p>
          <a:p>
            <a:r>
              <a:rPr lang="en-GB" sz="1200" dirty="0" smtClean="0">
                <a:solidFill>
                  <a:srgbClr val="FFC000"/>
                </a:solidFill>
                <a:latin typeface="Segoe WP" pitchFamily="34" charset="0"/>
                <a:cs typeface="Segoe WP" pitchFamily="34" charset="0"/>
              </a:rPr>
              <a:t>Date of birth</a:t>
            </a:r>
            <a:endParaRPr lang="en-GB" dirty="0" smtClean="0">
              <a:solidFill>
                <a:srgbClr val="FFC000"/>
              </a:solidFill>
              <a:latin typeface="Segoe WP" pitchFamily="34" charset="0"/>
              <a:cs typeface="Segoe WP" pitchFamily="34" charset="0"/>
            </a:endParaRPr>
          </a:p>
          <a:p>
            <a:r>
              <a:rPr lang="en-GB" dirty="0" smtClean="0">
                <a:latin typeface="Segoe WP" pitchFamily="34" charset="0"/>
                <a:cs typeface="Segoe WP" pitchFamily="34" charset="0"/>
              </a:rPr>
              <a:t>12/07/1989</a:t>
            </a:r>
            <a:endParaRPr lang="en-US" dirty="0">
              <a:latin typeface="Segoe WP" pitchFamily="34" charset="0"/>
              <a:cs typeface="Segoe WP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5576" y="1833668"/>
            <a:ext cx="1584176" cy="252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1514723" y="1995686"/>
            <a:ext cx="4209405" cy="18002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1514724" y="2715766"/>
            <a:ext cx="4209404" cy="260412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2123728" y="3435846"/>
            <a:ext cx="3600400" cy="36004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55576" y="2553748"/>
            <a:ext cx="1584176" cy="252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49168" y="3273828"/>
            <a:ext cx="1584176" cy="252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5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9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200647"/>
            <a:ext cx="424815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518123"/>
            <a:ext cx="466725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921" y="1275606"/>
            <a:ext cx="49053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http://finerthings.in/wp-content/uploads/2012/08/Windows8_icon-380x38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68018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http://www.lifepics.com/images/Content/android-icon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83798"/>
            <a:ext cx="65902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445526"/>
            <a:ext cx="720000" cy="71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64088" y="1419622"/>
            <a:ext cx="1440160" cy="468396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Value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36096" y="1203598"/>
            <a:ext cx="2880320" cy="3168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2400" b="1" dirty="0" err="1" smtClean="0"/>
              <a:t>PersonViewModel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5868144" y="1851670"/>
            <a:ext cx="2016224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 smtClean="0"/>
              <a:t>FirstName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5868144" y="2652142"/>
            <a:ext cx="2016224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 smtClean="0"/>
              <a:t>LastName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5868144" y="3435846"/>
            <a:ext cx="2016224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 smtClean="0"/>
              <a:t>DateOfBirth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39911"/>
            <a:ext cx="2238375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55576" y="1563638"/>
            <a:ext cx="1584176" cy="26642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200" dirty="0" smtClean="0">
                <a:solidFill>
                  <a:srgbClr val="FFC000"/>
                </a:solidFill>
                <a:latin typeface="Segoe WP" pitchFamily="34" charset="0"/>
                <a:cs typeface="Segoe WP" pitchFamily="34" charset="0"/>
              </a:rPr>
              <a:t>First Name</a:t>
            </a:r>
          </a:p>
          <a:p>
            <a:r>
              <a:rPr lang="en-GB" dirty="0" smtClean="0">
                <a:latin typeface="Segoe WP" pitchFamily="34" charset="0"/>
                <a:cs typeface="Segoe WP" pitchFamily="34" charset="0"/>
              </a:rPr>
              <a:t>Jon</a:t>
            </a:r>
          </a:p>
          <a:p>
            <a:endParaRPr lang="en-GB" dirty="0">
              <a:latin typeface="Segoe WP" pitchFamily="34" charset="0"/>
              <a:cs typeface="Segoe WP" pitchFamily="34" charset="0"/>
            </a:endParaRPr>
          </a:p>
          <a:p>
            <a:r>
              <a:rPr lang="en-GB" sz="1200" dirty="0" smtClean="0">
                <a:solidFill>
                  <a:srgbClr val="FFC000"/>
                </a:solidFill>
                <a:latin typeface="Segoe WP" pitchFamily="34" charset="0"/>
                <a:cs typeface="Segoe WP" pitchFamily="34" charset="0"/>
              </a:rPr>
              <a:t>Last Name</a:t>
            </a:r>
          </a:p>
          <a:p>
            <a:r>
              <a:rPr lang="en-GB" dirty="0" smtClean="0">
                <a:latin typeface="Segoe WP" pitchFamily="34" charset="0"/>
                <a:cs typeface="Segoe WP" pitchFamily="34" charset="0"/>
              </a:rPr>
              <a:t>Doe</a:t>
            </a:r>
          </a:p>
          <a:p>
            <a:endParaRPr lang="en-GB" dirty="0">
              <a:latin typeface="Segoe WP" pitchFamily="34" charset="0"/>
              <a:cs typeface="Segoe WP" pitchFamily="34" charset="0"/>
            </a:endParaRPr>
          </a:p>
          <a:p>
            <a:r>
              <a:rPr lang="en-GB" sz="1200" dirty="0" smtClean="0">
                <a:solidFill>
                  <a:srgbClr val="FFC000"/>
                </a:solidFill>
                <a:latin typeface="Segoe WP" pitchFamily="34" charset="0"/>
                <a:cs typeface="Segoe WP" pitchFamily="34" charset="0"/>
              </a:rPr>
              <a:t>Age</a:t>
            </a:r>
            <a:endParaRPr lang="en-GB" dirty="0" smtClean="0">
              <a:solidFill>
                <a:srgbClr val="FFC000"/>
              </a:solidFill>
              <a:latin typeface="Segoe WP" pitchFamily="34" charset="0"/>
              <a:cs typeface="Segoe WP" pitchFamily="34" charset="0"/>
            </a:endParaRPr>
          </a:p>
          <a:p>
            <a:r>
              <a:rPr lang="en-GB" dirty="0" smtClean="0">
                <a:latin typeface="Segoe WP" pitchFamily="34" charset="0"/>
                <a:cs typeface="Segoe WP" pitchFamily="34" charset="0"/>
              </a:rPr>
              <a:t>24</a:t>
            </a:r>
            <a:endParaRPr lang="en-US" dirty="0">
              <a:latin typeface="Segoe WP" pitchFamily="34" charset="0"/>
              <a:cs typeface="Segoe WP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1514723" y="1995686"/>
            <a:ext cx="4209405" cy="1800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1514724" y="2715766"/>
            <a:ext cx="4209404" cy="2604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514724" y="3435846"/>
            <a:ext cx="4209404" cy="3600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915816" y="3615866"/>
            <a:ext cx="1809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“Age” Conversion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11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IMvxValueConverter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1033239"/>
            <a:ext cx="4495800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765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149</Words>
  <Application>Microsoft Office PowerPoint</Application>
  <PresentationFormat>On-screen Show (16:9)</PresentationFormat>
  <Paragraphs>103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Data Binding</vt:lpstr>
      <vt:lpstr>INotifyPropertyChanged</vt:lpstr>
      <vt:lpstr>Typical ViewModel Property</vt:lpstr>
      <vt:lpstr>One Way Binding</vt:lpstr>
      <vt:lpstr>UI Syntax</vt:lpstr>
      <vt:lpstr>Two Way Binding</vt:lpstr>
      <vt:lpstr>UI Syntax</vt:lpstr>
      <vt:lpstr>Value Conversion</vt:lpstr>
      <vt:lpstr>IMvxValueConverter</vt:lpstr>
      <vt:lpstr>AgeValueConverter</vt:lpstr>
      <vt:lpstr>UI Syntax</vt:lpstr>
      <vt:lpstr>UI Syntax</vt:lpstr>
      <vt:lpstr>Binding Actions</vt:lpstr>
      <vt:lpstr>ICommand</vt:lpstr>
      <vt:lpstr>Typical ViewModel Command</vt:lpstr>
      <vt:lpstr>UI Syntax</vt:lpstr>
      <vt:lpstr>Collections</vt:lpstr>
      <vt:lpstr>INotifyCollectionChanged</vt:lpstr>
      <vt:lpstr>ObservableCollection</vt:lpstr>
      <vt:lpstr>ViewModel Collection Property</vt:lpstr>
      <vt:lpstr>UI Syntax</vt:lpstr>
      <vt:lpstr>UI Syntax</vt:lpstr>
      <vt:lpstr>UI Syntax</vt:lpstr>
      <vt:lpstr>UI Syntax</vt:lpstr>
      <vt:lpstr>Data-Binding to Sub-Objects</vt:lpstr>
      <vt:lpstr>Samples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</dc:title>
  <dc:creator>Stuart</dc:creator>
  <cp:lastModifiedBy>Stuart</cp:lastModifiedBy>
  <cp:revision>4</cp:revision>
  <dcterms:created xsi:type="dcterms:W3CDTF">2013-05-11T10:47:39Z</dcterms:created>
  <dcterms:modified xsi:type="dcterms:W3CDTF">2013-05-11T14:06:34Z</dcterms:modified>
</cp:coreProperties>
</file>