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9" r:id="rId4"/>
    <p:sldId id="259" r:id="rId5"/>
    <p:sldId id="258" r:id="rId6"/>
    <p:sldId id="262" r:id="rId7"/>
    <p:sldId id="281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5" r:id="rId18"/>
    <p:sldId id="276" r:id="rId19"/>
    <p:sldId id="272" r:id="rId20"/>
    <p:sldId id="273" r:id="rId21"/>
    <p:sldId id="261" r:id="rId22"/>
    <p:sldId id="277" r:id="rId23"/>
    <p:sldId id="278" r:id="rId24"/>
    <p:sldId id="260" r:id="rId25"/>
    <p:sldId id="274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3E9D3-111A-4CEB-ADC5-7F1BEA7B3BA4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FEC56-86B1-4D8B-B824-7ABEBCB80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6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sz="220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Book promo code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8CE-1DCF-4EE9-B7BB-B2F9492D6362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238F-A571-40E2-AC82-7D91987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8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8CE-1DCF-4EE9-B7BB-B2F9492D6362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238F-A571-40E2-AC82-7D91987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5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8CE-1DCF-4EE9-B7BB-B2F9492D6362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238F-A571-40E2-AC82-7D91987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5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8CE-1DCF-4EE9-B7BB-B2F9492D6362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238F-A571-40E2-AC82-7D91987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3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8CE-1DCF-4EE9-B7BB-B2F9492D6362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238F-A571-40E2-AC82-7D91987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1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8CE-1DCF-4EE9-B7BB-B2F9492D6362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238F-A571-40E2-AC82-7D91987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0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8CE-1DCF-4EE9-B7BB-B2F9492D6362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238F-A571-40E2-AC82-7D91987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2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8CE-1DCF-4EE9-B7BB-B2F9492D6362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238F-A571-40E2-AC82-7D91987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8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8CE-1DCF-4EE9-B7BB-B2F9492D6362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238F-A571-40E2-AC82-7D91987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6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8CE-1DCF-4EE9-B7BB-B2F9492D6362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238F-A571-40E2-AC82-7D91987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1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D8CE-1DCF-4EE9-B7BB-B2F9492D6362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3238F-A571-40E2-AC82-7D91987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1300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FD8CE-1DCF-4EE9-B7BB-B2F9492D6362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3238F-A571-40E2-AC82-7D919873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4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bit.ly/mvxTweetPi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github.com/slodge/MvvmCros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aviva.co.uk/driv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bit.ly/mvxgsha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slodge.blogspot.com/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://cirriou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witter.com/slodge" TargetMode="External"/><Relationship Id="rId5" Type="http://schemas.openxmlformats.org/officeDocument/2006/relationships/hyperlink" Target="mailto:me@slodge.com" TargetMode="External"/><Relationship Id="rId4" Type="http://schemas.openxmlformats.org/officeDocument/2006/relationships/hyperlink" Target="http://github.com/slodge/mvvmcros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xamfeedbac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Redth/WshL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runegri/CrossB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0280" y="0"/>
            <a:ext cx="173736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What is </a:t>
            </a:r>
            <a:r>
              <a:rPr lang="en-GB" dirty="0" err="1" smtClean="0">
                <a:solidFill>
                  <a:schemeClr val="bg1"/>
                </a:solidFill>
              </a:rPr>
              <a:t>MvvmCross</a:t>
            </a:r>
            <a:r>
              <a:rPr lang="en-GB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13</a:t>
            </a:r>
            <a:r>
              <a:rPr lang="en-GB" baseline="30000" dirty="0" smtClean="0">
                <a:solidFill>
                  <a:schemeClr val="bg1">
                    <a:lumMod val="95000"/>
                  </a:schemeClr>
                </a:solidFill>
              </a:rPr>
              <a:t>th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 December 2012</a:t>
            </a:r>
          </a:p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</a:rPr>
              <a:t>slodge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4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TweetPic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89240"/>
            <a:ext cx="8229600" cy="5369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>
                <a:hlinkClick r:id="rId2"/>
              </a:rPr>
              <a:t>http://bit.ly/mvxTweetPic</a:t>
            </a:r>
            <a:endParaRPr lang="en-GB" dirty="0" smtClean="0"/>
          </a:p>
        </p:txBody>
      </p:sp>
      <p:pic>
        <p:nvPicPr>
          <p:cNvPr id="4" name="Picture 2" descr="C:\Users\Stuart\Dropbox\iOS Simulator Screen shot 21 Jun 2012 17.46.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734" y="1520483"/>
            <a:ext cx="2499930" cy="374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102" y="1524001"/>
            <a:ext cx="2385536" cy="3816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24000"/>
            <a:ext cx="2303781" cy="3816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040587"/>
            <a:ext cx="1894384" cy="189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1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Bits 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49280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hlinkClick r:id="rId2"/>
              </a:rPr>
              <a:t>http://github.com/slodge/MvvmCross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Picture 2" descr="C:\Projects\Misc\Cirrious.Conference\Cirrious.Conference.UI.WP7\Screenshots\compos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61" y="1455835"/>
            <a:ext cx="5447927" cy="145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Projects\Misc\Cirrious.Conference\Cirrious.Conference.UI.Touch\Screenshots\compos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97" y="2972248"/>
            <a:ext cx="5375301" cy="145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Projects\Misc\Cirrious.Conference\Cirrious.Conference.UI.Droid\Screenshots\composi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496768"/>
            <a:ext cx="5447927" cy="145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040587"/>
            <a:ext cx="1894384" cy="189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8520" y="1593209"/>
            <a:ext cx="9793088" cy="44280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 Wars Kinect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93209"/>
            <a:ext cx="7875984" cy="4428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6309320"/>
            <a:ext cx="502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@</a:t>
            </a:r>
            <a:r>
              <a:rPr lang="en-GB" dirty="0" err="1" smtClean="0"/>
              <a:t>slodge</a:t>
            </a:r>
            <a:r>
              <a:rPr lang="en-GB" dirty="0" smtClean="0"/>
              <a:t> @</a:t>
            </a:r>
            <a:r>
              <a:rPr lang="en-GB" dirty="0" err="1" smtClean="0"/>
              <a:t>imaji</a:t>
            </a:r>
            <a:r>
              <a:rPr lang="en-GB" dirty="0" smtClean="0"/>
              <a:t> @</a:t>
            </a:r>
            <a:r>
              <a:rPr lang="en-GB" dirty="0" err="1" smtClean="0"/>
              <a:t>mrlacey</a:t>
            </a:r>
            <a:r>
              <a:rPr lang="en-GB" dirty="0" smtClean="0"/>
              <a:t> @</a:t>
            </a:r>
            <a:r>
              <a:rPr lang="en-GB" dirty="0" err="1" smtClean="0"/>
              <a:t>sichy</a:t>
            </a:r>
            <a:r>
              <a:rPr lang="en-GB" dirty="0" smtClean="0"/>
              <a:t> @touch4apps 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040587"/>
            <a:ext cx="1894384" cy="189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9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Aviva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81625"/>
            <a:ext cx="8229600" cy="7445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http://www.aviva.co.uk/drive/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375"/>
            <a:ext cx="9142413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040587"/>
            <a:ext cx="1894384" cy="189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6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CheeseBaron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040587"/>
            <a:ext cx="1894384" cy="189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GShackles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GB" dirty="0" smtClean="0">
              <a:hlinkClick r:id="rId2"/>
            </a:endParaRPr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GB" dirty="0" smtClean="0">
              <a:hlinkClick r:id="rId2"/>
            </a:endParaRPr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endParaRPr lang="en-GB" dirty="0" smtClean="0">
              <a:hlinkClick r:id="rId2"/>
            </a:endParaRPr>
          </a:p>
          <a:p>
            <a:pPr marL="0" indent="0">
              <a:buNone/>
            </a:pPr>
            <a:endParaRPr lang="en-GB" dirty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http://bit.ly/mvxgshac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34124"/>
            <a:ext cx="5052987" cy="493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040587"/>
            <a:ext cx="1894384" cy="189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E-Naxos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040587"/>
            <a:ext cx="1894384" cy="189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0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Dan in Italy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040587"/>
            <a:ext cx="1894384" cy="189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6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Zoldeper</a:t>
            </a:r>
            <a:r>
              <a:rPr lang="en-US" dirty="0" smtClean="0"/>
              <a:t> </a:t>
            </a:r>
            <a:r>
              <a:rPr lang="en-US" dirty="0" err="1" smtClean="0"/>
              <a:t>Blooor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040587"/>
            <a:ext cx="1894384" cy="189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 - Daniel </a:t>
            </a:r>
            <a:r>
              <a:rPr lang="en-GB" dirty="0" err="1" smtClean="0"/>
              <a:t>Plaisted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040587"/>
            <a:ext cx="1894384" cy="189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7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2005…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10 years of </a:t>
            </a:r>
            <a:r>
              <a:rPr lang="en-GB" dirty="0" err="1" smtClean="0"/>
              <a:t>dev</a:t>
            </a:r>
            <a:r>
              <a:rPr lang="en-GB" dirty="0" smtClean="0"/>
              <a:t> – C++, VB, Java, </a:t>
            </a:r>
            <a:r>
              <a:rPr lang="en-GB" dirty="0" err="1" smtClean="0"/>
              <a:t>Javascript</a:t>
            </a:r>
            <a:r>
              <a:rPr lang="en-GB" dirty="0" smtClean="0"/>
              <a:t>, …</a:t>
            </a:r>
          </a:p>
          <a:p>
            <a:r>
              <a:rPr lang="en-GB" dirty="0" smtClean="0"/>
              <a:t>A year off travelling </a:t>
            </a:r>
          </a:p>
          <a:p>
            <a:pPr lvl="1"/>
            <a:r>
              <a:rPr lang="en-GB" dirty="0" smtClean="0"/>
              <a:t>from Argentina to Zambia</a:t>
            </a:r>
          </a:p>
          <a:p>
            <a:r>
              <a:rPr lang="en-GB" dirty="0" err="1" smtClean="0"/>
              <a:t>DeveloperDeveloperDeveloper</a:t>
            </a:r>
            <a:endParaRPr lang="en-GB" dirty="0" smtClean="0"/>
          </a:p>
          <a:p>
            <a:r>
              <a:rPr lang="en-GB" dirty="0" smtClean="0"/>
              <a:t>1 conclusion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I am a dinosaur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Sphero</a:t>
            </a:r>
            <a:r>
              <a:rPr lang="en-GB" dirty="0" smtClean="0"/>
              <a:t> - Ball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040587"/>
            <a:ext cx="1894384" cy="189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So busy talking about the dinosaurs…</a:t>
            </a:r>
          </a:p>
          <a:p>
            <a:r>
              <a:rPr lang="en-GB" dirty="0" smtClean="0"/>
              <a:t>I forgot to talk about </a:t>
            </a:r>
            <a:r>
              <a:rPr lang="en-GB" dirty="0" err="1" smtClean="0"/>
              <a:t>MvvmCross</a:t>
            </a:r>
            <a:endParaRPr lang="en-GB" dirty="0" smtClean="0"/>
          </a:p>
          <a:p>
            <a:r>
              <a:rPr lang="en-GB" dirty="0" err="1" smtClean="0"/>
              <a:t>Mvx</a:t>
            </a:r>
            <a:r>
              <a:rPr lang="en-GB" dirty="0" smtClean="0"/>
              <a:t> is a library I started a year ago. I use it in my work for:</a:t>
            </a:r>
          </a:p>
          <a:p>
            <a:pPr lvl="1"/>
            <a:r>
              <a:rPr lang="en-GB" dirty="0" smtClean="0"/>
              <a:t>Sharing code</a:t>
            </a:r>
          </a:p>
          <a:p>
            <a:pPr lvl="1"/>
            <a:r>
              <a:rPr lang="en-GB" dirty="0" smtClean="0"/>
              <a:t>Reusing code</a:t>
            </a:r>
          </a:p>
          <a:p>
            <a:pPr lvl="1"/>
            <a:r>
              <a:rPr lang="en-GB" dirty="0" smtClean="0"/>
              <a:t>Testing code</a:t>
            </a:r>
          </a:p>
          <a:p>
            <a:pPr lvl="1"/>
            <a:r>
              <a:rPr lang="en-GB" dirty="0" smtClean="0"/>
              <a:t>Giving large projects a backbone</a:t>
            </a:r>
          </a:p>
          <a:p>
            <a:r>
              <a:rPr lang="en-GB" dirty="0" smtClean="0"/>
              <a:t>It is evolving.</a:t>
            </a:r>
          </a:p>
          <a:p>
            <a:r>
              <a:rPr lang="en-GB" dirty="0" smtClean="0"/>
              <a:t>It is awesome.</a:t>
            </a:r>
          </a:p>
        </p:txBody>
      </p:sp>
    </p:spTree>
    <p:extLst>
      <p:ext uri="{BB962C8B-B14F-4D97-AF65-F5344CB8AC3E}">
        <p14:creationId xmlns:p14="http://schemas.microsoft.com/office/powerpoint/2010/main" val="42066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C# from Server to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43" y="5810959"/>
            <a:ext cx="685800" cy="865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124" y="5810959"/>
            <a:ext cx="993876" cy="87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://images.apple.com/uk/iphone/home/images/animation/hardware_bl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810959"/>
            <a:ext cx="445238" cy="86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microsoft.com/global/surface/en/us/publishingimages/new/her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399" y="5821641"/>
            <a:ext cx="1208201" cy="88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1000" y="5288241"/>
            <a:ext cx="195648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en-US" dirty="0" smtClean="0">
                <a:latin typeface="Segoe UI Light" pitchFamily="34" charset="0"/>
              </a:rPr>
              <a:t>WP7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81649" y="5288241"/>
            <a:ext cx="195648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en-US" dirty="0" smtClean="0">
                <a:latin typeface="Segoe UI Light" pitchFamily="34" charset="0"/>
              </a:rPr>
              <a:t>iOS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57584" y="5288241"/>
            <a:ext cx="195648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en-US" dirty="0" smtClean="0">
                <a:latin typeface="Segoe UI Light" pitchFamily="34" charset="0"/>
              </a:rPr>
              <a:t>Droid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66470" y="5288241"/>
            <a:ext cx="195648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en-US" dirty="0" smtClean="0">
                <a:latin typeface="Segoe UI Light" pitchFamily="34" charset="0"/>
              </a:rPr>
              <a:t>Win8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8070" y="1371600"/>
            <a:ext cx="822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 smtClean="0">
                <a:latin typeface="Segoe UI Light" pitchFamily="34" charset="0"/>
              </a:rPr>
              <a:t>Data Access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8070" y="1981200"/>
            <a:ext cx="822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 smtClean="0">
                <a:latin typeface="Segoe UI Light" pitchFamily="34" charset="0"/>
              </a:rPr>
              <a:t>Business Logic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8070" y="2590800"/>
            <a:ext cx="822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 smtClean="0">
                <a:latin typeface="Segoe UI Light" pitchFamily="34" charset="0"/>
              </a:rPr>
              <a:t>Presentation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1000" y="3459441"/>
            <a:ext cx="3976816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 smtClean="0">
                <a:latin typeface="Segoe UI Light" pitchFamily="34" charset="0"/>
              </a:rPr>
              <a:t>Service Consumption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0" y="4069041"/>
            <a:ext cx="82296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 smtClean="0">
                <a:latin typeface="Segoe UI Light" pitchFamily="34" charset="0"/>
              </a:rPr>
              <a:t>Business Logic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62616" y="3459441"/>
            <a:ext cx="39624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 smtClean="0">
                <a:latin typeface="Segoe UI Light" pitchFamily="34" charset="0"/>
              </a:rPr>
              <a:t>Local Data/Services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" y="4678641"/>
            <a:ext cx="82296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 smtClean="0">
                <a:latin typeface="Segoe UI Light" pitchFamily="34" charset="0"/>
              </a:rPr>
              <a:t>UI Logic</a:t>
            </a:r>
            <a:endParaRPr lang="en-US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 as cool as dinosaurs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43" y="5810959"/>
            <a:ext cx="685800" cy="865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124" y="5810959"/>
            <a:ext cx="993876" cy="87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ttp://images.apple.com/uk/iphone/home/images/animation/hardware_bl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810959"/>
            <a:ext cx="445238" cy="86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microsoft.com/global/surface/en/us/publishingimages/new/her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399" y="5821641"/>
            <a:ext cx="1208201" cy="88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1000" y="5288241"/>
            <a:ext cx="195648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en-US" dirty="0" smtClean="0">
                <a:latin typeface="Segoe UI Light" pitchFamily="34" charset="0"/>
              </a:rPr>
              <a:t>WP7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81649" y="5288241"/>
            <a:ext cx="195648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en-US" dirty="0" smtClean="0">
                <a:latin typeface="Segoe UI Light" pitchFamily="34" charset="0"/>
              </a:rPr>
              <a:t>iOS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57584" y="5288241"/>
            <a:ext cx="195648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en-US" dirty="0" smtClean="0">
                <a:latin typeface="Segoe UI Light" pitchFamily="34" charset="0"/>
              </a:rPr>
              <a:t>Droid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66470" y="5288241"/>
            <a:ext cx="195648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r>
              <a:rPr lang="en-US" dirty="0" smtClean="0">
                <a:latin typeface="Segoe UI Light" pitchFamily="34" charset="0"/>
              </a:rPr>
              <a:t>Win8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8070" y="1371600"/>
            <a:ext cx="822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 smtClean="0">
                <a:latin typeface="Segoe UI Light" pitchFamily="34" charset="0"/>
              </a:rPr>
              <a:t>Data Access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8070" y="1981200"/>
            <a:ext cx="822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 smtClean="0">
                <a:latin typeface="Segoe UI Light" pitchFamily="34" charset="0"/>
              </a:rPr>
              <a:t>Business Logic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8070" y="2590800"/>
            <a:ext cx="822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 smtClean="0">
                <a:latin typeface="Segoe UI Light" pitchFamily="34" charset="0"/>
              </a:rPr>
              <a:t>Presentation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1000" y="3459441"/>
            <a:ext cx="3976816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 smtClean="0">
                <a:latin typeface="Segoe UI Light" pitchFamily="34" charset="0"/>
              </a:rPr>
              <a:t>Service Consumption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0" y="4069041"/>
            <a:ext cx="82296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 smtClean="0">
                <a:latin typeface="Segoe UI Light" pitchFamily="34" charset="0"/>
              </a:rPr>
              <a:t>Business Logic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62616" y="3459441"/>
            <a:ext cx="39624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 smtClean="0">
                <a:latin typeface="Segoe UI Light" pitchFamily="34" charset="0"/>
              </a:rPr>
              <a:t>Local Data/Services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" y="4678641"/>
            <a:ext cx="82296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 smtClean="0">
                <a:latin typeface="Segoe UI Light" pitchFamily="34" charset="0"/>
              </a:rPr>
              <a:t>UI Logic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48" y="2734146"/>
            <a:ext cx="7621064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6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GB" dirty="0" smtClean="0"/>
              <a:t>Images from Wikipedia Commons:</a:t>
            </a:r>
            <a:endParaRPr lang="en-US" dirty="0" smtClean="0"/>
          </a:p>
          <a:p>
            <a:r>
              <a:rPr lang="en-US" dirty="0" smtClean="0"/>
              <a:t>http://en.wikipedia.org/wiki/File:Macronaria_scrubbed_enh.jpg</a:t>
            </a:r>
            <a:endParaRPr lang="en-US" dirty="0"/>
          </a:p>
        </p:txBody>
      </p:sp>
      <p:pic>
        <p:nvPicPr>
          <p:cNvPr id="2050" name="Picture 2" descr="http://upload.wikimedia.org/wikipedia/commons/thumb/1/19/Human-eoraptor_size_comparison%28v2%29.png/220px-Human-eoraptor_size_comparison%28v2%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754840"/>
            <a:ext cx="20955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3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cirrious.com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slodge.blogspot.com</a:t>
            </a:r>
            <a:r>
              <a:rPr lang="en-GB" dirty="0" smtClean="0"/>
              <a:t> 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http://github.com/slodge/mvvmcross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 smtClean="0">
              <a:hlinkClick r:id="rId5"/>
            </a:endParaRPr>
          </a:p>
          <a:p>
            <a:pPr marL="0" indent="0">
              <a:buNone/>
            </a:pPr>
            <a:r>
              <a:rPr lang="en-GB" dirty="0" smtClean="0">
                <a:hlinkClick r:id="rId5"/>
              </a:rPr>
              <a:t>me@slodge.com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hlinkClick r:id="rId6"/>
              </a:rPr>
              <a:t>@</a:t>
            </a:r>
            <a:r>
              <a:rPr lang="en-GB" dirty="0" err="1" smtClean="0">
                <a:hlinkClick r:id="rId6"/>
              </a:rPr>
              <a:t>slodge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Stuart </a:t>
            </a:r>
            <a:r>
              <a:rPr lang="en-GB" dirty="0" smtClean="0"/>
              <a:t>Lodge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340768"/>
            <a:ext cx="2873896" cy="1350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040587"/>
            <a:ext cx="1894384" cy="189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4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1836" y="0"/>
            <a:ext cx="122158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2"/>
          <p:cNvSpPr>
            <a:spLocks/>
          </p:cNvSpPr>
          <p:nvPr/>
        </p:nvSpPr>
        <p:spPr bwMode="auto">
          <a:xfrm>
            <a:off x="1370707" y="319400"/>
            <a:ext cx="3197991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6700">
                <a:solidFill>
                  <a:srgbClr val="BBBBBB"/>
                </a:solidFill>
                <a:latin typeface="PT Sans Bold" charset="0"/>
                <a:ea typeface="PT Sans Bold" charset="0"/>
                <a:cs typeface="PT Sans Bold" charset="0"/>
                <a:sym typeface="PT Sans Bold" charset="0"/>
              </a:rPr>
              <a:t>Xamarin</a:t>
            </a:r>
          </a:p>
        </p:txBody>
      </p:sp>
      <p:sp>
        <p:nvSpPr>
          <p:cNvPr id="30723" name="Rectangle 3"/>
          <p:cNvSpPr>
            <a:spLocks/>
          </p:cNvSpPr>
          <p:nvPr/>
        </p:nvSpPr>
        <p:spPr bwMode="auto">
          <a:xfrm>
            <a:off x="2953494" y="1008802"/>
            <a:ext cx="4821833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0100">
                <a:solidFill>
                  <a:srgbClr val="BBBBBB"/>
                </a:solidFill>
                <a:latin typeface="小塚ゴシック Pr6N R" charset="0"/>
                <a:ea typeface="小塚ゴシック Pr6N R" charset="0"/>
                <a:cs typeface="小塚ゴシック Pr6N R" charset="0"/>
                <a:sym typeface="小塚ゴシック Pr6N R" charset="0"/>
              </a:rPr>
              <a:t>Seminar</a:t>
            </a:r>
          </a:p>
        </p:txBody>
      </p:sp>
      <p:sp>
        <p:nvSpPr>
          <p:cNvPr id="30724" name="Rectangle 4"/>
          <p:cNvSpPr>
            <a:spLocks/>
          </p:cNvSpPr>
          <p:nvPr/>
        </p:nvSpPr>
        <p:spPr bwMode="auto">
          <a:xfrm>
            <a:off x="812602" y="5982891"/>
            <a:ext cx="7518797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500" dirty="0" smtClean="0">
                <a:solidFill>
                  <a:srgbClr val="BBBBBB"/>
                </a:solidFill>
                <a:latin typeface="PT Sans" charset="0"/>
                <a:ea typeface="PT Sans" charset="0"/>
                <a:cs typeface="PT Sans" charset="0"/>
                <a:sym typeface="PT Sans" charset="0"/>
              </a:rPr>
              <a:t>13th December </a:t>
            </a:r>
            <a:r>
              <a:rPr lang="en-US" sz="2500" dirty="0">
                <a:solidFill>
                  <a:srgbClr val="BBBBBB"/>
                </a:solidFill>
                <a:latin typeface="PT Sans" charset="0"/>
                <a:ea typeface="PT Sans" charset="0"/>
                <a:cs typeface="PT Sans" charset="0"/>
                <a:sym typeface="PT Sans" charset="0"/>
              </a:rPr>
              <a:t>2012</a:t>
            </a:r>
          </a:p>
        </p:txBody>
      </p:sp>
      <p:sp>
        <p:nvSpPr>
          <p:cNvPr id="30725" name="Rectangle 5"/>
          <p:cNvSpPr>
            <a:spLocks/>
          </p:cNvSpPr>
          <p:nvPr/>
        </p:nvSpPr>
        <p:spPr bwMode="auto">
          <a:xfrm>
            <a:off x="812602" y="3071813"/>
            <a:ext cx="7518797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500">
                <a:solidFill>
                  <a:srgbClr val="BBBBBB"/>
                </a:solidFill>
                <a:latin typeface="PT Sans" charset="0"/>
                <a:ea typeface="PT Sans" charset="0"/>
                <a:cs typeface="PT Sans" charset="0"/>
                <a:sym typeface="PT Sans" charset="0"/>
              </a:rPr>
              <a:t>Please give us your feedback</a:t>
            </a:r>
          </a:p>
        </p:txBody>
      </p:sp>
      <p:sp>
        <p:nvSpPr>
          <p:cNvPr id="30726" name="Rectangle 6"/>
          <p:cNvSpPr>
            <a:spLocks/>
          </p:cNvSpPr>
          <p:nvPr/>
        </p:nvSpPr>
        <p:spPr bwMode="auto">
          <a:xfrm>
            <a:off x="776883" y="4625578"/>
            <a:ext cx="7518797" cy="44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500">
                <a:solidFill>
                  <a:srgbClr val="BBBBBB"/>
                </a:solidFill>
                <a:latin typeface="PT Sans" charset="0"/>
                <a:ea typeface="PT Sans" charset="0"/>
                <a:cs typeface="PT Sans" charset="0"/>
                <a:sym typeface="PT Sans" charset="0"/>
              </a:rPr>
              <a:t>Follow us on Twitter</a:t>
            </a:r>
          </a:p>
        </p:txBody>
      </p:sp>
      <p:sp>
        <p:nvSpPr>
          <p:cNvPr id="30727" name="Rectangle 7"/>
          <p:cNvSpPr>
            <a:spLocks/>
          </p:cNvSpPr>
          <p:nvPr/>
        </p:nvSpPr>
        <p:spPr bwMode="auto">
          <a:xfrm>
            <a:off x="812602" y="3571875"/>
            <a:ext cx="7518797" cy="39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500" u="sng">
                <a:solidFill>
                  <a:srgbClr val="BBBBBB"/>
                </a:solidFill>
                <a:latin typeface="小塚ゴシック Pr6N B" charset="0"/>
                <a:ea typeface="小塚ゴシック Pr6N B" charset="0"/>
                <a:cs typeface="小塚ゴシック Pr6N B" charset="0"/>
                <a:sym typeface="小塚ゴシック Pr6N B" charset="0"/>
                <a:hlinkClick r:id="rId4"/>
              </a:rPr>
              <a:t>http://bit.ly/xamfeedback</a:t>
            </a:r>
            <a:endParaRPr lang="en-US" sz="2500" u="sng">
              <a:solidFill>
                <a:srgbClr val="BBBBBB"/>
              </a:solidFill>
              <a:latin typeface="小塚ゴシック Pr6N B" charset="0"/>
              <a:ea typeface="小塚ゴシック Pr6N B" charset="0"/>
              <a:cs typeface="小塚ゴシック Pr6N B" charset="0"/>
              <a:sym typeface="小塚ゴシック Pr6N B" charset="0"/>
            </a:endParaRPr>
          </a:p>
        </p:txBody>
      </p:sp>
      <p:sp>
        <p:nvSpPr>
          <p:cNvPr id="30728" name="Rectangle 8"/>
          <p:cNvSpPr>
            <a:spLocks/>
          </p:cNvSpPr>
          <p:nvPr/>
        </p:nvSpPr>
        <p:spPr bwMode="auto">
          <a:xfrm>
            <a:off x="812602" y="5072063"/>
            <a:ext cx="7518797" cy="39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500">
                <a:solidFill>
                  <a:srgbClr val="BBBBBB"/>
                </a:solidFill>
                <a:latin typeface="小塚ゴシック Pr6N B" charset="0"/>
                <a:ea typeface="小塚ゴシック Pr6N B" charset="0"/>
                <a:cs typeface="小塚ゴシック Pr6N B" charset="0"/>
                <a:sym typeface="小塚ゴシック Pr6N B" charset="0"/>
              </a:rPr>
              <a:t>@XamarinHQ</a:t>
            </a:r>
          </a:p>
        </p:txBody>
      </p:sp>
    </p:spTree>
    <p:extLst>
      <p:ext uri="{BB962C8B-B14F-4D97-AF65-F5344CB8AC3E}">
        <p14:creationId xmlns:p14="http://schemas.microsoft.com/office/powerpoint/2010/main" val="304954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0280" y="0"/>
            <a:ext cx="173736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What is </a:t>
            </a:r>
            <a:r>
              <a:rPr lang="en-GB" dirty="0" err="1" smtClean="0">
                <a:solidFill>
                  <a:schemeClr val="bg1"/>
                </a:solidFill>
              </a:rPr>
              <a:t>MvvmCross</a:t>
            </a:r>
            <a:r>
              <a:rPr lang="en-GB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13</a:t>
            </a:r>
            <a:r>
              <a:rPr lang="en-GB" baseline="30000" dirty="0" smtClean="0">
                <a:solidFill>
                  <a:schemeClr val="bg1">
                    <a:lumMod val="95000"/>
                  </a:schemeClr>
                </a:solidFill>
              </a:rPr>
              <a:t>th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 December 2012</a:t>
            </a:r>
          </a:p>
          <a:p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dirty="0" err="1" smtClean="0">
                <a:solidFill>
                  <a:schemeClr val="bg1">
                    <a:lumMod val="95000"/>
                  </a:schemeClr>
                </a:solidFill>
              </a:rPr>
              <a:t>slodge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48" y="2734146"/>
            <a:ext cx="7621064" cy="443927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85800" y="102287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What killed the dinosaurs?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051720" y="2924944"/>
            <a:ext cx="5040560" cy="1"/>
          </a:xfrm>
          <a:prstGeom prst="line">
            <a:avLst/>
          </a:prstGeom>
          <a:ln w="603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55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2871"/>
            <a:ext cx="7772400" cy="1470025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What killed the dinosaurs?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9712" y="188640"/>
            <a:ext cx="4982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strike="sngStrike" dirty="0" smtClean="0">
                <a:solidFill>
                  <a:schemeClr val="bg1"/>
                </a:solidFill>
              </a:rPr>
              <a:t>What is </a:t>
            </a:r>
            <a:r>
              <a:rPr lang="en-GB" sz="4400" strike="sngStrike" dirty="0" err="1" smtClean="0">
                <a:solidFill>
                  <a:schemeClr val="bg1"/>
                </a:solidFill>
              </a:rPr>
              <a:t>MvvmCross</a:t>
            </a:r>
            <a:r>
              <a:rPr lang="en-GB" sz="4400" strike="sngStrike" dirty="0" smtClean="0">
                <a:solidFill>
                  <a:schemeClr val="bg1"/>
                </a:solidFill>
              </a:rPr>
              <a:t>?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48" y="2734146"/>
            <a:ext cx="7621064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killed the dinosaurs?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600200"/>
            <a:ext cx="7715200" cy="4525963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Let’s take a look at their code!</a:t>
            </a:r>
          </a:p>
          <a:p>
            <a:r>
              <a:rPr lang="en-GB" dirty="0" err="1" smtClean="0"/>
              <a:t>TwitterSearch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797152"/>
            <a:ext cx="3816424" cy="222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killed the dinosaurs?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600200"/>
            <a:ext cx="77152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Separation of concerns</a:t>
            </a:r>
            <a:endParaRPr lang="en-GB" dirty="0" smtClean="0"/>
          </a:p>
          <a:p>
            <a:r>
              <a:rPr lang="en-GB" dirty="0" smtClean="0"/>
              <a:t>Use of tools</a:t>
            </a:r>
          </a:p>
          <a:p>
            <a:r>
              <a:rPr lang="en-GB" dirty="0" smtClean="0"/>
              <a:t>Tight coupling</a:t>
            </a:r>
          </a:p>
          <a:p>
            <a:r>
              <a:rPr lang="en-GB" dirty="0" smtClean="0"/>
              <a:t>Design to test</a:t>
            </a:r>
          </a:p>
          <a:p>
            <a:r>
              <a:rPr lang="en-GB" dirty="0" smtClean="0"/>
              <a:t>Design to share</a:t>
            </a:r>
          </a:p>
          <a:p>
            <a:r>
              <a:rPr lang="en-GB" dirty="0" smtClean="0"/>
              <a:t>Design to reuse</a:t>
            </a:r>
          </a:p>
          <a:p>
            <a:r>
              <a:rPr lang="en-GB" dirty="0" smtClean="0"/>
              <a:t>Cut and Paste – and File Linking</a:t>
            </a:r>
          </a:p>
          <a:p>
            <a:r>
              <a:rPr lang="en-GB" dirty="0" smtClean="0"/>
              <a:t>#if</a:t>
            </a:r>
          </a:p>
          <a:p>
            <a:r>
              <a:rPr lang="en-GB" dirty="0" smtClean="0"/>
              <a:t>Unit tests</a:t>
            </a:r>
          </a:p>
          <a:p>
            <a:r>
              <a:rPr lang="en-GB" dirty="0" smtClean="0"/>
              <a:t>Learn to adapt</a:t>
            </a:r>
          </a:p>
          <a:p>
            <a:r>
              <a:rPr lang="en-US" dirty="0"/>
              <a:t>Being cold </a:t>
            </a:r>
            <a:r>
              <a:rPr lang="en-US" dirty="0" smtClean="0"/>
              <a:t>blooded</a:t>
            </a:r>
            <a:endParaRPr lang="en-GB" dirty="0" smtClean="0"/>
          </a:p>
          <a:p>
            <a:r>
              <a:rPr lang="en-GB" dirty="0" smtClean="0"/>
              <a:t>Learn Interface Driven Development</a:t>
            </a:r>
          </a:p>
          <a:p>
            <a:r>
              <a:rPr lang="en-GB" dirty="0" smtClean="0"/>
              <a:t>Reusing code</a:t>
            </a:r>
          </a:p>
          <a:p>
            <a:r>
              <a:rPr lang="en-US" dirty="0"/>
              <a:t>They uploaded binaries instead of source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GB" dirty="0" smtClean="0"/>
              <a:t>They didn’t die!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797152"/>
            <a:ext cx="3816424" cy="222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Save The Dinosaur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Here’s what some others are doing…</a:t>
            </a:r>
          </a:p>
          <a:p>
            <a:r>
              <a:rPr lang="en-GB" dirty="0" smtClean="0"/>
              <a:t>What you do… is </a:t>
            </a:r>
            <a:r>
              <a:rPr lang="en-GB" dirty="0"/>
              <a:t>up to </a:t>
            </a:r>
            <a:r>
              <a:rPr lang="en-GB" dirty="0" smtClean="0"/>
              <a:t>YOU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48" y="2734146"/>
            <a:ext cx="7621064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WshLst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20269"/>
            <a:ext cx="8229600" cy="161704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hlinkClick r:id="rId2"/>
              </a:rPr>
              <a:t>https://github.com/Redth/WshLst/</a:t>
            </a:r>
            <a:endParaRPr lang="en-US" dirty="0"/>
          </a:p>
        </p:txBody>
      </p:sp>
      <p:pic>
        <p:nvPicPr>
          <p:cNvPr id="3074" name="Picture 2" descr="Wshlst Bann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51535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040587"/>
            <a:ext cx="1894384" cy="189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CrossBox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40349"/>
            <a:ext cx="8229600" cy="161704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hlinkClick r:id="rId2"/>
              </a:rPr>
              <a:t>https://github.com/runegri/CrossBox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5724128" cy="3641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040587"/>
            <a:ext cx="1894384" cy="189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9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331</Words>
  <Application>Microsoft Office PowerPoint</Application>
  <PresentationFormat>On-screen Show (4:3)</PresentationFormat>
  <Paragraphs>135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What is MvvmCross?</vt:lpstr>
      <vt:lpstr>In 2005…</vt:lpstr>
      <vt:lpstr>What is MvvmCross?</vt:lpstr>
      <vt:lpstr> What killed the dinosaurs?</vt:lpstr>
      <vt:lpstr>What killed the dinosaurs?</vt:lpstr>
      <vt:lpstr>What killed the dinosaurs?</vt:lpstr>
      <vt:lpstr>Save The Dinosaur</vt:lpstr>
      <vt:lpstr>WshLst</vt:lpstr>
      <vt:lpstr>CrossBox</vt:lpstr>
      <vt:lpstr>TweetPic</vt:lpstr>
      <vt:lpstr>SQL Bits X</vt:lpstr>
      <vt:lpstr>Star Wars Kinect</vt:lpstr>
      <vt:lpstr>Aviva Drive</vt:lpstr>
      <vt:lpstr>CheeseBaron</vt:lpstr>
      <vt:lpstr>GShackles</vt:lpstr>
      <vt:lpstr>E-Naxos</vt:lpstr>
      <vt:lpstr>Dan in Italy</vt:lpstr>
      <vt:lpstr>Zoldeper Blooor</vt:lpstr>
      <vt:lpstr>BUILD - Daniel Plaisted</vt:lpstr>
      <vt:lpstr>Sphero - Ball Control</vt:lpstr>
      <vt:lpstr>Sorry</vt:lpstr>
      <vt:lpstr>C# from Server to Client</vt:lpstr>
      <vt:lpstr>Not as cool as dinosaurs</vt:lpstr>
      <vt:lpstr>PowerPoint Presentation</vt:lpstr>
      <vt:lpstr>Thanks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MvvmCross?</dc:title>
  <dc:creator>Stuart</dc:creator>
  <cp:lastModifiedBy>Stuart</cp:lastModifiedBy>
  <cp:revision>17</cp:revision>
  <dcterms:created xsi:type="dcterms:W3CDTF">2012-12-10T08:08:38Z</dcterms:created>
  <dcterms:modified xsi:type="dcterms:W3CDTF">2013-01-30T11:30:57Z</dcterms:modified>
</cp:coreProperties>
</file>