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Average"/>
      <p:regular r:id="rId38"/>
    </p:embeddedFont>
    <p:embeddedFont>
      <p:font typeface="Oswald"/>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swald-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Oswald-regular.fntdata"/><Relationship Id="rId16" Type="http://schemas.openxmlformats.org/officeDocument/2006/relationships/slide" Target="slides/slide11.xml"/><Relationship Id="rId38" Type="http://schemas.openxmlformats.org/officeDocument/2006/relationships/font" Target="fonts/Average-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5b2332c26_0_1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5b2332c26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5b2332c26_0_1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5b2332c2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5b2332c26_0_1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5b2332c26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5b2332c26_0_1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5b2332c26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5b2332c26_0_1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5b2332c26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5b2332c26_0_1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5b2332c26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5b2332c26_0_2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5b2332c26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5b2332c26_0_19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5b2332c26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5b2332c26_0_2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5b2332c26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5b2332c26_0_2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5b2332c26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5b2332c26_0_9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5b2332c2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5b2332c26_0_2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a5b2332c26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5b2332c26_0_2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5b2332c26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5b2332c26_0_2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5b2332c26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5b2332c26_0_2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5b2332c26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a5b2332c26_0_2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a5b2332c26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a5b2332c26_0_3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a5b2332c26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a5b2332c26_0_3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a5b2332c26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a5b2332c26_0_3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a5b2332c26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a5b2332c26_0_3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a5b2332c26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5b2332c26_0_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5b2332c2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a5b2332c26_0_3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a5b2332c26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a5b2332c26_0_3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a5b2332c26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a5b2332c26_0_3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a5b2332c26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a5b2332c26_0_1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a5b2332c2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5b2332c26_0_10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a5b2332c26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5b2332c26_0_1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5b2332c26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11708" y="9206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t>Building Recommendation Systems: Surveying Content-Based </a:t>
            </a:r>
            <a:r>
              <a:rPr lang="en" sz="3200"/>
              <a:t>Filtering</a:t>
            </a:r>
            <a:r>
              <a:rPr lang="en" sz="3200"/>
              <a:t>, Collaborative Filtering, &amp; Neural-Network Based Recommenders</a:t>
            </a:r>
            <a:endParaRPr sz="3200"/>
          </a:p>
        </p:txBody>
      </p:sp>
      <p:sp>
        <p:nvSpPr>
          <p:cNvPr id="60" name="Google Shape;60;p13"/>
          <p:cNvSpPr txBox="1"/>
          <p:nvPr>
            <p:ph idx="1" type="subTitle"/>
          </p:nvPr>
        </p:nvSpPr>
        <p:spPr>
          <a:xfrm>
            <a:off x="311700" y="36194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SML310 Final Project</a:t>
            </a:r>
            <a:endParaRPr sz="2000"/>
          </a:p>
          <a:p>
            <a:pPr indent="0" lvl="0" marL="0" rtl="0" algn="ctr">
              <a:spcBef>
                <a:spcPts val="0"/>
              </a:spcBef>
              <a:spcAft>
                <a:spcPts val="0"/>
              </a:spcAft>
              <a:buNone/>
            </a:pPr>
            <a:r>
              <a:rPr lang="en" sz="2000"/>
              <a:t>Mwad Saleh</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Building User Profile</a:t>
            </a:r>
            <a:endParaRPr/>
          </a:p>
        </p:txBody>
      </p:sp>
      <p:sp>
        <p:nvSpPr>
          <p:cNvPr id="117" name="Google Shape;117;p22"/>
          <p:cNvSpPr txBox="1"/>
          <p:nvPr>
            <p:ph idx="1" type="body"/>
          </p:nvPr>
        </p:nvSpPr>
        <p:spPr>
          <a:xfrm>
            <a:off x="311700" y="1152475"/>
            <a:ext cx="5745600" cy="3530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Multiply the transpose of user_movies by user_ratings. </a:t>
            </a:r>
            <a:endParaRPr sz="2000"/>
          </a:p>
          <a:p>
            <a:pPr indent="0" lvl="0" marL="0" rtl="0" algn="l">
              <a:spcBef>
                <a:spcPts val="1600"/>
              </a:spcBef>
              <a:spcAft>
                <a:spcPts val="0"/>
              </a:spcAft>
              <a:buNone/>
            </a:pPr>
            <a:r>
              <a:rPr lang="en" sz="2000"/>
              <a:t>The transpose of </a:t>
            </a:r>
            <a:r>
              <a:rPr i="1" lang="en" sz="2000"/>
              <a:t>user_movies </a:t>
            </a:r>
            <a:r>
              <a:rPr lang="en" sz="2000"/>
              <a:t> is a 19-by-k matrix, and we multiply it by the k-by-1 user_ratings vector</a:t>
            </a:r>
            <a:r>
              <a:rPr lang="en" sz="2000"/>
              <a:t>. This gives us a 19-by-1 vector that indicates our User Profile (their relative preference for each vector).</a:t>
            </a:r>
            <a:endParaRPr sz="2000"/>
          </a:p>
          <a:p>
            <a:pPr indent="0" lvl="0" marL="0" rtl="0" algn="l">
              <a:spcBef>
                <a:spcPts val="1600"/>
              </a:spcBef>
              <a:spcAft>
                <a:spcPts val="1600"/>
              </a:spcAft>
              <a:buNone/>
            </a:pPr>
            <a:r>
              <a:t/>
            </a:r>
            <a:endParaRPr sz="1600"/>
          </a:p>
        </p:txBody>
      </p:sp>
      <p:pic>
        <p:nvPicPr>
          <p:cNvPr id="118" name="Google Shape;118;p22"/>
          <p:cNvPicPr preferRelativeResize="0"/>
          <p:nvPr/>
        </p:nvPicPr>
        <p:blipFill>
          <a:blip r:embed="rId3">
            <a:alphaModFix/>
          </a:blip>
          <a:stretch>
            <a:fillRect/>
          </a:stretch>
        </p:blipFill>
        <p:spPr>
          <a:xfrm>
            <a:off x="5795200" y="1236050"/>
            <a:ext cx="2781900" cy="296492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Generating Top 10 recommendations</a:t>
            </a:r>
            <a:endParaRPr/>
          </a:p>
        </p:txBody>
      </p:sp>
      <p:sp>
        <p:nvSpPr>
          <p:cNvPr id="124" name="Google Shape;124;p23"/>
          <p:cNvSpPr txBox="1"/>
          <p:nvPr>
            <p:ph idx="1" type="body"/>
          </p:nvPr>
        </p:nvSpPr>
        <p:spPr>
          <a:xfrm>
            <a:off x="311700" y="1669375"/>
            <a:ext cx="8119800" cy="2370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Filter out </a:t>
            </a:r>
            <a:r>
              <a:rPr i="1" lang="en" sz="2000"/>
              <a:t>k </a:t>
            </a:r>
            <a:r>
              <a:rPr lang="en" sz="2000"/>
              <a:t>movies that user has seen from </a:t>
            </a:r>
            <a:r>
              <a:rPr i="1" lang="en" sz="2000"/>
              <a:t>all_movies</a:t>
            </a:r>
            <a:r>
              <a:rPr lang="en" sz="2000"/>
              <a:t> matrix to give </a:t>
            </a:r>
            <a:r>
              <a:rPr lang="en" sz="2000"/>
              <a:t>(1682-</a:t>
            </a:r>
            <a:r>
              <a:rPr i="1" lang="en" sz="2000"/>
              <a:t>k</a:t>
            </a:r>
            <a:r>
              <a:rPr lang="en" sz="2000"/>
              <a:t>)-by-19 matrix, unseen-movies.</a:t>
            </a:r>
            <a:endParaRPr sz="2000"/>
          </a:p>
          <a:p>
            <a:pPr indent="-355600" lvl="0" marL="457200" rtl="0" algn="l">
              <a:spcBef>
                <a:spcPts val="0"/>
              </a:spcBef>
              <a:spcAft>
                <a:spcPts val="0"/>
              </a:spcAft>
              <a:buSzPts val="2000"/>
              <a:buChar char="-"/>
            </a:pPr>
            <a:r>
              <a:rPr lang="en" sz="2000"/>
              <a:t>Multiply unseen_movies by user_profile we obtain a (1682-k)-by-1 vector, movie_scores, that holds the score for each of the (1682-k) movies User X is yet to see.  </a:t>
            </a:r>
            <a:endParaRPr sz="2000"/>
          </a:p>
          <a:p>
            <a:pPr indent="-355600" lvl="0" marL="457200" rtl="0" algn="l">
              <a:spcBef>
                <a:spcPts val="0"/>
              </a:spcBef>
              <a:spcAft>
                <a:spcPts val="0"/>
              </a:spcAft>
              <a:buSzPts val="2000"/>
              <a:buChar char="-"/>
            </a:pPr>
            <a:r>
              <a:rPr lang="en" sz="2000"/>
              <a:t>Higher score means higher preference. Now match each movie_id to a movie and filter top 10 recommendations. </a:t>
            </a:r>
            <a:endParaRPr sz="2000"/>
          </a:p>
          <a:p>
            <a:pPr indent="0" lvl="0" marL="0" rtl="0" algn="l">
              <a:spcBef>
                <a:spcPts val="1600"/>
              </a:spcBef>
              <a:spcAft>
                <a:spcPts val="1600"/>
              </a:spcAft>
              <a:buNone/>
            </a:pPr>
            <a:r>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Generating Top 10 recommendations</a:t>
            </a:r>
            <a:endParaRPr/>
          </a:p>
        </p:txBody>
      </p:sp>
      <p:pic>
        <p:nvPicPr>
          <p:cNvPr id="130" name="Google Shape;130;p24"/>
          <p:cNvPicPr preferRelativeResize="0"/>
          <p:nvPr/>
        </p:nvPicPr>
        <p:blipFill>
          <a:blip r:embed="rId3">
            <a:alphaModFix/>
          </a:blip>
          <a:stretch>
            <a:fillRect/>
          </a:stretch>
        </p:blipFill>
        <p:spPr>
          <a:xfrm>
            <a:off x="755300" y="1311450"/>
            <a:ext cx="6877050" cy="2143125"/>
          </a:xfrm>
          <a:prstGeom prst="rect">
            <a:avLst/>
          </a:prstGeom>
          <a:noFill/>
          <a:ln>
            <a:noFill/>
          </a:ln>
        </p:spPr>
      </p:pic>
      <p:sp>
        <p:nvSpPr>
          <p:cNvPr id="131" name="Google Shape;131;p24"/>
          <p:cNvSpPr txBox="1"/>
          <p:nvPr/>
        </p:nvSpPr>
        <p:spPr>
          <a:xfrm>
            <a:off x="1168275" y="3618025"/>
            <a:ext cx="6048000" cy="329700"/>
          </a:xfrm>
          <a:prstGeom prst="rect">
            <a:avLst/>
          </a:prstGeom>
          <a:noFill/>
          <a:ln>
            <a:noFill/>
          </a:ln>
        </p:spPr>
        <p:txBody>
          <a:bodyPr anchorCtr="0" anchor="t" bIns="91425" lIns="91425" spcFirstLastPara="1" rIns="91425" wrap="square" tIns="91425">
            <a:noAutofit/>
          </a:bodyPr>
          <a:lstStyle/>
          <a:p>
            <a:pPr indent="0" lvl="0" marL="0" rtl="0" algn="ctr">
              <a:lnSpc>
                <a:spcPct val="200000"/>
              </a:lnSpc>
              <a:spcBef>
                <a:spcPts val="0"/>
              </a:spcBef>
              <a:spcAft>
                <a:spcPts val="0"/>
              </a:spcAft>
              <a:buClr>
                <a:schemeClr val="dk1"/>
              </a:buClr>
              <a:buSzPts val="1100"/>
              <a:buFont typeface="Arial"/>
              <a:buNone/>
            </a:pPr>
            <a:r>
              <a:rPr b="1" lang="en" sz="1000">
                <a:solidFill>
                  <a:schemeClr val="dk1"/>
                </a:solidFill>
              </a:rPr>
              <a:t>Example of Top 10 movie recommendations for user (user_id =2)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Evaluating Recommendation Algorithm (Pros)</a:t>
            </a:r>
            <a:endParaRPr/>
          </a:p>
        </p:txBody>
      </p:sp>
      <p:sp>
        <p:nvSpPr>
          <p:cNvPr id="137" name="Google Shape;137;p25"/>
          <p:cNvSpPr txBox="1"/>
          <p:nvPr>
            <p:ph idx="1" type="body"/>
          </p:nvPr>
        </p:nvSpPr>
        <p:spPr>
          <a:xfrm>
            <a:off x="311700" y="1386750"/>
            <a:ext cx="8119800" cy="2370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Movies are all within the Drama genre and none are in the Documentary, which is strictly in line with our user’s preferences.</a:t>
            </a:r>
            <a:endParaRPr sz="2000"/>
          </a:p>
          <a:p>
            <a:pPr indent="0" lvl="0" marL="457200" rtl="0" algn="l">
              <a:spcBef>
                <a:spcPts val="1600"/>
              </a:spcBef>
              <a:spcAft>
                <a:spcPts val="0"/>
              </a:spcAft>
              <a:buNone/>
            </a:pPr>
            <a:r>
              <a:t/>
            </a:r>
            <a:endParaRPr sz="400"/>
          </a:p>
          <a:p>
            <a:pPr indent="-355600" lvl="0" marL="457200" rtl="0" algn="l">
              <a:spcBef>
                <a:spcPts val="1600"/>
              </a:spcBef>
              <a:spcAft>
                <a:spcPts val="0"/>
              </a:spcAft>
              <a:buSzPts val="2000"/>
              <a:buChar char="-"/>
            </a:pPr>
            <a:r>
              <a:rPr lang="en" sz="2000"/>
              <a:t>O</a:t>
            </a:r>
            <a:r>
              <a:rPr lang="en" sz="2000"/>
              <a:t>nly User X’s data is needed to provide User X with fitting recommendations, this makes it significantly easier to scale this recommender to a larger user base.</a:t>
            </a:r>
            <a:endParaRPr sz="2000"/>
          </a:p>
          <a:p>
            <a:pPr indent="0" lvl="0" marL="0" rtl="0" algn="l">
              <a:spcBef>
                <a:spcPts val="1600"/>
              </a:spcBef>
              <a:spcAft>
                <a:spcPts val="1600"/>
              </a:spcAft>
              <a:buNone/>
            </a:pPr>
            <a:r>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Evaluating Recommendation Algorithm (Cons)</a:t>
            </a:r>
            <a:endParaRPr/>
          </a:p>
        </p:txBody>
      </p:sp>
      <p:sp>
        <p:nvSpPr>
          <p:cNvPr id="143" name="Google Shape;143;p26"/>
          <p:cNvSpPr txBox="1"/>
          <p:nvPr>
            <p:ph idx="1" type="body"/>
          </p:nvPr>
        </p:nvSpPr>
        <p:spPr>
          <a:xfrm>
            <a:off x="311700" y="1386750"/>
            <a:ext cx="8119800" cy="2370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Again, m</a:t>
            </a:r>
            <a:r>
              <a:rPr lang="en" sz="2000"/>
              <a:t>ovies are all within the Drama genre and none are in the Documentary, which shows</a:t>
            </a:r>
            <a:r>
              <a:rPr lang="en" sz="2000"/>
              <a:t> limited ability to expand its suggestions beyond user preferences meanwhile Documentaries will likely never be recommended.</a:t>
            </a:r>
            <a:endParaRPr sz="2000"/>
          </a:p>
          <a:p>
            <a:pPr indent="0" lvl="0" marL="0" rtl="0" algn="l">
              <a:spcBef>
                <a:spcPts val="1600"/>
              </a:spcBef>
              <a:spcAft>
                <a:spcPts val="0"/>
              </a:spcAft>
              <a:buNone/>
            </a:pPr>
            <a:r>
              <a:t/>
            </a:r>
            <a:endParaRPr sz="400"/>
          </a:p>
          <a:p>
            <a:pPr indent="-355600" lvl="0" marL="457200" rtl="0" algn="l">
              <a:spcBef>
                <a:spcPts val="1600"/>
              </a:spcBef>
              <a:spcAft>
                <a:spcPts val="0"/>
              </a:spcAft>
              <a:buSzPts val="2000"/>
              <a:buChar char="-"/>
            </a:pPr>
            <a:r>
              <a:rPr lang="en" sz="2000"/>
              <a:t>Requires domain knowledge and significant effort to feature engineer data for improved representations of movies, current representation of movie in binary form by genre is flawed.</a:t>
            </a:r>
            <a:endParaRPr sz="2000"/>
          </a:p>
          <a:p>
            <a:pPr indent="0" lvl="0" marL="0" rtl="0" algn="l">
              <a:spcBef>
                <a:spcPts val="1600"/>
              </a:spcBef>
              <a:spcAft>
                <a:spcPts val="1600"/>
              </a:spcAft>
              <a:buNone/>
            </a:pPr>
            <a:r>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265500" y="1600550"/>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Collaborative Filtering</a:t>
            </a:r>
            <a:endParaRPr/>
          </a:p>
        </p:txBody>
      </p:sp>
      <p:sp>
        <p:nvSpPr>
          <p:cNvPr id="149" name="Google Shape;149;p27"/>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0" name="Google Shape;150;p2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Steps:</a:t>
            </a:r>
            <a:endParaRPr/>
          </a:p>
          <a:p>
            <a:pPr indent="-342900" lvl="0" marL="457200" rtl="0" algn="l">
              <a:spcBef>
                <a:spcPts val="1600"/>
              </a:spcBef>
              <a:spcAft>
                <a:spcPts val="0"/>
              </a:spcAft>
              <a:buSzPts val="1800"/>
              <a:buChar char="●"/>
            </a:pPr>
            <a:r>
              <a:rPr lang="en"/>
              <a:t>Data Wrangling &amp; Building </a:t>
            </a:r>
            <a:r>
              <a:rPr lang="en"/>
              <a:t>Correlation</a:t>
            </a:r>
            <a:r>
              <a:rPr lang="en"/>
              <a:t> Matrix</a:t>
            </a:r>
            <a:endParaRPr/>
          </a:p>
          <a:p>
            <a:pPr indent="-342900" lvl="0" marL="457200" rtl="0" algn="l">
              <a:spcBef>
                <a:spcPts val="1600"/>
              </a:spcBef>
              <a:spcAft>
                <a:spcPts val="0"/>
              </a:spcAft>
              <a:buSzPts val="1800"/>
              <a:buChar char="●"/>
            </a:pPr>
            <a:r>
              <a:rPr lang="en"/>
              <a:t>Generating our Top 10 movie recommendations for User X </a:t>
            </a:r>
            <a:endParaRPr/>
          </a:p>
          <a:p>
            <a:pPr indent="-342900" lvl="0" marL="457200" rtl="0" algn="l">
              <a:spcBef>
                <a:spcPts val="1600"/>
              </a:spcBef>
              <a:spcAft>
                <a:spcPts val="1600"/>
              </a:spcAft>
              <a:buSzPts val="1800"/>
              <a:buChar char="●"/>
            </a:pPr>
            <a:r>
              <a:rPr lang="en"/>
              <a:t>Evaluating the Recommendation Algo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Which is better</a:t>
            </a:r>
            <a:r>
              <a:rPr b="1" lang="en" sz="1800"/>
              <a:t>?</a:t>
            </a:r>
            <a:endParaRPr b="1" sz="1800"/>
          </a:p>
          <a:p>
            <a:pPr indent="0" lvl="0" marL="0" rtl="0" algn="l">
              <a:spcBef>
                <a:spcPts val="1600"/>
              </a:spcBef>
              <a:spcAft>
                <a:spcPts val="1600"/>
              </a:spcAft>
              <a:buNone/>
            </a:pPr>
            <a:r>
              <a:rPr lang="en" sz="1600"/>
              <a:t>Additionally, the GroupLens Research Group also suggested the superiority of Item-based Collaborative Filtering with regard to scalability and maintaining high quality recommendations, hence our choice to build an Item-based model.</a:t>
            </a:r>
            <a:endParaRPr sz="1600"/>
          </a:p>
        </p:txBody>
      </p:sp>
      <p:sp>
        <p:nvSpPr>
          <p:cNvPr id="156" name="Google Shape;156;p28"/>
          <p:cNvSpPr txBox="1"/>
          <p:nvPr>
            <p:ph idx="2" type="body"/>
          </p:nvPr>
        </p:nvSpPr>
        <p:spPr>
          <a:xfrm>
            <a:off x="4832400" y="101772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How are they different</a:t>
            </a:r>
            <a:r>
              <a:rPr b="1" lang="en" sz="1800"/>
              <a:t>:</a:t>
            </a:r>
            <a:endParaRPr b="1" sz="1800"/>
          </a:p>
          <a:p>
            <a:pPr indent="0" lvl="0" marL="0" rtl="0" algn="l">
              <a:spcBef>
                <a:spcPts val="1600"/>
              </a:spcBef>
              <a:spcAft>
                <a:spcPts val="0"/>
              </a:spcAft>
              <a:buNone/>
            </a:pPr>
            <a:r>
              <a:rPr lang="en" sz="1800"/>
              <a:t>Item-based:</a:t>
            </a:r>
            <a:endParaRPr sz="1800"/>
          </a:p>
          <a:p>
            <a:pPr indent="-336550" lvl="0" marL="457200" rtl="0" algn="l">
              <a:spcBef>
                <a:spcPts val="1600"/>
              </a:spcBef>
              <a:spcAft>
                <a:spcPts val="0"/>
              </a:spcAft>
              <a:buSzPts val="1700"/>
              <a:buChar char="-"/>
            </a:pPr>
            <a:r>
              <a:rPr lang="en" sz="1700"/>
              <a:t>Given an item that a user likes, recommends similar items</a:t>
            </a:r>
            <a:endParaRPr sz="1700"/>
          </a:p>
          <a:p>
            <a:pPr indent="0" lvl="0" marL="0" rtl="0" algn="l">
              <a:spcBef>
                <a:spcPts val="1600"/>
              </a:spcBef>
              <a:spcAft>
                <a:spcPts val="0"/>
              </a:spcAft>
              <a:buNone/>
            </a:pPr>
            <a:r>
              <a:rPr lang="en" sz="1800"/>
              <a:t>User-based:</a:t>
            </a:r>
            <a:endParaRPr sz="1800"/>
          </a:p>
          <a:p>
            <a:pPr indent="-330200" lvl="0" marL="457200" rtl="0" algn="l">
              <a:spcBef>
                <a:spcPts val="1600"/>
              </a:spcBef>
              <a:spcAft>
                <a:spcPts val="0"/>
              </a:spcAft>
              <a:buSzPts val="1600"/>
              <a:buChar char="-"/>
            </a:pPr>
            <a:r>
              <a:rPr lang="en" sz="1600"/>
              <a:t>Given an item that user likes, finds similar users that also liked it, and recommends other things they liked</a:t>
            </a:r>
            <a:endParaRPr sz="1600"/>
          </a:p>
          <a:p>
            <a:pPr indent="0" lvl="0" marL="0" rtl="0" algn="l">
              <a:spcBef>
                <a:spcPts val="1600"/>
              </a:spcBef>
              <a:spcAft>
                <a:spcPts val="1600"/>
              </a:spcAft>
              <a:buNone/>
            </a:pPr>
            <a:r>
              <a:t/>
            </a:r>
            <a:endParaRPr sz="1600"/>
          </a:p>
        </p:txBody>
      </p:sp>
      <p:sp>
        <p:nvSpPr>
          <p:cNvPr id="157" name="Google Shape;15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Item-Based vs. User-Based CF</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Wrangling &amp; Building Correlation Matrix</a:t>
            </a:r>
            <a:endParaRPr/>
          </a:p>
        </p:txBody>
      </p:sp>
      <p:pic>
        <p:nvPicPr>
          <p:cNvPr id="163" name="Google Shape;163;p29"/>
          <p:cNvPicPr preferRelativeResize="0"/>
          <p:nvPr/>
        </p:nvPicPr>
        <p:blipFill>
          <a:blip r:embed="rId3">
            <a:alphaModFix/>
          </a:blip>
          <a:stretch>
            <a:fillRect/>
          </a:stretch>
        </p:blipFill>
        <p:spPr>
          <a:xfrm>
            <a:off x="763950" y="3081175"/>
            <a:ext cx="6781800" cy="1714500"/>
          </a:xfrm>
          <a:prstGeom prst="rect">
            <a:avLst/>
          </a:prstGeom>
          <a:noFill/>
          <a:ln>
            <a:noFill/>
          </a:ln>
        </p:spPr>
      </p:pic>
      <p:sp>
        <p:nvSpPr>
          <p:cNvPr id="164" name="Google Shape;164;p29"/>
          <p:cNvSpPr txBox="1"/>
          <p:nvPr>
            <p:ph idx="1" type="body"/>
          </p:nvPr>
        </p:nvSpPr>
        <p:spPr>
          <a:xfrm>
            <a:off x="311700" y="1152475"/>
            <a:ext cx="7667400" cy="1646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Manipulate the data so that it looks like the Mock Table below.</a:t>
            </a:r>
            <a:endParaRPr sz="1800"/>
          </a:p>
          <a:p>
            <a:pPr indent="-342900" lvl="0" marL="457200" rtl="0" algn="l">
              <a:spcBef>
                <a:spcPts val="0"/>
              </a:spcBef>
              <a:spcAft>
                <a:spcPts val="0"/>
              </a:spcAft>
              <a:buSzPts val="1800"/>
              <a:buChar char="●"/>
            </a:pPr>
            <a:r>
              <a:rPr lang="en" sz="1800"/>
              <a:t>Here, we can see that each movie is represented by a column of ratings given by a user. Here, intuitively the vectors for Movie B and C are more similar to each other than they are to Movie A and Movie D. </a:t>
            </a:r>
            <a:r>
              <a:rPr lang="en" sz="1800"/>
              <a:t>Quantitatively</a:t>
            </a:r>
            <a:r>
              <a:rPr lang="en" sz="1800"/>
              <a:t>, we do can do this for each of the 1682 movies with the Pearson Correlation, to obtain a 1682-by-1682 correlation matrix.</a:t>
            </a:r>
            <a:endParaRPr sz="1800"/>
          </a:p>
          <a:p>
            <a:pPr indent="0" lvl="0" marL="0" rtl="0" algn="l">
              <a:spcBef>
                <a:spcPts val="1600"/>
              </a:spcBef>
              <a:spcAft>
                <a:spcPts val="1600"/>
              </a:spcAft>
              <a:buNone/>
            </a:pPr>
            <a:r>
              <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151550" y="435600"/>
            <a:ext cx="8873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Generating Top 10 movie recommendations for User X</a:t>
            </a:r>
            <a:endParaRPr/>
          </a:p>
        </p:txBody>
      </p:sp>
      <p:sp>
        <p:nvSpPr>
          <p:cNvPr id="170" name="Google Shape;170;p30"/>
          <p:cNvSpPr txBox="1"/>
          <p:nvPr>
            <p:ph idx="1" type="body"/>
          </p:nvPr>
        </p:nvSpPr>
        <p:spPr>
          <a:xfrm>
            <a:off x="311700" y="1152475"/>
            <a:ext cx="8157300" cy="1646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We have a symmetric 1682-by-1682 matrix, where the (i,j)th element - and the (j, i)th element- hold the correlation between the ith and jth movies</a:t>
            </a:r>
            <a:r>
              <a:rPr lang="en" sz="1700"/>
              <a:t>. </a:t>
            </a:r>
            <a:endParaRPr sz="1700"/>
          </a:p>
          <a:p>
            <a:pPr indent="0" lvl="0" marL="457200" rtl="0" algn="l">
              <a:spcBef>
                <a:spcPts val="1600"/>
              </a:spcBef>
              <a:spcAft>
                <a:spcPts val="0"/>
              </a:spcAft>
              <a:buNone/>
            </a:pPr>
            <a:r>
              <a:t/>
            </a:r>
            <a:endParaRPr sz="100"/>
          </a:p>
          <a:p>
            <a:pPr indent="-336550" lvl="0" marL="457200" rtl="0" algn="l">
              <a:spcBef>
                <a:spcPts val="1600"/>
              </a:spcBef>
              <a:spcAft>
                <a:spcPts val="0"/>
              </a:spcAft>
              <a:buSzPts val="1700"/>
              <a:buChar char="-"/>
            </a:pPr>
            <a:r>
              <a:rPr lang="en" sz="1700"/>
              <a:t>Given a movie the user liked, we use our correlation matrix to return the top 10 correlated movies, per the movie’s column/row in our correlation matrix.</a:t>
            </a:r>
            <a:endParaRPr sz="1700"/>
          </a:p>
          <a:p>
            <a:pPr indent="0" lvl="0" marL="0" rtl="0" algn="l">
              <a:spcBef>
                <a:spcPts val="1600"/>
              </a:spcBef>
              <a:spcAft>
                <a:spcPts val="1600"/>
              </a:spcAft>
              <a:buNone/>
            </a:pPr>
            <a:r>
              <a:t/>
            </a:r>
            <a:endParaRPr sz="1600"/>
          </a:p>
        </p:txBody>
      </p:sp>
      <p:pic>
        <p:nvPicPr>
          <p:cNvPr id="171" name="Google Shape;171;p30"/>
          <p:cNvPicPr preferRelativeResize="0"/>
          <p:nvPr/>
        </p:nvPicPr>
        <p:blipFill>
          <a:blip r:embed="rId3">
            <a:alphaModFix/>
          </a:blip>
          <a:stretch>
            <a:fillRect/>
          </a:stretch>
        </p:blipFill>
        <p:spPr>
          <a:xfrm>
            <a:off x="1166138" y="2942750"/>
            <a:ext cx="6448425" cy="1914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Evaluating Recommendation Algorithm (Pros)</a:t>
            </a:r>
            <a:endParaRPr/>
          </a:p>
        </p:txBody>
      </p:sp>
      <p:sp>
        <p:nvSpPr>
          <p:cNvPr id="177" name="Google Shape;177;p31"/>
          <p:cNvSpPr txBox="1"/>
          <p:nvPr>
            <p:ph idx="1" type="body"/>
          </p:nvPr>
        </p:nvSpPr>
        <p:spPr>
          <a:xfrm>
            <a:off x="311700" y="1386750"/>
            <a:ext cx="8119800" cy="23700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SzPts val="2000"/>
              <a:buChar char="-"/>
            </a:pPr>
            <a:r>
              <a:rPr lang="en" sz="2000"/>
              <a:t>Most recommendations share at least 1 genre w/ Toy Story. In fact, 3 of top 5 recommendations are also produced by Disney! </a:t>
            </a:r>
            <a:endParaRPr sz="2000"/>
          </a:p>
          <a:p>
            <a:pPr indent="0" lvl="0" marL="0" rtl="0" algn="l">
              <a:lnSpc>
                <a:spcPct val="100000"/>
              </a:lnSpc>
              <a:spcBef>
                <a:spcPts val="1600"/>
              </a:spcBef>
              <a:spcAft>
                <a:spcPts val="0"/>
              </a:spcAft>
              <a:buNone/>
            </a:pPr>
            <a:r>
              <a:t/>
            </a:r>
            <a:endParaRPr sz="100"/>
          </a:p>
          <a:p>
            <a:pPr indent="-355600" lvl="0" marL="457200" rtl="0" algn="l">
              <a:lnSpc>
                <a:spcPct val="100000"/>
              </a:lnSpc>
              <a:spcBef>
                <a:spcPts val="1600"/>
              </a:spcBef>
              <a:spcAft>
                <a:spcPts val="0"/>
              </a:spcAft>
              <a:buSzPts val="2000"/>
              <a:buChar char="-"/>
            </a:pPr>
            <a:r>
              <a:rPr lang="en" sz="2000"/>
              <a:t>User also exposed to recommendations beyond their niche interest. Movies not restricted to select genres (e.g. “The Craft”, “Apollo 13”, “Jurassic Park” and “Raiders of the lost Ark”)</a:t>
            </a:r>
            <a:endParaRPr sz="2000"/>
          </a:p>
          <a:p>
            <a:pPr indent="-355600" lvl="0" marL="457200" rtl="0" algn="l">
              <a:lnSpc>
                <a:spcPct val="100000"/>
              </a:lnSpc>
              <a:spcBef>
                <a:spcPts val="0"/>
              </a:spcBef>
              <a:spcAft>
                <a:spcPts val="0"/>
              </a:spcAft>
              <a:buSzPts val="2000"/>
              <a:buChar char="-"/>
            </a:pPr>
            <a:r>
              <a:t/>
            </a:r>
            <a:endParaRPr sz="2000"/>
          </a:p>
          <a:p>
            <a:pPr indent="-355600" lvl="0" marL="457200" rtl="0" algn="l">
              <a:lnSpc>
                <a:spcPct val="100000"/>
              </a:lnSpc>
              <a:spcBef>
                <a:spcPts val="0"/>
              </a:spcBef>
              <a:spcAft>
                <a:spcPts val="0"/>
              </a:spcAft>
              <a:buSzPts val="2000"/>
              <a:buChar char="-"/>
            </a:pPr>
            <a:r>
              <a:rPr lang="en" sz="2000"/>
              <a:t>Less domain based knowledge is necessary as the embeddings are learnt naturally.no domain based knowledge is necessary as the embeddings are learnt naturally</a:t>
            </a:r>
            <a:endParaRPr sz="2000"/>
          </a:p>
          <a:p>
            <a:pPr indent="0" lvl="0" marL="0" rtl="0" algn="l">
              <a:spcBef>
                <a:spcPts val="1600"/>
              </a:spcBef>
              <a:spcAft>
                <a:spcPts val="1600"/>
              </a:spcAft>
              <a:buNone/>
            </a:pPr>
            <a:r>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What is a Recommendation System (RS) ?</a:t>
            </a:r>
            <a:endParaRPr b="1" sz="1800"/>
          </a:p>
          <a:p>
            <a:pPr indent="0" lvl="0" marL="0" rtl="0" algn="l">
              <a:spcBef>
                <a:spcPts val="1600"/>
              </a:spcBef>
              <a:spcAft>
                <a:spcPts val="1600"/>
              </a:spcAft>
              <a:buNone/>
            </a:pPr>
            <a:r>
              <a:rPr lang="en" sz="1600"/>
              <a:t>From the user’s perspective a  recommendation system is a tool that helps the user navigate directories of products/information based on explicitly indicated or implicitly learnt user preferences or interests.</a:t>
            </a:r>
            <a:endParaRPr sz="1600"/>
          </a:p>
        </p:txBody>
      </p:sp>
      <p:sp>
        <p:nvSpPr>
          <p:cNvPr id="66" name="Google Shape;66;p1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Examples of Popular Recommendation Systems:</a:t>
            </a:r>
            <a:endParaRPr b="1" sz="1800"/>
          </a:p>
          <a:p>
            <a:pPr indent="-330200" lvl="0" marL="457200" rtl="0" algn="l">
              <a:spcBef>
                <a:spcPts val="1600"/>
              </a:spcBef>
              <a:spcAft>
                <a:spcPts val="0"/>
              </a:spcAft>
              <a:buSzPts val="1600"/>
              <a:buChar char="●"/>
            </a:pPr>
            <a:r>
              <a:rPr lang="en" sz="1600"/>
              <a:t>Movies to watch, Recommended by Netflix</a:t>
            </a:r>
            <a:endParaRPr sz="1600"/>
          </a:p>
          <a:p>
            <a:pPr indent="-330200" lvl="0" marL="457200" rtl="0" algn="l">
              <a:spcBef>
                <a:spcPts val="0"/>
              </a:spcBef>
              <a:spcAft>
                <a:spcPts val="0"/>
              </a:spcAft>
              <a:buSzPts val="1600"/>
              <a:buChar char="●"/>
            </a:pPr>
            <a:r>
              <a:rPr lang="en" sz="1600"/>
              <a:t>Topics &amp; People to follow, recommended by Twitter</a:t>
            </a:r>
            <a:endParaRPr sz="1600"/>
          </a:p>
          <a:p>
            <a:pPr indent="-330200" lvl="0" marL="457200" rtl="0" algn="l">
              <a:spcBef>
                <a:spcPts val="0"/>
              </a:spcBef>
              <a:spcAft>
                <a:spcPts val="0"/>
              </a:spcAft>
              <a:buSzPts val="1600"/>
              <a:buChar char="●"/>
            </a:pPr>
            <a:r>
              <a:rPr lang="en" sz="1600"/>
              <a:t>Products to buy, recommended by Amazon.com</a:t>
            </a:r>
            <a:endParaRPr sz="1600"/>
          </a:p>
          <a:p>
            <a:pPr indent="-330200" lvl="0" marL="457200" rtl="0" algn="l">
              <a:spcBef>
                <a:spcPts val="0"/>
              </a:spcBef>
              <a:spcAft>
                <a:spcPts val="0"/>
              </a:spcAft>
              <a:buSzPts val="1600"/>
              <a:buChar char="●"/>
            </a:pPr>
            <a:r>
              <a:rPr lang="en" sz="1600"/>
              <a:t>Many, many more!</a:t>
            </a:r>
            <a:endParaRPr sz="1600"/>
          </a:p>
        </p:txBody>
      </p:sp>
      <p:sp>
        <p:nvSpPr>
          <p:cNvPr id="67" name="Google Shape;67;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Context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Evaluating Recommendation Algorithm (Cons)</a:t>
            </a:r>
            <a:endParaRPr/>
          </a:p>
        </p:txBody>
      </p:sp>
      <p:sp>
        <p:nvSpPr>
          <p:cNvPr id="183" name="Google Shape;183;p32"/>
          <p:cNvSpPr txBox="1"/>
          <p:nvPr>
            <p:ph idx="1" type="body"/>
          </p:nvPr>
        </p:nvSpPr>
        <p:spPr>
          <a:xfrm>
            <a:off x="311700" y="1386750"/>
            <a:ext cx="8119800" cy="23700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SzPts val="2000"/>
              <a:buChar char="-"/>
            </a:pPr>
            <a:r>
              <a:rPr lang="en" sz="2000"/>
              <a:t>T</a:t>
            </a:r>
            <a:r>
              <a:rPr lang="en" sz="2000"/>
              <a:t>he ‘cold-start’ problem: When a new user enters the system and we are unable to produce useful recommendations due to lack of information on the user’s interests</a:t>
            </a:r>
            <a:endParaRPr sz="2000"/>
          </a:p>
          <a:p>
            <a:pPr indent="0" lvl="0" marL="0" rtl="0" algn="l">
              <a:lnSpc>
                <a:spcPct val="100000"/>
              </a:lnSpc>
              <a:spcBef>
                <a:spcPts val="1600"/>
              </a:spcBef>
              <a:spcAft>
                <a:spcPts val="0"/>
              </a:spcAft>
              <a:buNone/>
            </a:pPr>
            <a:r>
              <a:t/>
            </a:r>
            <a:endParaRPr sz="2000"/>
          </a:p>
          <a:p>
            <a:pPr indent="-355600" lvl="0" marL="457200" rtl="0" algn="l">
              <a:lnSpc>
                <a:spcPct val="100000"/>
              </a:lnSpc>
              <a:spcBef>
                <a:spcPts val="1600"/>
              </a:spcBef>
              <a:spcAft>
                <a:spcPts val="0"/>
              </a:spcAft>
              <a:buSzPts val="2000"/>
              <a:buChar char="-"/>
            </a:pPr>
            <a:r>
              <a:rPr lang="en" sz="2000"/>
              <a:t>R</a:t>
            </a:r>
            <a:r>
              <a:rPr lang="en" sz="2000"/>
              <a:t>igidity of the algorithm against adding new features to the recommendation/prediction (i.e using demographic, nationality, or geographic location to assist prediction)</a:t>
            </a:r>
            <a:endParaRPr sz="2000"/>
          </a:p>
          <a:p>
            <a:pPr indent="0" lvl="0" marL="0" rtl="0" algn="l">
              <a:spcBef>
                <a:spcPts val="1600"/>
              </a:spcBef>
              <a:spcAft>
                <a:spcPts val="1600"/>
              </a:spcAft>
              <a:buNone/>
            </a:pPr>
            <a:r>
              <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265500" y="1600550"/>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Neural-Network Based Model</a:t>
            </a:r>
            <a:endParaRPr/>
          </a:p>
        </p:txBody>
      </p:sp>
      <p:sp>
        <p:nvSpPr>
          <p:cNvPr id="189" name="Google Shape;189;p33"/>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0" name="Google Shape;190;p3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Steps:</a:t>
            </a:r>
            <a:endParaRPr/>
          </a:p>
          <a:p>
            <a:pPr indent="-342900" lvl="0" marL="457200" rtl="0" algn="l">
              <a:spcBef>
                <a:spcPts val="1600"/>
              </a:spcBef>
              <a:spcAft>
                <a:spcPts val="0"/>
              </a:spcAft>
              <a:buSzPts val="1800"/>
              <a:buChar char="●"/>
            </a:pPr>
            <a:r>
              <a:rPr lang="en"/>
              <a:t>Building and Training a Neural Network</a:t>
            </a:r>
            <a:endParaRPr/>
          </a:p>
          <a:p>
            <a:pPr indent="-342900" lvl="0" marL="457200" rtl="0" algn="l">
              <a:spcBef>
                <a:spcPts val="1600"/>
              </a:spcBef>
              <a:spcAft>
                <a:spcPts val="0"/>
              </a:spcAft>
              <a:buSzPts val="1800"/>
              <a:buChar char="●"/>
            </a:pPr>
            <a:r>
              <a:rPr lang="en"/>
              <a:t>Generating our Top 10 movie recommendations for User X </a:t>
            </a:r>
            <a:endParaRPr/>
          </a:p>
          <a:p>
            <a:pPr indent="-342900" lvl="0" marL="457200" rtl="0" algn="l">
              <a:spcBef>
                <a:spcPts val="1600"/>
              </a:spcBef>
              <a:spcAft>
                <a:spcPts val="1600"/>
              </a:spcAft>
              <a:buSzPts val="1800"/>
              <a:buChar char="●"/>
            </a:pPr>
            <a:r>
              <a:rPr lang="en"/>
              <a:t>Evaluating the Recommendation Algo</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Building &amp; Training Neural Network</a:t>
            </a:r>
            <a:endParaRPr/>
          </a:p>
        </p:txBody>
      </p:sp>
      <p:sp>
        <p:nvSpPr>
          <p:cNvPr id="196" name="Google Shape;196;p34"/>
          <p:cNvSpPr txBox="1"/>
          <p:nvPr>
            <p:ph idx="1" type="body"/>
          </p:nvPr>
        </p:nvSpPr>
        <p:spPr>
          <a:xfrm>
            <a:off x="311700" y="1152475"/>
            <a:ext cx="8458800" cy="164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Idea behind our neural network is we want our model to predict a rating for a movie, given the movie and the user id:</a:t>
            </a:r>
            <a:endParaRPr sz="1800"/>
          </a:p>
          <a:p>
            <a:pPr indent="-342900" lvl="0" marL="457200" rtl="0" algn="l">
              <a:lnSpc>
                <a:spcPct val="150000"/>
              </a:lnSpc>
              <a:spcBef>
                <a:spcPts val="1600"/>
              </a:spcBef>
              <a:spcAft>
                <a:spcPts val="0"/>
              </a:spcAft>
              <a:buSzPts val="1800"/>
              <a:buChar char="●"/>
            </a:pPr>
            <a:r>
              <a:rPr lang="en" sz="1800"/>
              <a:t>Use Keras &amp; Tensorflow for framework.</a:t>
            </a:r>
            <a:endParaRPr sz="1800"/>
          </a:p>
          <a:p>
            <a:pPr indent="-342900" lvl="0" marL="457200" rtl="0" algn="l">
              <a:lnSpc>
                <a:spcPct val="150000"/>
              </a:lnSpc>
              <a:spcBef>
                <a:spcPts val="0"/>
              </a:spcBef>
              <a:spcAft>
                <a:spcPts val="0"/>
              </a:spcAft>
              <a:buSzPts val="1800"/>
              <a:buChar char="●"/>
            </a:pPr>
            <a:r>
              <a:rPr lang="en" sz="1800"/>
              <a:t>Based some model choices on Keras’ tutorials for building neural nets rating prediction, others on trial and error to receive best results.</a:t>
            </a:r>
            <a:endParaRPr sz="1800"/>
          </a:p>
          <a:p>
            <a:pPr indent="-342900" lvl="0" marL="457200" rtl="0" algn="l">
              <a:lnSpc>
                <a:spcPct val="150000"/>
              </a:lnSpc>
              <a:spcBef>
                <a:spcPts val="0"/>
              </a:spcBef>
              <a:spcAft>
                <a:spcPts val="0"/>
              </a:spcAft>
              <a:buSzPts val="1800"/>
              <a:buChar char="●"/>
            </a:pPr>
            <a:r>
              <a:rPr lang="en" sz="1800"/>
              <a:t>Split the data 80/20 into training and testing data to evaluate my training and test performance (using Mean Squared Error Loss as my evaluation metric)</a:t>
            </a:r>
            <a:endParaRPr sz="1800"/>
          </a:p>
          <a:p>
            <a:pPr indent="0" lvl="0" marL="0" rtl="0" algn="l">
              <a:spcBef>
                <a:spcPts val="1600"/>
              </a:spcBef>
              <a:spcAft>
                <a:spcPts val="1600"/>
              </a:spcAft>
              <a:buNone/>
            </a:pPr>
            <a:r>
              <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Building &amp; Training Neural Network</a:t>
            </a:r>
            <a:endParaRPr/>
          </a:p>
        </p:txBody>
      </p:sp>
      <p:sp>
        <p:nvSpPr>
          <p:cNvPr id="202" name="Google Shape;202;p35"/>
          <p:cNvSpPr txBox="1"/>
          <p:nvPr>
            <p:ph idx="1" type="body"/>
          </p:nvPr>
        </p:nvSpPr>
        <p:spPr>
          <a:xfrm>
            <a:off x="311700" y="1152475"/>
            <a:ext cx="8458800" cy="164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What the Final Neural Network looked like:</a:t>
            </a:r>
            <a:endParaRPr sz="1800"/>
          </a:p>
          <a:p>
            <a:pPr indent="0" lvl="0" marL="457200" rtl="0" algn="l">
              <a:lnSpc>
                <a:spcPct val="150000"/>
              </a:lnSpc>
              <a:spcBef>
                <a:spcPts val="1600"/>
              </a:spcBef>
              <a:spcAft>
                <a:spcPts val="0"/>
              </a:spcAft>
              <a:buNone/>
            </a:pPr>
            <a:r>
              <a:t/>
            </a:r>
            <a:endParaRPr sz="1800"/>
          </a:p>
          <a:p>
            <a:pPr indent="0" lvl="0" marL="0" rtl="0" algn="l">
              <a:spcBef>
                <a:spcPts val="1600"/>
              </a:spcBef>
              <a:spcAft>
                <a:spcPts val="1600"/>
              </a:spcAft>
              <a:buNone/>
            </a:pPr>
            <a:r>
              <a:t/>
            </a:r>
            <a:endParaRPr sz="1600"/>
          </a:p>
        </p:txBody>
      </p:sp>
      <p:pic>
        <p:nvPicPr>
          <p:cNvPr id="203" name="Google Shape;203;p35"/>
          <p:cNvPicPr preferRelativeResize="0"/>
          <p:nvPr/>
        </p:nvPicPr>
        <p:blipFill>
          <a:blip r:embed="rId3">
            <a:alphaModFix/>
          </a:blip>
          <a:stretch>
            <a:fillRect/>
          </a:stretch>
        </p:blipFill>
        <p:spPr>
          <a:xfrm>
            <a:off x="5454525" y="1283800"/>
            <a:ext cx="2672975" cy="3497199"/>
          </a:xfrm>
          <a:prstGeom prst="rect">
            <a:avLst/>
          </a:prstGeom>
          <a:noFill/>
          <a:ln>
            <a:noFill/>
          </a:ln>
        </p:spPr>
      </p:pic>
      <p:sp>
        <p:nvSpPr>
          <p:cNvPr id="204" name="Google Shape;204;p35"/>
          <p:cNvSpPr/>
          <p:nvPr/>
        </p:nvSpPr>
        <p:spPr>
          <a:xfrm>
            <a:off x="1086525" y="3081200"/>
            <a:ext cx="2750700" cy="737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3x </a:t>
            </a:r>
            <a:r>
              <a:rPr b="1" lang="en"/>
              <a:t>Dense Layer </a:t>
            </a:r>
            <a:endParaRPr b="1"/>
          </a:p>
          <a:p>
            <a:pPr indent="-317500" lvl="0" marL="457200" rtl="0" algn="l">
              <a:spcBef>
                <a:spcPts val="0"/>
              </a:spcBef>
              <a:spcAft>
                <a:spcPts val="0"/>
              </a:spcAft>
              <a:buSzPts val="1400"/>
              <a:buChar char="-"/>
            </a:pPr>
            <a:r>
              <a:rPr lang="en"/>
              <a:t>42% Dropout </a:t>
            </a:r>
            <a:endParaRPr/>
          </a:p>
          <a:p>
            <a:pPr indent="-317500" lvl="0" marL="457200" rtl="0" algn="l">
              <a:spcBef>
                <a:spcPts val="0"/>
              </a:spcBef>
              <a:spcAft>
                <a:spcPts val="0"/>
              </a:spcAft>
              <a:buSzPts val="1400"/>
              <a:buChar char="-"/>
            </a:pPr>
            <a:r>
              <a:rPr lang="en"/>
              <a:t>ReLU activation</a:t>
            </a:r>
            <a:endParaRPr/>
          </a:p>
        </p:txBody>
      </p:sp>
      <p:sp>
        <p:nvSpPr>
          <p:cNvPr id="205" name="Google Shape;205;p35"/>
          <p:cNvSpPr/>
          <p:nvPr/>
        </p:nvSpPr>
        <p:spPr>
          <a:xfrm>
            <a:off x="1863675" y="3938350"/>
            <a:ext cx="1196400" cy="621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Output</a:t>
            </a:r>
            <a:endParaRPr b="1"/>
          </a:p>
        </p:txBody>
      </p:sp>
      <p:sp>
        <p:nvSpPr>
          <p:cNvPr id="206" name="Google Shape;206;p35"/>
          <p:cNvSpPr/>
          <p:nvPr/>
        </p:nvSpPr>
        <p:spPr>
          <a:xfrm>
            <a:off x="1215375" y="2394075"/>
            <a:ext cx="2468100" cy="48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Embedding Layer</a:t>
            </a:r>
            <a:endParaRPr/>
          </a:p>
        </p:txBody>
      </p:sp>
      <p:sp>
        <p:nvSpPr>
          <p:cNvPr id="207" name="Google Shape;207;p35"/>
          <p:cNvSpPr/>
          <p:nvPr/>
        </p:nvSpPr>
        <p:spPr>
          <a:xfrm>
            <a:off x="1215375" y="1677425"/>
            <a:ext cx="838500" cy="442800"/>
          </a:xfrm>
          <a:prstGeom prst="snip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User X</a:t>
            </a:r>
            <a:endParaRPr/>
          </a:p>
        </p:txBody>
      </p:sp>
      <p:sp>
        <p:nvSpPr>
          <p:cNvPr id="208" name="Google Shape;208;p35"/>
          <p:cNvSpPr/>
          <p:nvPr/>
        </p:nvSpPr>
        <p:spPr>
          <a:xfrm>
            <a:off x="2648950" y="1677425"/>
            <a:ext cx="930900" cy="442800"/>
          </a:xfrm>
          <a:prstGeom prst="snip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Movies</a:t>
            </a:r>
            <a:endParaRPr/>
          </a:p>
        </p:txBody>
      </p:sp>
      <p:cxnSp>
        <p:nvCxnSpPr>
          <p:cNvPr id="209" name="Google Shape;209;p35"/>
          <p:cNvCxnSpPr>
            <a:stCxn id="206" idx="0"/>
            <a:endCxn id="206" idx="0"/>
          </p:cNvCxnSpPr>
          <p:nvPr/>
        </p:nvCxnSpPr>
        <p:spPr>
          <a:xfrm>
            <a:off x="2449425" y="2394075"/>
            <a:ext cx="0" cy="0"/>
          </a:xfrm>
          <a:prstGeom prst="straightConnector1">
            <a:avLst/>
          </a:prstGeom>
          <a:noFill/>
          <a:ln cap="flat" cmpd="sng" w="9525">
            <a:solidFill>
              <a:schemeClr val="dk2"/>
            </a:solidFill>
            <a:prstDash val="solid"/>
            <a:round/>
            <a:headEnd len="med" w="med" type="none"/>
            <a:tailEnd len="med" w="med" type="none"/>
          </a:ln>
        </p:spPr>
      </p:cxnSp>
      <p:cxnSp>
        <p:nvCxnSpPr>
          <p:cNvPr id="210" name="Google Shape;210;p35"/>
          <p:cNvCxnSpPr>
            <a:stCxn id="207" idx="1"/>
            <a:endCxn id="206" idx="0"/>
          </p:cNvCxnSpPr>
          <p:nvPr/>
        </p:nvCxnSpPr>
        <p:spPr>
          <a:xfrm>
            <a:off x="1634625" y="2120225"/>
            <a:ext cx="814800" cy="273900"/>
          </a:xfrm>
          <a:prstGeom prst="straightConnector1">
            <a:avLst/>
          </a:prstGeom>
          <a:noFill/>
          <a:ln cap="flat" cmpd="sng" w="9525">
            <a:solidFill>
              <a:schemeClr val="dk2"/>
            </a:solidFill>
            <a:prstDash val="solid"/>
            <a:round/>
            <a:headEnd len="med" w="med" type="none"/>
            <a:tailEnd len="med" w="med" type="triangle"/>
          </a:ln>
        </p:spPr>
      </p:cxnSp>
      <p:cxnSp>
        <p:nvCxnSpPr>
          <p:cNvPr id="211" name="Google Shape;211;p35"/>
          <p:cNvCxnSpPr>
            <a:stCxn id="208" idx="1"/>
            <a:endCxn id="206" idx="0"/>
          </p:cNvCxnSpPr>
          <p:nvPr/>
        </p:nvCxnSpPr>
        <p:spPr>
          <a:xfrm flipH="1">
            <a:off x="2449300" y="2120225"/>
            <a:ext cx="665100" cy="273900"/>
          </a:xfrm>
          <a:prstGeom prst="straightConnector1">
            <a:avLst/>
          </a:prstGeom>
          <a:noFill/>
          <a:ln cap="flat" cmpd="sng" w="9525">
            <a:solidFill>
              <a:schemeClr val="dk2"/>
            </a:solidFill>
            <a:prstDash val="solid"/>
            <a:round/>
            <a:headEnd len="med" w="med" type="none"/>
            <a:tailEnd len="med" w="med" type="triangle"/>
          </a:ln>
        </p:spPr>
      </p:cxnSp>
      <p:cxnSp>
        <p:nvCxnSpPr>
          <p:cNvPr id="212" name="Google Shape;212;p35"/>
          <p:cNvCxnSpPr>
            <a:stCxn id="206" idx="2"/>
            <a:endCxn id="204" idx="0"/>
          </p:cNvCxnSpPr>
          <p:nvPr/>
        </p:nvCxnSpPr>
        <p:spPr>
          <a:xfrm>
            <a:off x="2449425" y="2883375"/>
            <a:ext cx="12600" cy="197700"/>
          </a:xfrm>
          <a:prstGeom prst="straightConnector1">
            <a:avLst/>
          </a:prstGeom>
          <a:noFill/>
          <a:ln cap="flat" cmpd="sng" w="9525">
            <a:solidFill>
              <a:schemeClr val="dk2"/>
            </a:solidFill>
            <a:prstDash val="solid"/>
            <a:round/>
            <a:headEnd len="med" w="med" type="none"/>
            <a:tailEnd len="med" w="med" type="triangle"/>
          </a:ln>
        </p:spPr>
      </p:cxnSp>
      <p:cxnSp>
        <p:nvCxnSpPr>
          <p:cNvPr id="213" name="Google Shape;213;p35"/>
          <p:cNvCxnSpPr>
            <a:endCxn id="205" idx="0"/>
          </p:cNvCxnSpPr>
          <p:nvPr/>
        </p:nvCxnSpPr>
        <p:spPr>
          <a:xfrm>
            <a:off x="2461875" y="3818350"/>
            <a:ext cx="0" cy="120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Building &amp; Training Neural Network</a:t>
            </a:r>
            <a:endParaRPr/>
          </a:p>
        </p:txBody>
      </p:sp>
      <p:sp>
        <p:nvSpPr>
          <p:cNvPr id="219" name="Google Shape;219;p36"/>
          <p:cNvSpPr txBox="1"/>
          <p:nvPr>
            <p:ph idx="1" type="body"/>
          </p:nvPr>
        </p:nvSpPr>
        <p:spPr>
          <a:xfrm>
            <a:off x="342600" y="1122875"/>
            <a:ext cx="4753800" cy="18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Training VS. Test Loss per Epoch:</a:t>
            </a:r>
            <a:endParaRPr sz="1800"/>
          </a:p>
          <a:p>
            <a:pPr indent="0" lvl="0" marL="0" rtl="0" algn="l">
              <a:spcBef>
                <a:spcPts val="1600"/>
              </a:spcBef>
              <a:spcAft>
                <a:spcPts val="0"/>
              </a:spcAft>
              <a:buNone/>
            </a:pPr>
            <a:r>
              <a:t/>
            </a:r>
            <a:endParaRPr sz="1800"/>
          </a:p>
          <a:p>
            <a:pPr indent="0" lvl="0" marL="457200" rtl="0" algn="l">
              <a:lnSpc>
                <a:spcPct val="150000"/>
              </a:lnSpc>
              <a:spcBef>
                <a:spcPts val="1600"/>
              </a:spcBef>
              <a:spcAft>
                <a:spcPts val="0"/>
              </a:spcAft>
              <a:buNone/>
            </a:pPr>
            <a:r>
              <a:t/>
            </a:r>
            <a:endParaRPr sz="1800"/>
          </a:p>
          <a:p>
            <a:pPr indent="0" lvl="0" marL="0" rtl="0" algn="l">
              <a:spcBef>
                <a:spcPts val="1600"/>
              </a:spcBef>
              <a:spcAft>
                <a:spcPts val="1600"/>
              </a:spcAft>
              <a:buNone/>
            </a:pPr>
            <a:r>
              <a:t/>
            </a:r>
            <a:endParaRPr sz="1600"/>
          </a:p>
        </p:txBody>
      </p:sp>
      <p:cxnSp>
        <p:nvCxnSpPr>
          <p:cNvPr id="220" name="Google Shape;220;p36"/>
          <p:cNvCxnSpPr>
            <a:stCxn id="221" idx="0"/>
            <a:endCxn id="221" idx="0"/>
          </p:cNvCxnSpPr>
          <p:nvPr/>
        </p:nvCxnSpPr>
        <p:spPr>
          <a:xfrm>
            <a:off x="2449425" y="2394075"/>
            <a:ext cx="0" cy="0"/>
          </a:xfrm>
          <a:prstGeom prst="straightConnector1">
            <a:avLst/>
          </a:prstGeom>
          <a:noFill/>
          <a:ln cap="flat" cmpd="sng" w="9525">
            <a:solidFill>
              <a:schemeClr val="dk2"/>
            </a:solidFill>
            <a:prstDash val="solid"/>
            <a:round/>
            <a:headEnd len="med" w="med" type="none"/>
            <a:tailEnd len="med" w="med" type="none"/>
          </a:ln>
        </p:spPr>
      </p:cxnSp>
      <p:pic>
        <p:nvPicPr>
          <p:cNvPr id="222" name="Google Shape;222;p36"/>
          <p:cNvPicPr preferRelativeResize="0"/>
          <p:nvPr/>
        </p:nvPicPr>
        <p:blipFill>
          <a:blip r:embed="rId3">
            <a:alphaModFix/>
          </a:blip>
          <a:stretch>
            <a:fillRect/>
          </a:stretch>
        </p:blipFill>
        <p:spPr>
          <a:xfrm>
            <a:off x="342600" y="1677900"/>
            <a:ext cx="4354500" cy="2989025"/>
          </a:xfrm>
          <a:prstGeom prst="rect">
            <a:avLst/>
          </a:prstGeom>
          <a:noFill/>
          <a:ln>
            <a:noFill/>
          </a:ln>
        </p:spPr>
      </p:pic>
      <p:sp>
        <p:nvSpPr>
          <p:cNvPr id="223" name="Google Shape;223;p36"/>
          <p:cNvSpPr txBox="1"/>
          <p:nvPr/>
        </p:nvSpPr>
        <p:spPr>
          <a:xfrm>
            <a:off x="4889300" y="1441925"/>
            <a:ext cx="3674100" cy="3039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Char char="-"/>
            </a:pPr>
            <a:r>
              <a:rPr lang="en" sz="1800">
                <a:solidFill>
                  <a:schemeClr val="dk2"/>
                </a:solidFill>
              </a:rPr>
              <a:t>learning to a relatively significant degree for the first few epochs of training </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learning plateaus after the 5th epoch. </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Successfully trained model to predicts rating for a movie based on learnt weights for different users and movies.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151550" y="435600"/>
            <a:ext cx="8873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Generating Top 10 movie recommendations for User X</a:t>
            </a:r>
            <a:endParaRPr/>
          </a:p>
        </p:txBody>
      </p:sp>
      <p:sp>
        <p:nvSpPr>
          <p:cNvPr id="229" name="Google Shape;229;p37"/>
          <p:cNvSpPr txBox="1"/>
          <p:nvPr>
            <p:ph idx="1" type="body"/>
          </p:nvPr>
        </p:nvSpPr>
        <p:spPr>
          <a:xfrm>
            <a:off x="311700" y="1008300"/>
            <a:ext cx="8157300" cy="1646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We use the Neural Net to predict ratings for the set of unseen movies, and then report the 10 unseen movies with highest predicted rating!</a:t>
            </a:r>
            <a:endParaRPr sz="1700"/>
          </a:p>
          <a:p>
            <a:pPr indent="0" lvl="0" marL="0" rtl="0" algn="l">
              <a:spcBef>
                <a:spcPts val="1600"/>
              </a:spcBef>
              <a:spcAft>
                <a:spcPts val="1600"/>
              </a:spcAft>
              <a:buNone/>
            </a:pPr>
            <a:r>
              <a:t/>
            </a:r>
            <a:endParaRPr sz="1600"/>
          </a:p>
        </p:txBody>
      </p:sp>
      <p:pic>
        <p:nvPicPr>
          <p:cNvPr id="230" name="Google Shape;230;p37"/>
          <p:cNvPicPr preferRelativeResize="0"/>
          <p:nvPr/>
        </p:nvPicPr>
        <p:blipFill>
          <a:blip r:embed="rId3">
            <a:alphaModFix/>
          </a:blip>
          <a:stretch>
            <a:fillRect/>
          </a:stretch>
        </p:blipFill>
        <p:spPr>
          <a:xfrm>
            <a:off x="1669075" y="1811125"/>
            <a:ext cx="5057200" cy="30172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8"/>
          <p:cNvSpPr txBox="1"/>
          <p:nvPr>
            <p:ph type="title"/>
          </p:nvPr>
        </p:nvSpPr>
        <p:spPr>
          <a:xfrm>
            <a:off x="311700" y="313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Evaluating Recommendation Algorithm (Pros)</a:t>
            </a:r>
            <a:endParaRPr/>
          </a:p>
        </p:txBody>
      </p:sp>
      <p:sp>
        <p:nvSpPr>
          <p:cNvPr id="236" name="Google Shape;236;p38"/>
          <p:cNvSpPr txBox="1"/>
          <p:nvPr>
            <p:ph idx="1" type="body"/>
          </p:nvPr>
        </p:nvSpPr>
        <p:spPr>
          <a:xfrm>
            <a:off x="119100" y="885850"/>
            <a:ext cx="8713200" cy="2370000"/>
          </a:xfrm>
          <a:prstGeom prst="rect">
            <a:avLst/>
          </a:prstGeom>
        </p:spPr>
        <p:txBody>
          <a:bodyPr anchorCtr="0" anchor="t" bIns="91425" lIns="91425" spcFirstLastPara="1" rIns="91425" wrap="square" tIns="91425">
            <a:noAutofit/>
          </a:bodyPr>
          <a:lstStyle/>
          <a:p>
            <a:pPr indent="-349250" lvl="0" marL="457200" rtl="0" algn="l">
              <a:lnSpc>
                <a:spcPct val="100000"/>
              </a:lnSpc>
              <a:spcBef>
                <a:spcPts val="0"/>
              </a:spcBef>
              <a:spcAft>
                <a:spcPts val="0"/>
              </a:spcAft>
              <a:buSzPts val="1900"/>
              <a:buChar char="-"/>
            </a:pPr>
            <a:r>
              <a:rPr lang="en" sz="1900"/>
              <a:t>The 5 movies the user has given highest ratings collectively represent the genres: Action, Drama, War, Thriller, Adventure, &amp; Mystery. All these genres &amp; more appear in recommendations frequently!</a:t>
            </a:r>
            <a:endParaRPr sz="1900"/>
          </a:p>
          <a:p>
            <a:pPr indent="-349250" lvl="0" marL="457200" rtl="0" algn="l">
              <a:lnSpc>
                <a:spcPct val="100000"/>
              </a:lnSpc>
              <a:spcBef>
                <a:spcPts val="0"/>
              </a:spcBef>
              <a:spcAft>
                <a:spcPts val="0"/>
              </a:spcAft>
              <a:buSzPts val="1900"/>
              <a:buChar char="-"/>
            </a:pPr>
            <a:r>
              <a:t/>
            </a:r>
            <a:endParaRPr sz="1900"/>
          </a:p>
          <a:p>
            <a:pPr indent="-349250" lvl="0" marL="457200" rtl="0" algn="l">
              <a:lnSpc>
                <a:spcPct val="100000"/>
              </a:lnSpc>
              <a:spcBef>
                <a:spcPts val="0"/>
              </a:spcBef>
              <a:spcAft>
                <a:spcPts val="0"/>
              </a:spcAft>
              <a:buSzPts val="1900"/>
              <a:buChar char="-"/>
            </a:pPr>
            <a:r>
              <a:rPr lang="en" sz="1900"/>
              <a:t>From the user’s top 5 movies we know they enjoy Drama movies (most occurring genre). Drama is genre for 7 out of 10 recommendations.</a:t>
            </a:r>
            <a:endParaRPr sz="1900"/>
          </a:p>
          <a:p>
            <a:pPr indent="-349250" lvl="0" marL="457200" rtl="0" algn="l">
              <a:lnSpc>
                <a:spcPct val="100000"/>
              </a:lnSpc>
              <a:spcBef>
                <a:spcPts val="0"/>
              </a:spcBef>
              <a:spcAft>
                <a:spcPts val="0"/>
              </a:spcAft>
              <a:buSzPts val="1900"/>
              <a:buChar char="-"/>
            </a:pPr>
            <a:r>
              <a:t/>
            </a:r>
            <a:endParaRPr sz="1900"/>
          </a:p>
          <a:p>
            <a:pPr indent="-349250" lvl="0" marL="457200" rtl="0" algn="l">
              <a:lnSpc>
                <a:spcPct val="100000"/>
              </a:lnSpc>
              <a:spcBef>
                <a:spcPts val="0"/>
              </a:spcBef>
              <a:spcAft>
                <a:spcPts val="0"/>
              </a:spcAft>
              <a:buSzPts val="1900"/>
              <a:buChar char="-"/>
            </a:pPr>
            <a:r>
              <a:rPr lang="en" sz="1900"/>
              <a:t>C</a:t>
            </a:r>
            <a:r>
              <a:rPr lang="en" sz="1900"/>
              <a:t>ater to user’s niche interests, but also recommends movies from less common genres that other filtering approaches would exclude. </a:t>
            </a:r>
            <a:endParaRPr sz="1900"/>
          </a:p>
          <a:p>
            <a:pPr indent="-349250" lvl="0" marL="457200" rtl="0" algn="l">
              <a:lnSpc>
                <a:spcPct val="100000"/>
              </a:lnSpc>
              <a:spcBef>
                <a:spcPts val="0"/>
              </a:spcBef>
              <a:spcAft>
                <a:spcPts val="0"/>
              </a:spcAft>
              <a:buSzPts val="1900"/>
              <a:buChar char="-"/>
            </a:pPr>
            <a:r>
              <a:t/>
            </a:r>
            <a:endParaRPr sz="1900"/>
          </a:p>
          <a:p>
            <a:pPr indent="-349250" lvl="0" marL="457200" rtl="0" algn="l">
              <a:lnSpc>
                <a:spcPct val="100000"/>
              </a:lnSpc>
              <a:spcBef>
                <a:spcPts val="0"/>
              </a:spcBef>
              <a:spcAft>
                <a:spcPts val="0"/>
              </a:spcAft>
              <a:buSzPts val="1900"/>
              <a:buChar char="-"/>
            </a:pPr>
            <a:r>
              <a:rPr lang="en" sz="1900"/>
              <a:t>Model is flexible to update for new features, and Deep Learning is generally easily scalable to Big Data</a:t>
            </a:r>
            <a:endParaRPr sz="19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txBox="1"/>
          <p:nvPr>
            <p:ph type="title"/>
          </p:nvPr>
        </p:nvSpPr>
        <p:spPr>
          <a:xfrm>
            <a:off x="311700" y="426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Evaluating Recommendation Algorithm (Cons)</a:t>
            </a:r>
            <a:endParaRPr/>
          </a:p>
        </p:txBody>
      </p:sp>
      <p:sp>
        <p:nvSpPr>
          <p:cNvPr id="242" name="Google Shape;242;p39"/>
          <p:cNvSpPr txBox="1"/>
          <p:nvPr>
            <p:ph idx="1" type="body"/>
          </p:nvPr>
        </p:nvSpPr>
        <p:spPr>
          <a:xfrm>
            <a:off x="119100" y="1130775"/>
            <a:ext cx="8713200" cy="23700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SzPts val="2000"/>
              <a:buChar char="-"/>
            </a:pPr>
            <a:r>
              <a:rPr lang="en" sz="2000"/>
              <a:t>The ‘Black Box’ Problem: increasingly difficult to interpret our models as complexity increases, making it harder to understand their implications and evaluate their fairness. </a:t>
            </a:r>
            <a:endParaRPr sz="2000"/>
          </a:p>
          <a:p>
            <a:pPr indent="0" lvl="0" marL="457200" rtl="0" algn="l">
              <a:lnSpc>
                <a:spcPct val="100000"/>
              </a:lnSpc>
              <a:spcBef>
                <a:spcPts val="1600"/>
              </a:spcBef>
              <a:spcAft>
                <a:spcPts val="0"/>
              </a:spcAft>
              <a:buNone/>
            </a:pPr>
            <a:r>
              <a:t/>
            </a:r>
            <a:endParaRPr sz="2000"/>
          </a:p>
          <a:p>
            <a:pPr indent="-355600" lvl="0" marL="457200" rtl="0" algn="l">
              <a:lnSpc>
                <a:spcPct val="100000"/>
              </a:lnSpc>
              <a:spcBef>
                <a:spcPts val="1600"/>
              </a:spcBef>
              <a:spcAft>
                <a:spcPts val="0"/>
              </a:spcAft>
              <a:buSzPts val="2000"/>
              <a:buChar char="-"/>
            </a:pPr>
            <a:r>
              <a:rPr lang="en" sz="2000"/>
              <a:t>Delegating away feature engineering, and overall recommendation decisions means less ability to understand the different trends, consumption patterns and feature-to-feature relations in our data. This could be crucial information for a company’s business decisions for example</a:t>
            </a:r>
            <a:endParaRPr sz="1900"/>
          </a:p>
          <a:p>
            <a:pPr indent="0" lvl="0" marL="457200" rtl="0" algn="l">
              <a:lnSpc>
                <a:spcPct val="100000"/>
              </a:lnSpc>
              <a:spcBef>
                <a:spcPts val="1600"/>
              </a:spcBef>
              <a:spcAft>
                <a:spcPts val="1600"/>
              </a:spcAft>
              <a:buNone/>
            </a:pPr>
            <a:r>
              <a:t/>
            </a:r>
            <a:endParaRPr sz="19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0"/>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a:p>
            <a:pPr indent="0" lvl="0" marL="0" rtl="0" algn="ctr">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1"/>
          <p:cNvSpPr txBox="1"/>
          <p:nvPr>
            <p:ph type="title"/>
          </p:nvPr>
        </p:nvSpPr>
        <p:spPr>
          <a:xfrm>
            <a:off x="311700" y="426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53" name="Google Shape;253;p41"/>
          <p:cNvSpPr txBox="1"/>
          <p:nvPr>
            <p:ph idx="1" type="body"/>
          </p:nvPr>
        </p:nvSpPr>
        <p:spPr>
          <a:xfrm>
            <a:off x="119100" y="1130775"/>
            <a:ext cx="8713200" cy="2370000"/>
          </a:xfrm>
          <a:prstGeom prst="rect">
            <a:avLst/>
          </a:prstGeom>
        </p:spPr>
        <p:txBody>
          <a:bodyPr anchorCtr="0" anchor="t" bIns="91425" lIns="91425" spcFirstLastPara="1" rIns="91425" wrap="square" tIns="91425">
            <a:noAutofit/>
          </a:bodyPr>
          <a:lstStyle/>
          <a:p>
            <a:pPr indent="-349250" lvl="0" marL="457200" rtl="0" algn="l">
              <a:lnSpc>
                <a:spcPct val="100000"/>
              </a:lnSpc>
              <a:spcBef>
                <a:spcPts val="0"/>
              </a:spcBef>
              <a:spcAft>
                <a:spcPts val="0"/>
              </a:spcAft>
              <a:buSzPts val="1900"/>
              <a:buChar char="-"/>
            </a:pPr>
            <a:r>
              <a:rPr lang="en" sz="1900"/>
              <a:t> Each standing  alone, the neural network based model seemed to be clearly superior to the other two basic recommenders in quality of recommendation, flexibility and scalability. </a:t>
            </a:r>
            <a:endParaRPr sz="1900"/>
          </a:p>
          <a:p>
            <a:pPr indent="0" lvl="0" marL="914400" rtl="0" algn="l">
              <a:lnSpc>
                <a:spcPct val="100000"/>
              </a:lnSpc>
              <a:spcBef>
                <a:spcPts val="1600"/>
              </a:spcBef>
              <a:spcAft>
                <a:spcPts val="0"/>
              </a:spcAft>
              <a:buNone/>
            </a:pPr>
            <a:r>
              <a:t/>
            </a:r>
            <a:endParaRPr sz="1900"/>
          </a:p>
          <a:p>
            <a:pPr indent="-349250" lvl="0" marL="457200" rtl="0" algn="l">
              <a:lnSpc>
                <a:spcPct val="100000"/>
              </a:lnSpc>
              <a:spcBef>
                <a:spcPts val="1600"/>
              </a:spcBef>
              <a:spcAft>
                <a:spcPts val="0"/>
              </a:spcAft>
              <a:buSzPts val="1900"/>
              <a:buChar char="-"/>
            </a:pPr>
            <a:r>
              <a:rPr lang="en" sz="1900"/>
              <a:t>However this exploration builds a basic recommendation system for each of these techniques, whereas systems deployed in the real world are far more complicated and usually deploy more than one, if not all, of these techniques to deal with different circumstances.</a:t>
            </a:r>
            <a:endParaRPr sz="1900"/>
          </a:p>
          <a:p>
            <a:pPr indent="0" lvl="0" marL="457200" rtl="0" algn="l">
              <a:lnSpc>
                <a:spcPct val="100000"/>
              </a:lnSpc>
              <a:spcBef>
                <a:spcPts val="1600"/>
              </a:spcBef>
              <a:spcAft>
                <a:spcPts val="1600"/>
              </a:spcAft>
              <a:buNone/>
            </a:pPr>
            <a:r>
              <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490250" y="450150"/>
            <a:ext cx="7893900" cy="4090800"/>
          </a:xfrm>
          <a:prstGeom prst="rect">
            <a:avLst/>
          </a:prstGeom>
        </p:spPr>
        <p:txBody>
          <a:bodyPr anchorCtr="0" anchor="ctr" bIns="91425" lIns="114300" spcFirstLastPara="1" rIns="91425" wrap="square" tIns="91425">
            <a:noAutofit/>
          </a:bodyPr>
          <a:lstStyle/>
          <a:p>
            <a:pPr indent="0" lvl="0" marL="0" rtl="0" algn="l">
              <a:spcBef>
                <a:spcPts val="0"/>
              </a:spcBef>
              <a:spcAft>
                <a:spcPts val="0"/>
              </a:spcAft>
              <a:buNone/>
            </a:pPr>
            <a:r>
              <a:rPr lang="en" sz="3000"/>
              <a:t>Types of RS I decided to explore:</a:t>
            </a:r>
            <a:endParaRPr sz="3000"/>
          </a:p>
          <a:p>
            <a:pPr indent="0" lvl="0" marL="0" rtl="0" algn="l">
              <a:spcBef>
                <a:spcPts val="0"/>
              </a:spcBef>
              <a:spcAft>
                <a:spcPts val="0"/>
              </a:spcAft>
              <a:buNone/>
            </a:pPr>
            <a:r>
              <a:t/>
            </a:r>
            <a:endParaRPr sz="1400"/>
          </a:p>
          <a:p>
            <a:pPr indent="0" lvl="0" marL="0" rtl="0" algn="l">
              <a:spcBef>
                <a:spcPts val="0"/>
              </a:spcBef>
              <a:spcAft>
                <a:spcPts val="0"/>
              </a:spcAft>
              <a:buNone/>
            </a:pPr>
            <a:r>
              <a:rPr lang="en" sz="2600"/>
              <a:t>Traditional Algorithms:</a:t>
            </a:r>
            <a:endParaRPr sz="2600"/>
          </a:p>
          <a:p>
            <a:pPr indent="-393700" lvl="0" marL="914400" rtl="0" algn="l">
              <a:spcBef>
                <a:spcPts val="0"/>
              </a:spcBef>
              <a:spcAft>
                <a:spcPts val="0"/>
              </a:spcAft>
              <a:buClr>
                <a:srgbClr val="666666"/>
              </a:buClr>
              <a:buSzPts val="2600"/>
              <a:buChar char="●"/>
            </a:pPr>
            <a:r>
              <a:rPr lang="en" sz="2600">
                <a:solidFill>
                  <a:srgbClr val="666666"/>
                </a:solidFill>
              </a:rPr>
              <a:t>Content-Based RS</a:t>
            </a:r>
            <a:endParaRPr sz="2600">
              <a:solidFill>
                <a:srgbClr val="666666"/>
              </a:solidFill>
            </a:endParaRPr>
          </a:p>
          <a:p>
            <a:pPr indent="-393700" lvl="0" marL="914400" rtl="0" algn="l">
              <a:spcBef>
                <a:spcPts val="0"/>
              </a:spcBef>
              <a:spcAft>
                <a:spcPts val="0"/>
              </a:spcAft>
              <a:buClr>
                <a:srgbClr val="666666"/>
              </a:buClr>
              <a:buSzPts val="2600"/>
              <a:buChar char="●"/>
            </a:pPr>
            <a:r>
              <a:rPr lang="en" sz="2600">
                <a:solidFill>
                  <a:srgbClr val="666666"/>
                </a:solidFill>
              </a:rPr>
              <a:t>Collaborative-Filtering Based RS</a:t>
            </a:r>
            <a:endParaRPr sz="2600">
              <a:solidFill>
                <a:srgbClr val="666666"/>
              </a:solidFill>
            </a:endParaRPr>
          </a:p>
          <a:p>
            <a:pPr indent="0" lvl="0" marL="0" rtl="0" algn="l">
              <a:spcBef>
                <a:spcPts val="0"/>
              </a:spcBef>
              <a:spcAft>
                <a:spcPts val="0"/>
              </a:spcAft>
              <a:buNone/>
            </a:pPr>
            <a:r>
              <a:rPr lang="en" sz="2600">
                <a:solidFill>
                  <a:srgbClr val="274E13"/>
                </a:solidFill>
              </a:rPr>
              <a:t>Modern Algorithm:</a:t>
            </a:r>
            <a:endParaRPr sz="2600">
              <a:solidFill>
                <a:srgbClr val="274E13"/>
              </a:solidFill>
            </a:endParaRPr>
          </a:p>
          <a:p>
            <a:pPr indent="-393700" lvl="0" marL="914400" rtl="0" algn="l">
              <a:spcBef>
                <a:spcPts val="0"/>
              </a:spcBef>
              <a:spcAft>
                <a:spcPts val="0"/>
              </a:spcAft>
              <a:buClr>
                <a:srgbClr val="666666"/>
              </a:buClr>
              <a:buSzPts val="2600"/>
              <a:buChar char="●"/>
            </a:pPr>
            <a:r>
              <a:rPr lang="en" sz="2600">
                <a:solidFill>
                  <a:srgbClr val="666666"/>
                </a:solidFill>
              </a:rPr>
              <a:t>Neural-Network Based RS</a:t>
            </a:r>
            <a:endParaRPr sz="2600">
              <a:solidFill>
                <a:srgbClr val="666666"/>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2"/>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Next Steps</a:t>
            </a:r>
            <a:endParaRPr/>
          </a:p>
          <a:p>
            <a:pPr indent="0" lvl="0" marL="0" rtl="0" algn="ctr">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3"/>
          <p:cNvSpPr txBox="1"/>
          <p:nvPr>
            <p:ph type="title"/>
          </p:nvPr>
        </p:nvSpPr>
        <p:spPr>
          <a:xfrm>
            <a:off x="311700" y="426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p:txBody>
      </p:sp>
      <p:sp>
        <p:nvSpPr>
          <p:cNvPr id="264" name="Google Shape;264;p43"/>
          <p:cNvSpPr txBox="1"/>
          <p:nvPr>
            <p:ph idx="1" type="body"/>
          </p:nvPr>
        </p:nvSpPr>
        <p:spPr>
          <a:xfrm>
            <a:off x="430800" y="1159025"/>
            <a:ext cx="8047500" cy="3335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900"/>
              <a:t> </a:t>
            </a:r>
            <a:r>
              <a:rPr lang="en" sz="1900"/>
              <a:t>From these insights the following are possible extensions of this project: </a:t>
            </a:r>
            <a:endParaRPr sz="1900"/>
          </a:p>
          <a:p>
            <a:pPr indent="-349250" lvl="0" marL="457200" rtl="0" algn="l">
              <a:lnSpc>
                <a:spcPct val="100000"/>
              </a:lnSpc>
              <a:spcBef>
                <a:spcPts val="1600"/>
              </a:spcBef>
              <a:spcAft>
                <a:spcPts val="0"/>
              </a:spcAft>
              <a:buSzPts val="1900"/>
              <a:buChar char="●"/>
            </a:pPr>
            <a:r>
              <a:rPr lang="en" sz="1900"/>
              <a:t>Explore different Recommendation System quantitative and qualitative performances using larger, more recently procured datasets (MovieLens 100M), with better feature engineering (tags, relevance score, etc.).</a:t>
            </a:r>
            <a:endParaRPr sz="1900"/>
          </a:p>
          <a:p>
            <a:pPr indent="-349250" lvl="0" marL="457200" rtl="0" algn="l">
              <a:lnSpc>
                <a:spcPct val="100000"/>
              </a:lnSpc>
              <a:spcBef>
                <a:spcPts val="0"/>
              </a:spcBef>
              <a:spcAft>
                <a:spcPts val="0"/>
              </a:spcAft>
              <a:buSzPts val="1900"/>
              <a:buChar char="●"/>
            </a:pPr>
            <a:r>
              <a:rPr lang="en" sz="1900"/>
              <a:t>Attempting to build an easily interpretable, high-quality, advanced Deep Learning-based recommendation system, or similar tools to make DL-based models more explainable.</a:t>
            </a:r>
            <a:endParaRPr sz="1900"/>
          </a:p>
          <a:p>
            <a:pPr indent="-349250" lvl="0" marL="457200" rtl="0" algn="l">
              <a:lnSpc>
                <a:spcPct val="100000"/>
              </a:lnSpc>
              <a:spcBef>
                <a:spcPts val="0"/>
              </a:spcBef>
              <a:spcAft>
                <a:spcPts val="0"/>
              </a:spcAft>
              <a:buSzPts val="1900"/>
              <a:buChar char="●"/>
            </a:pPr>
            <a:r>
              <a:rPr lang="en" sz="1900"/>
              <a:t> Explore the above suggestions across multiple datasets.</a:t>
            </a:r>
            <a:endParaRPr sz="1900"/>
          </a:p>
          <a:p>
            <a:pPr indent="0" lvl="0" marL="457200" rtl="0" algn="l">
              <a:lnSpc>
                <a:spcPct val="100000"/>
              </a:lnSpc>
              <a:spcBef>
                <a:spcPts val="1600"/>
              </a:spcBef>
              <a:spcAft>
                <a:spcPts val="1600"/>
              </a:spcAft>
              <a:buNone/>
            </a:pPr>
            <a:r>
              <a:t/>
            </a:r>
            <a:endParaRPr sz="19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4"/>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490250" y="450150"/>
            <a:ext cx="78939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The questions I set out to Answer:</a:t>
            </a:r>
            <a:endParaRPr sz="3000"/>
          </a:p>
          <a:p>
            <a:pPr indent="0" lvl="0" marL="0" rtl="0" algn="l">
              <a:spcBef>
                <a:spcPts val="0"/>
              </a:spcBef>
              <a:spcAft>
                <a:spcPts val="0"/>
              </a:spcAft>
              <a:buNone/>
            </a:pPr>
            <a:r>
              <a:t/>
            </a:r>
            <a:endParaRPr sz="1400"/>
          </a:p>
          <a:p>
            <a:pPr indent="-393700" lvl="0" marL="457200" rtl="0" algn="l">
              <a:spcBef>
                <a:spcPts val="0"/>
              </a:spcBef>
              <a:spcAft>
                <a:spcPts val="0"/>
              </a:spcAft>
              <a:buClr>
                <a:srgbClr val="666666"/>
              </a:buClr>
              <a:buSzPts val="2600"/>
              <a:buAutoNum type="arabicPeriod"/>
            </a:pPr>
            <a:r>
              <a:rPr lang="en" sz="2600">
                <a:solidFill>
                  <a:srgbClr val="666666"/>
                </a:solidFill>
              </a:rPr>
              <a:t>How to build a basic Movie Recommendation Engine, based on these Different RS?</a:t>
            </a:r>
            <a:endParaRPr sz="2600">
              <a:solidFill>
                <a:srgbClr val="666666"/>
              </a:solidFill>
            </a:endParaRPr>
          </a:p>
          <a:p>
            <a:pPr indent="-393700" lvl="0" marL="457200" rtl="0" algn="l">
              <a:spcBef>
                <a:spcPts val="0"/>
              </a:spcBef>
              <a:spcAft>
                <a:spcPts val="0"/>
              </a:spcAft>
              <a:buClr>
                <a:srgbClr val="666666"/>
              </a:buClr>
              <a:buSzPts val="2600"/>
              <a:buAutoNum type="arabicPeriod"/>
            </a:pPr>
            <a:r>
              <a:rPr lang="en" sz="2600">
                <a:solidFill>
                  <a:srgbClr val="666666"/>
                </a:solidFill>
              </a:rPr>
              <a:t>What is the quality of Recommendation?</a:t>
            </a:r>
            <a:endParaRPr sz="2600">
              <a:solidFill>
                <a:srgbClr val="666666"/>
              </a:solidFill>
            </a:endParaRPr>
          </a:p>
          <a:p>
            <a:pPr indent="-393700" lvl="0" marL="457200" rtl="0" algn="l">
              <a:spcBef>
                <a:spcPts val="0"/>
              </a:spcBef>
              <a:spcAft>
                <a:spcPts val="0"/>
              </a:spcAft>
              <a:buClr>
                <a:srgbClr val="666666"/>
              </a:buClr>
              <a:buSzPts val="2600"/>
              <a:buAutoNum type="arabicPeriod"/>
            </a:pPr>
            <a:r>
              <a:rPr lang="en" sz="2600">
                <a:solidFill>
                  <a:srgbClr val="666666"/>
                </a:solidFill>
              </a:rPr>
              <a:t>What are the Pros &amp; Cons of each System?</a:t>
            </a:r>
            <a:endParaRPr sz="2600">
              <a:solidFill>
                <a:srgbClr val="6666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MovieLens Dataset</a:t>
            </a:r>
            <a:endParaRPr b="1" sz="1800"/>
          </a:p>
          <a:p>
            <a:pPr indent="0" lvl="0" marL="0" rtl="0" algn="l">
              <a:spcBef>
                <a:spcPts val="1600"/>
              </a:spcBef>
              <a:spcAft>
                <a:spcPts val="1600"/>
              </a:spcAft>
              <a:buNone/>
            </a:pPr>
            <a:r>
              <a:rPr lang="en" sz="1600"/>
              <a:t>MovieLens 100k dataset collected by the GroupLens Research Project at the University of Minnesota, starting in 1997. Since then, MovieLens datasets have become one of the most popular datasets for exploratory recommendation system research, and have been critical to advancing personalized recommendation.</a:t>
            </a:r>
            <a:endParaRPr sz="1600"/>
          </a:p>
        </p:txBody>
      </p:sp>
      <p:sp>
        <p:nvSpPr>
          <p:cNvPr id="83" name="Google Shape;83;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What the data looks like:</a:t>
            </a:r>
            <a:endParaRPr b="1" sz="1800"/>
          </a:p>
          <a:p>
            <a:pPr indent="0" lvl="0" marL="0" rtl="0" algn="l">
              <a:spcBef>
                <a:spcPts val="1600"/>
              </a:spcBef>
              <a:spcAft>
                <a:spcPts val="0"/>
              </a:spcAft>
              <a:buNone/>
            </a:pPr>
            <a:r>
              <a:rPr lang="en" sz="1600"/>
              <a:t>The dataset consists of the following:</a:t>
            </a:r>
            <a:endParaRPr sz="1600"/>
          </a:p>
          <a:p>
            <a:pPr indent="-330200" lvl="0" marL="457200" rtl="0" algn="l">
              <a:spcBef>
                <a:spcPts val="1600"/>
              </a:spcBef>
              <a:spcAft>
                <a:spcPts val="0"/>
              </a:spcAft>
              <a:buSzPts val="1600"/>
              <a:buChar char="●"/>
            </a:pPr>
            <a:r>
              <a:rPr lang="en" sz="1600"/>
              <a:t>100,000 ratings (1-5) from 943 users on 1682 movies. </a:t>
            </a:r>
            <a:endParaRPr sz="1600"/>
          </a:p>
          <a:p>
            <a:pPr indent="-330200" lvl="0" marL="457200" rtl="0" algn="l">
              <a:spcBef>
                <a:spcPts val="0"/>
              </a:spcBef>
              <a:spcAft>
                <a:spcPts val="0"/>
              </a:spcAft>
              <a:buSzPts val="1600"/>
              <a:buChar char="●"/>
            </a:pPr>
            <a:r>
              <a:rPr lang="en" sz="1600"/>
              <a:t>Each user has rated at least 20 movies. </a:t>
            </a:r>
            <a:endParaRPr sz="1600"/>
          </a:p>
          <a:p>
            <a:pPr indent="-330200" lvl="0" marL="457200" rtl="0" algn="l">
              <a:spcBef>
                <a:spcPts val="0"/>
              </a:spcBef>
              <a:spcAft>
                <a:spcPts val="0"/>
              </a:spcAft>
              <a:buSzPts val="1600"/>
              <a:buChar char="●"/>
            </a:pPr>
            <a:r>
              <a:rPr lang="en" sz="1600"/>
              <a:t>Simple demographic info for the users (age, gender, occupation, zip)</a:t>
            </a:r>
            <a:endParaRPr sz="1600"/>
          </a:p>
        </p:txBody>
      </p:sp>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Data Did I Use?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265500" y="1600550"/>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Content-Based Filtering</a:t>
            </a:r>
            <a:endParaRPr/>
          </a:p>
        </p:txBody>
      </p:sp>
      <p:sp>
        <p:nvSpPr>
          <p:cNvPr id="90" name="Google Shape;90;p18"/>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1" name="Google Shape;91;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Steps:</a:t>
            </a:r>
            <a:endParaRPr/>
          </a:p>
          <a:p>
            <a:pPr indent="-342900" lvl="0" marL="457200" rtl="0" algn="l">
              <a:spcBef>
                <a:spcPts val="1600"/>
              </a:spcBef>
              <a:spcAft>
                <a:spcPts val="0"/>
              </a:spcAft>
              <a:buSzPts val="1800"/>
              <a:buChar char="●"/>
            </a:pPr>
            <a:r>
              <a:rPr lang="en"/>
              <a:t>Building User Profile</a:t>
            </a:r>
            <a:endParaRPr/>
          </a:p>
          <a:p>
            <a:pPr indent="-342900" lvl="0" marL="457200" rtl="0" algn="l">
              <a:spcBef>
                <a:spcPts val="1600"/>
              </a:spcBef>
              <a:spcAft>
                <a:spcPts val="0"/>
              </a:spcAft>
              <a:buSzPts val="1800"/>
              <a:buChar char="●"/>
            </a:pPr>
            <a:r>
              <a:rPr lang="en"/>
              <a:t>Generating our Top 10 movie recommendations for User X </a:t>
            </a:r>
            <a:endParaRPr/>
          </a:p>
          <a:p>
            <a:pPr indent="-342900" lvl="0" marL="457200" rtl="0" algn="l">
              <a:spcBef>
                <a:spcPts val="1600"/>
              </a:spcBef>
              <a:spcAft>
                <a:spcPts val="1600"/>
              </a:spcAft>
              <a:buSzPts val="1800"/>
              <a:buChar char="●"/>
            </a:pPr>
            <a:r>
              <a:rPr lang="en"/>
              <a:t>Evaluating the </a:t>
            </a:r>
            <a:r>
              <a:rPr lang="en"/>
              <a:t>Recommendation</a:t>
            </a:r>
            <a:r>
              <a:rPr lang="en"/>
              <a:t> Algo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idx="1" type="body"/>
          </p:nvPr>
        </p:nvSpPr>
        <p:spPr>
          <a:xfrm>
            <a:off x="311700" y="1152475"/>
            <a:ext cx="7846500" cy="341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Definition:</a:t>
            </a:r>
            <a:endParaRPr b="1" sz="2000"/>
          </a:p>
          <a:p>
            <a:pPr indent="0" lvl="0" marL="0" rtl="0" algn="l">
              <a:spcBef>
                <a:spcPts val="1600"/>
              </a:spcBef>
              <a:spcAft>
                <a:spcPts val="1600"/>
              </a:spcAft>
              <a:buNone/>
            </a:pPr>
            <a:r>
              <a:rPr lang="en" sz="1800"/>
              <a:t>Content-based filtering is a recommendation technique where we are able to explicitly obtain or implicitly infer a user’s interests for subsets of items, known as the </a:t>
            </a:r>
            <a:r>
              <a:rPr i="1" lang="en" sz="1800"/>
              <a:t>User Profile</a:t>
            </a:r>
            <a:r>
              <a:rPr lang="en" sz="1800"/>
              <a:t>. Then, based on the user’s profile we are able to recommend new items to the user, similar to those they enjoyed before.</a:t>
            </a:r>
            <a:endParaRPr sz="1800"/>
          </a:p>
        </p:txBody>
      </p:sp>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Content Based Filtering</a:t>
            </a: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Building User Profile</a:t>
            </a:r>
            <a:endParaRPr/>
          </a:p>
        </p:txBody>
      </p:sp>
      <p:sp>
        <p:nvSpPr>
          <p:cNvPr id="103" name="Google Shape;103;p20"/>
          <p:cNvSpPr txBox="1"/>
          <p:nvPr>
            <p:ph idx="1" type="body"/>
          </p:nvPr>
        </p:nvSpPr>
        <p:spPr>
          <a:xfrm>
            <a:off x="311700" y="1152475"/>
            <a:ext cx="8110200" cy="1419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Obtain the user_movies matrix (shown below after dropping movie_id column and filtering the </a:t>
            </a:r>
            <a:r>
              <a:rPr i="1" lang="en" sz="2000"/>
              <a:t>k </a:t>
            </a:r>
            <a:r>
              <a:rPr lang="en" sz="2000"/>
              <a:t>movies a user has watched). This leaves us with a k-by-19 matrix of 1s and zeros where each row is a movie and each column is a genre.</a:t>
            </a:r>
            <a:endParaRPr sz="2000"/>
          </a:p>
          <a:p>
            <a:pPr indent="0" lvl="0" marL="0" rtl="0" algn="l">
              <a:spcBef>
                <a:spcPts val="1600"/>
              </a:spcBef>
              <a:spcAft>
                <a:spcPts val="1600"/>
              </a:spcAft>
              <a:buNone/>
            </a:pPr>
            <a:r>
              <a:t/>
            </a:r>
            <a:endParaRPr sz="1600"/>
          </a:p>
        </p:txBody>
      </p:sp>
      <p:pic>
        <p:nvPicPr>
          <p:cNvPr id="104" name="Google Shape;104;p20"/>
          <p:cNvPicPr preferRelativeResize="0"/>
          <p:nvPr/>
        </p:nvPicPr>
        <p:blipFill>
          <a:blip r:embed="rId3">
            <a:alphaModFix/>
          </a:blip>
          <a:stretch>
            <a:fillRect/>
          </a:stretch>
        </p:blipFill>
        <p:spPr>
          <a:xfrm>
            <a:off x="152400" y="2724175"/>
            <a:ext cx="8839201" cy="1109403"/>
          </a:xfrm>
          <a:prstGeom prst="rect">
            <a:avLst/>
          </a:prstGeom>
          <a:noFill/>
          <a:ln>
            <a:noFill/>
          </a:ln>
        </p:spPr>
      </p:pic>
      <p:sp>
        <p:nvSpPr>
          <p:cNvPr id="105" name="Google Shape;105;p20"/>
          <p:cNvSpPr txBox="1"/>
          <p:nvPr/>
        </p:nvSpPr>
        <p:spPr>
          <a:xfrm>
            <a:off x="1045825" y="3881800"/>
            <a:ext cx="7413900" cy="3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D9D9D9"/>
                </a:solidFill>
              </a:rPr>
              <a:t>all_movies</a:t>
            </a:r>
            <a:r>
              <a:rPr lang="en">
                <a:solidFill>
                  <a:srgbClr val="D9D9D9"/>
                </a:solidFill>
              </a:rPr>
              <a:t> matrix, used to obtain </a:t>
            </a:r>
            <a:r>
              <a:rPr i="1" lang="en">
                <a:solidFill>
                  <a:srgbClr val="D9D9D9"/>
                </a:solidFill>
              </a:rPr>
              <a:t>user_movies </a:t>
            </a:r>
            <a:r>
              <a:rPr lang="en">
                <a:solidFill>
                  <a:srgbClr val="D9D9D9"/>
                </a:solidFill>
              </a:rPr>
              <a:t>by filtering the </a:t>
            </a:r>
            <a:r>
              <a:rPr i="1" lang="en">
                <a:solidFill>
                  <a:srgbClr val="D9D9D9"/>
                </a:solidFill>
              </a:rPr>
              <a:t>k movies </a:t>
            </a:r>
            <a:r>
              <a:rPr lang="en">
                <a:solidFill>
                  <a:srgbClr val="D9D9D9"/>
                </a:solidFill>
              </a:rPr>
              <a:t>a user has rated.</a:t>
            </a:r>
            <a:endParaRPr>
              <a:solidFill>
                <a:srgbClr val="D9D9D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Building User Profile</a:t>
            </a:r>
            <a:endParaRPr/>
          </a:p>
        </p:txBody>
      </p:sp>
      <p:sp>
        <p:nvSpPr>
          <p:cNvPr id="111" name="Google Shape;111;p21"/>
          <p:cNvSpPr txBox="1"/>
          <p:nvPr>
            <p:ph idx="1" type="body"/>
          </p:nvPr>
        </p:nvSpPr>
        <p:spPr>
          <a:xfrm>
            <a:off x="311700" y="1152475"/>
            <a:ext cx="7686300" cy="1928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Obtain the user_ratings vector. We know user has rated </a:t>
            </a:r>
            <a:r>
              <a:rPr i="1" lang="en" sz="2000"/>
              <a:t>k </a:t>
            </a:r>
            <a:r>
              <a:rPr lang="en" sz="2000"/>
              <a:t>movies and so we obtain their rating for each of these movies. This gives us a k-by-1 vector (ordered by ascending movie_id).</a:t>
            </a:r>
            <a:endParaRPr sz="2000"/>
          </a:p>
          <a:p>
            <a:pPr indent="0" lvl="0" marL="0" rtl="0" algn="l">
              <a:spcBef>
                <a:spcPts val="1600"/>
              </a:spcBef>
              <a:spcAft>
                <a:spcPts val="0"/>
              </a:spcAft>
              <a:buNone/>
            </a:pPr>
            <a:r>
              <a:rPr lang="en" sz="2000"/>
              <a:t>We know from the dataset creators, GroupLens, that </a:t>
            </a:r>
            <a:r>
              <a:rPr i="1" lang="en" sz="2000"/>
              <a:t>k</a:t>
            </a:r>
            <a:r>
              <a:rPr lang="en" sz="2000"/>
              <a:t> will be at least 20.</a:t>
            </a:r>
            <a:endParaRPr sz="2000"/>
          </a:p>
          <a:p>
            <a:pPr indent="0" lvl="0" marL="0" rtl="0" algn="l">
              <a:spcBef>
                <a:spcPts val="1600"/>
              </a:spcBef>
              <a:spcAft>
                <a:spcPts val="1600"/>
              </a:spcAft>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