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TAN Mon Cheri" charset="1" panose="00000000000000000000"/>
      <p:regular r:id="rId11"/>
    </p:embeddedFont>
    <p:embeddedFont>
      <p:font typeface="TT Hoves" charset="1" panose="02000003020000060003"/>
      <p:regular r:id="rId12"/>
    </p:embeddedFont>
    <p:embeddedFont>
      <p:font typeface="TT Hoves Bold" charset="1" panose="020000030200000600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973003" y="-223713"/>
          <a:ext cx="12588894" cy="10724900"/>
        </p:xfrm>
        <a:graphic>
          <a:graphicData uri="http://schemas.openxmlformats.org/drawingml/2006/table">
            <a:tbl>
              <a:tblPr/>
              <a:tblGrid>
                <a:gridCol w="11698709"/>
              </a:tblGrid>
              <a:tr h="26812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2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2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2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635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0"/>
            <a:ext cx="6454410" cy="10287000"/>
            <a:chOff x="0" y="0"/>
            <a:chExt cx="999957" cy="15937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99957" cy="1593725"/>
            </a:xfrm>
            <a:custGeom>
              <a:avLst/>
              <a:gdLst/>
              <a:ahLst/>
              <a:cxnLst/>
              <a:rect r="r" b="b" t="t" l="l"/>
              <a:pathLst>
                <a:path h="1593725" w="999957">
                  <a:moveTo>
                    <a:pt x="0" y="0"/>
                  </a:moveTo>
                  <a:lnTo>
                    <a:pt x="999957" y="0"/>
                  </a:lnTo>
                  <a:lnTo>
                    <a:pt x="999957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5" id="5"/>
          <p:cNvSpPr txBox="true"/>
          <p:nvPr/>
        </p:nvSpPr>
        <p:spPr>
          <a:xfrm rot="0">
            <a:off x="6454410" y="26418"/>
            <a:ext cx="11122073" cy="6999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84"/>
              </a:lnSpc>
            </a:pPr>
            <a:r>
              <a:rPr lang="en-US" sz="9087" spc="-636">
                <a:solidFill>
                  <a:srgbClr val="635C4C"/>
                </a:solidFill>
                <a:latin typeface="TAN Mon Cheri"/>
                <a:ea typeface="TAN Mon Cheri"/>
                <a:cs typeface="TAN Mon Cheri"/>
                <a:sym typeface="TAN Mon Cheri"/>
              </a:rPr>
              <a:t>CARBON DIOXIDE EMISSION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143506" y="3437977"/>
            <a:ext cx="4274777" cy="3401521"/>
            <a:chOff x="0" y="0"/>
            <a:chExt cx="1801131" cy="14331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01131" cy="1433194"/>
            </a:xfrm>
            <a:custGeom>
              <a:avLst/>
              <a:gdLst/>
              <a:ahLst/>
              <a:cxnLst/>
              <a:rect r="r" b="b" t="t" l="l"/>
              <a:pathLst>
                <a:path h="1433194" w="1801131">
                  <a:moveTo>
                    <a:pt x="0" y="0"/>
                  </a:moveTo>
                  <a:lnTo>
                    <a:pt x="1801131" y="0"/>
                  </a:lnTo>
                  <a:lnTo>
                    <a:pt x="1801131" y="1433194"/>
                  </a:lnTo>
                  <a:lnTo>
                    <a:pt x="0" y="14331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25776" y="684460"/>
            <a:ext cx="1163484" cy="1157138"/>
          </a:xfrm>
          <a:custGeom>
            <a:avLst/>
            <a:gdLst/>
            <a:ahLst/>
            <a:cxnLst/>
            <a:rect r="r" b="b" t="t" l="l"/>
            <a:pathLst>
              <a:path h="1157138" w="1163484">
                <a:moveTo>
                  <a:pt x="0" y="0"/>
                </a:moveTo>
                <a:lnTo>
                  <a:pt x="1163484" y="0"/>
                </a:lnTo>
                <a:lnTo>
                  <a:pt x="1163484" y="1157138"/>
                </a:lnTo>
                <a:lnTo>
                  <a:pt x="0" y="1157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7314733" y="6560353"/>
            <a:ext cx="578797" cy="0"/>
          </a:xfrm>
          <a:prstGeom prst="line">
            <a:avLst/>
          </a:prstGeom>
          <a:ln cap="flat" w="38100">
            <a:solidFill>
              <a:srgbClr val="635C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0" y="0"/>
            <a:ext cx="6454410" cy="10287000"/>
          </a:xfrm>
          <a:custGeom>
            <a:avLst/>
            <a:gdLst/>
            <a:ahLst/>
            <a:cxnLst/>
            <a:rect r="r" b="b" t="t" l="l"/>
            <a:pathLst>
              <a:path h="10287000" w="6454410">
                <a:moveTo>
                  <a:pt x="0" y="0"/>
                </a:moveTo>
                <a:lnTo>
                  <a:pt x="6454410" y="0"/>
                </a:lnTo>
                <a:lnTo>
                  <a:pt x="645441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06" t="0" r="-9632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143506" y="3437977"/>
            <a:ext cx="4274777" cy="3401521"/>
          </a:xfrm>
          <a:custGeom>
            <a:avLst/>
            <a:gdLst/>
            <a:ahLst/>
            <a:cxnLst/>
            <a:rect r="r" b="b" t="t" l="l"/>
            <a:pathLst>
              <a:path h="3401521" w="4274777">
                <a:moveTo>
                  <a:pt x="0" y="0"/>
                </a:moveTo>
                <a:lnTo>
                  <a:pt x="4274777" y="0"/>
                </a:lnTo>
                <a:lnTo>
                  <a:pt x="4274777" y="3401521"/>
                </a:lnTo>
                <a:lnTo>
                  <a:pt x="0" y="34015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9810" t="-74245" r="0" b="-7452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115686" y="8479778"/>
            <a:ext cx="4386576" cy="1189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635C4C"/>
                </a:solidFill>
                <a:latin typeface="TT Hoves"/>
                <a:ea typeface="TT Hoves"/>
                <a:cs typeface="TT Hoves"/>
                <a:sym typeface="TT Hoves"/>
              </a:rPr>
              <a:t>Transforming Daily Habits for Our Planet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5776" y="9098853"/>
            <a:ext cx="449476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AF9F4"/>
                </a:solidFill>
                <a:latin typeface="TT Hoves"/>
                <a:ea typeface="TT Hoves"/>
                <a:cs typeface="TT Hoves"/>
                <a:sym typeface="TT Hoves"/>
              </a:rPr>
              <a:t>www.reallygreatsite.com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13904" y="8550025"/>
            <a:ext cx="3076879" cy="43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635C4C"/>
                </a:solidFill>
                <a:latin typeface="TT Hoves Bold"/>
                <a:ea typeface="TT Hoves Bold"/>
                <a:cs typeface="TT Hoves Bold"/>
                <a:sym typeface="TT Hoves Bold"/>
              </a:rPr>
              <a:t>Presented by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304207" y="9079803"/>
            <a:ext cx="4386576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635C4C"/>
                </a:solidFill>
                <a:latin typeface="TT Hoves"/>
                <a:ea typeface="TT Hoves"/>
                <a:cs typeface="TT Hoves"/>
                <a:sym typeface="TT Hoves"/>
              </a:rPr>
              <a:t>DENNIS MWAMU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70552" y="73809"/>
            <a:ext cx="5417448" cy="7274709"/>
          </a:xfrm>
          <a:custGeom>
            <a:avLst/>
            <a:gdLst/>
            <a:ahLst/>
            <a:cxnLst/>
            <a:rect r="r" b="b" t="t" l="l"/>
            <a:pathLst>
              <a:path h="7274709" w="5417448">
                <a:moveTo>
                  <a:pt x="0" y="0"/>
                </a:moveTo>
                <a:lnTo>
                  <a:pt x="5417448" y="0"/>
                </a:lnTo>
                <a:lnTo>
                  <a:pt x="5417448" y="7274709"/>
                </a:lnTo>
                <a:lnTo>
                  <a:pt x="0" y="7274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746" t="0" r="-34691" b="-1312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71010"/>
            <a:ext cx="7804327" cy="1943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 spc="-392">
                <a:solidFill>
                  <a:srgbClr val="635C4C"/>
                </a:solidFill>
                <a:latin typeface="TAN Mon Cheri"/>
                <a:ea typeface="TAN Mon Cheri"/>
                <a:cs typeface="TAN Mon Cheri"/>
                <a:sym typeface="TAN Mon Cheri"/>
              </a:rPr>
              <a:t>RESEARCH QUESTIONS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879485"/>
            <a:ext cx="10470427" cy="5085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625" indent="-311312" lvl="1">
              <a:lnSpc>
                <a:spcPts val="4037"/>
              </a:lnSpc>
              <a:buAutoNum type="arabicPeriod" startAt="1"/>
            </a:pPr>
            <a:r>
              <a:rPr lang="en-US" sz="2883">
                <a:solidFill>
                  <a:srgbClr val="635C4C"/>
                </a:solidFill>
                <a:latin typeface="TT Hoves"/>
                <a:ea typeface="TT Hoves"/>
                <a:cs typeface="TT Hoves"/>
                <a:sym typeface="TT Hoves"/>
              </a:rPr>
              <a:t>The industry type that had the most amount of CO2 emission in metric tonnes</a:t>
            </a:r>
          </a:p>
          <a:p>
            <a:pPr algn="l" marL="622625" indent="-311312" lvl="1">
              <a:lnSpc>
                <a:spcPts val="4037"/>
              </a:lnSpc>
              <a:buAutoNum type="arabicPeriod" startAt="1"/>
            </a:pPr>
            <a:r>
              <a:rPr lang="en-US" sz="2883">
                <a:solidFill>
                  <a:srgbClr val="635C4C"/>
                </a:solidFill>
                <a:latin typeface="TT Hoves"/>
                <a:ea typeface="TT Hoves"/>
                <a:cs typeface="TT Hoves"/>
                <a:sym typeface="TT Hoves"/>
              </a:rPr>
              <a:t>The sector with highest amount of CO2 emission in metric tonnes.</a:t>
            </a:r>
          </a:p>
          <a:p>
            <a:pPr algn="l" marL="622625" indent="-311312" lvl="1">
              <a:lnSpc>
                <a:spcPts val="4037"/>
              </a:lnSpc>
              <a:buAutoNum type="arabicPeriod" startAt="1"/>
            </a:pPr>
            <a:r>
              <a:rPr lang="en-US" sz="2883">
                <a:solidFill>
                  <a:srgbClr val="635C4C"/>
                </a:solidFill>
                <a:latin typeface="TT Hoves"/>
                <a:ea typeface="TT Hoves"/>
                <a:cs typeface="TT Hoves"/>
                <a:sym typeface="TT Hoves"/>
              </a:rPr>
              <a:t>Country and region with the most CO2 emission.</a:t>
            </a:r>
          </a:p>
          <a:p>
            <a:pPr algn="l" marL="622625" indent="-311312" lvl="1">
              <a:lnSpc>
                <a:spcPts val="4037"/>
              </a:lnSpc>
              <a:buAutoNum type="arabicPeriod" startAt="1"/>
            </a:pPr>
            <a:r>
              <a:rPr lang="en-US" sz="2883">
                <a:solidFill>
                  <a:srgbClr val="635C4C"/>
                </a:solidFill>
                <a:latin typeface="TT Hoves"/>
                <a:ea typeface="TT Hoves"/>
                <a:cs typeface="TT Hoves"/>
                <a:sym typeface="TT Hoves"/>
              </a:rPr>
              <a:t>Region and country with the highest GDP in billion USD as aresult of the evolution of industries.</a:t>
            </a:r>
          </a:p>
          <a:p>
            <a:pPr algn="l" marL="622625" indent="-311312" lvl="1">
              <a:lnSpc>
                <a:spcPts val="4037"/>
              </a:lnSpc>
              <a:spcBef>
                <a:spcPct val="0"/>
              </a:spcBef>
              <a:buAutoNum type="arabicPeriod" startAt="1"/>
            </a:pPr>
            <a:r>
              <a:rPr lang="en-US" sz="2883">
                <a:solidFill>
                  <a:srgbClr val="635C4C"/>
                </a:solidFill>
                <a:latin typeface="TT Hoves"/>
                <a:ea typeface="TT Hoves"/>
                <a:cs typeface="TT Hoves"/>
                <a:sym typeface="TT Hoves"/>
              </a:rPr>
              <a:t>Region and country with the highest percentage of renewable energy.</a:t>
            </a:r>
          </a:p>
          <a:p>
            <a:pPr algn="l">
              <a:lnSpc>
                <a:spcPts val="403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5723" y="2836563"/>
            <a:ext cx="462846" cy="463689"/>
          </a:xfrm>
          <a:custGeom>
            <a:avLst/>
            <a:gdLst/>
            <a:ahLst/>
            <a:cxnLst/>
            <a:rect r="r" b="b" t="t" l="l"/>
            <a:pathLst>
              <a:path h="463689" w="462846">
                <a:moveTo>
                  <a:pt x="0" y="0"/>
                </a:moveTo>
                <a:lnTo>
                  <a:pt x="462847" y="0"/>
                </a:lnTo>
                <a:lnTo>
                  <a:pt x="462847" y="463689"/>
                </a:lnTo>
                <a:lnTo>
                  <a:pt x="0" y="4636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0182" y="9238"/>
            <a:ext cx="18271082" cy="10277484"/>
          </a:xfrm>
          <a:prstGeom prst="rect">
            <a:avLst/>
          </a:prstGeom>
          <a:solidFill>
            <a:srgbClr val="FAF9F4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9145723" y="9504397"/>
            <a:ext cx="462846" cy="463689"/>
          </a:xfrm>
          <a:custGeom>
            <a:avLst/>
            <a:gdLst/>
            <a:ahLst/>
            <a:cxnLst/>
            <a:rect r="r" b="b" t="t" l="l"/>
            <a:pathLst>
              <a:path h="463689" w="462846">
                <a:moveTo>
                  <a:pt x="0" y="0"/>
                </a:moveTo>
                <a:lnTo>
                  <a:pt x="462847" y="0"/>
                </a:lnTo>
                <a:lnTo>
                  <a:pt x="462847" y="463690"/>
                </a:lnTo>
                <a:lnTo>
                  <a:pt x="0" y="46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242548"/>
            <a:ext cx="8039885" cy="6243716"/>
          </a:xfrm>
          <a:custGeom>
            <a:avLst/>
            <a:gdLst/>
            <a:ahLst/>
            <a:cxnLst/>
            <a:rect r="r" b="b" t="t" l="l"/>
            <a:pathLst>
              <a:path h="6243716" w="8039885">
                <a:moveTo>
                  <a:pt x="0" y="0"/>
                </a:moveTo>
                <a:lnTo>
                  <a:pt x="8039885" y="0"/>
                </a:lnTo>
                <a:lnTo>
                  <a:pt x="8039885" y="6243715"/>
                </a:lnTo>
                <a:lnTo>
                  <a:pt x="0" y="62437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9" t="0" r="-644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69257" y="1448112"/>
            <a:ext cx="10012007" cy="5390572"/>
          </a:xfrm>
          <a:custGeom>
            <a:avLst/>
            <a:gdLst/>
            <a:ahLst/>
            <a:cxnLst/>
            <a:rect r="r" b="b" t="t" l="l"/>
            <a:pathLst>
              <a:path h="5390572" w="10012007">
                <a:moveTo>
                  <a:pt x="0" y="0"/>
                </a:moveTo>
                <a:lnTo>
                  <a:pt x="10012008" y="0"/>
                </a:lnTo>
                <a:lnTo>
                  <a:pt x="10012008" y="5390572"/>
                </a:lnTo>
                <a:lnTo>
                  <a:pt x="0" y="53905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2" t="0" r="-24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0050" y="311820"/>
            <a:ext cx="5081779" cy="930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6"/>
              </a:lnSpc>
              <a:spcBef>
                <a:spcPct val="0"/>
              </a:spcBef>
            </a:pPr>
            <a:r>
              <a:rPr lang="en-US" sz="2697" u="sng">
                <a:solidFill>
                  <a:srgbClr val="635C4C"/>
                </a:solidFill>
                <a:latin typeface="TT Hoves"/>
                <a:ea typeface="TT Hoves"/>
                <a:cs typeface="TT Hoves"/>
                <a:sym typeface="TT Hoves"/>
              </a:rPr>
              <a:t>GRAPHICAL REPRESENTATIONS.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09220" y="7286684"/>
            <a:ext cx="2986351" cy="2986351"/>
          </a:xfrm>
          <a:custGeom>
            <a:avLst/>
            <a:gdLst/>
            <a:ahLst/>
            <a:cxnLst/>
            <a:rect r="r" b="b" t="t" l="l"/>
            <a:pathLst>
              <a:path h="2986351" w="2986351">
                <a:moveTo>
                  <a:pt x="0" y="0"/>
                </a:moveTo>
                <a:lnTo>
                  <a:pt x="2986352" y="0"/>
                </a:lnTo>
                <a:lnTo>
                  <a:pt x="2986352" y="2986352"/>
                </a:lnTo>
                <a:lnTo>
                  <a:pt x="0" y="2986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393739" y="206386"/>
            <a:ext cx="2291684" cy="2291684"/>
          </a:xfrm>
          <a:custGeom>
            <a:avLst/>
            <a:gdLst/>
            <a:ahLst/>
            <a:cxnLst/>
            <a:rect r="r" b="b" t="t" l="l"/>
            <a:pathLst>
              <a:path h="2291684" w="2291684">
                <a:moveTo>
                  <a:pt x="0" y="0"/>
                </a:moveTo>
                <a:lnTo>
                  <a:pt x="2291685" y="0"/>
                </a:lnTo>
                <a:lnTo>
                  <a:pt x="2291685" y="2291684"/>
                </a:lnTo>
                <a:lnTo>
                  <a:pt x="0" y="2291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93371" y="2498070"/>
            <a:ext cx="11301259" cy="5196193"/>
          </a:xfrm>
          <a:custGeom>
            <a:avLst/>
            <a:gdLst/>
            <a:ahLst/>
            <a:cxnLst/>
            <a:rect r="r" b="b" t="t" l="l"/>
            <a:pathLst>
              <a:path h="5196193" w="11301259">
                <a:moveTo>
                  <a:pt x="0" y="0"/>
                </a:moveTo>
                <a:lnTo>
                  <a:pt x="11301258" y="0"/>
                </a:lnTo>
                <a:lnTo>
                  <a:pt x="11301258" y="5196193"/>
                </a:lnTo>
                <a:lnTo>
                  <a:pt x="0" y="51961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07" r="0" b="-242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5710" y="9258300"/>
            <a:ext cx="18813096" cy="1309468"/>
            <a:chOff x="0" y="0"/>
            <a:chExt cx="4954889" cy="3448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54889" cy="344881"/>
            </a:xfrm>
            <a:custGeom>
              <a:avLst/>
              <a:gdLst/>
              <a:ahLst/>
              <a:cxnLst/>
              <a:rect r="r" b="b" t="t" l="l"/>
              <a:pathLst>
                <a:path h="344881" w="4954889">
                  <a:moveTo>
                    <a:pt x="0" y="0"/>
                  </a:moveTo>
                  <a:lnTo>
                    <a:pt x="4954889" y="0"/>
                  </a:lnTo>
                  <a:lnTo>
                    <a:pt x="4954889" y="344881"/>
                  </a:lnTo>
                  <a:lnTo>
                    <a:pt x="0" y="344881"/>
                  </a:lnTo>
                  <a:close/>
                </a:path>
              </a:pathLst>
            </a:custGeom>
            <a:solidFill>
              <a:srgbClr val="635C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54889" cy="392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04159" y="1617561"/>
            <a:ext cx="287919" cy="288444"/>
          </a:xfrm>
          <a:custGeom>
            <a:avLst/>
            <a:gdLst/>
            <a:ahLst/>
            <a:cxnLst/>
            <a:rect r="r" b="b" t="t" l="l"/>
            <a:pathLst>
              <a:path h="288444" w="287919">
                <a:moveTo>
                  <a:pt x="0" y="0"/>
                </a:moveTo>
                <a:lnTo>
                  <a:pt x="287919" y="0"/>
                </a:lnTo>
                <a:lnTo>
                  <a:pt x="287919" y="288444"/>
                </a:lnTo>
                <a:lnTo>
                  <a:pt x="0" y="288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04159" y="5881970"/>
            <a:ext cx="287919" cy="288444"/>
          </a:xfrm>
          <a:custGeom>
            <a:avLst/>
            <a:gdLst/>
            <a:ahLst/>
            <a:cxnLst/>
            <a:rect r="r" b="b" t="t" l="l"/>
            <a:pathLst>
              <a:path h="288444" w="287919">
                <a:moveTo>
                  <a:pt x="0" y="0"/>
                </a:moveTo>
                <a:lnTo>
                  <a:pt x="287919" y="0"/>
                </a:lnTo>
                <a:lnTo>
                  <a:pt x="287919" y="288444"/>
                </a:lnTo>
                <a:lnTo>
                  <a:pt x="0" y="288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-47625"/>
            <a:ext cx="18288000" cy="895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9"/>
              </a:lnSpc>
            </a:pPr>
            <a:r>
              <a:rPr lang="en-US" b="true" sz="2521" u="sng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FINDINGS</a:t>
            </a:r>
          </a:p>
          <a:p>
            <a:pPr algn="l">
              <a:lnSpc>
                <a:spcPts val="3529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From the research and analysis done the following findings were discovered;</a:t>
            </a:r>
          </a:p>
          <a:p>
            <a:pPr algn="l">
              <a:lnSpc>
                <a:spcPts val="3529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1) Manufacturing industry had the largest amount of CO2 emmission in metric tonnes followed by cnstruction, energy and mining industries.</a:t>
            </a:r>
          </a:p>
          <a:p>
            <a:pPr algn="l">
              <a:lnSpc>
                <a:spcPts val="3529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2) Brazil had the highest CO2 emmission in metric tonnes followed by Germany, Canada,India, USA,China and South Africa.</a:t>
            </a:r>
          </a:p>
          <a:p>
            <a:pPr algn="l">
              <a:lnSpc>
                <a:spcPts val="3529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3) Oceania, Europe, South America, Africa, North America and Asian regions had the highest CO2 emmissions in terms of regions respectively.</a:t>
            </a:r>
          </a:p>
          <a:p>
            <a:pPr algn="l">
              <a:lnSpc>
                <a:spcPts val="3529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4) Brazil, Australia, SA, Canada, Germany, India, USA and China had the highest GDP in billion USD as a result of evolution of industries.</a:t>
            </a:r>
          </a:p>
          <a:p>
            <a:pPr algn="l">
              <a:lnSpc>
                <a:spcPts val="3529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5) Oceania region had the highest percentage of renewabe energy as compared to North America which had the least.</a:t>
            </a:r>
          </a:p>
          <a:p>
            <a:pPr algn="ctr">
              <a:lnSpc>
                <a:spcPts val="3529"/>
              </a:lnSpc>
              <a:spcBef>
                <a:spcPct val="0"/>
              </a:spcBef>
            </a:pPr>
          </a:p>
          <a:p>
            <a:pPr algn="ctr">
              <a:lnSpc>
                <a:spcPts val="3529"/>
              </a:lnSpc>
              <a:spcBef>
                <a:spcPct val="0"/>
              </a:spcBef>
            </a:pPr>
            <a:r>
              <a:rPr lang="en-US" b="true" sz="2521" u="sng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RECOMMENDATIONS.</a:t>
            </a:r>
          </a:p>
          <a:p>
            <a:pPr algn="l">
              <a:lnSpc>
                <a:spcPts val="3529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1) Transition to Renewable Energy-Renewable energy sources produce little to no greenhouse gases, offering a sustainable alternative to fossil fuels.</a:t>
            </a:r>
          </a:p>
          <a:p>
            <a:pPr algn="l">
              <a:lnSpc>
                <a:spcPts val="3669"/>
              </a:lnSpc>
              <a:spcBef>
                <a:spcPct val="0"/>
              </a:spcBef>
            </a:pPr>
            <a:r>
              <a:rPr lang="en-US" sz="262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2) Sustainable Manufacturing Practices-this includes improving energy efficiency, using recycled materials, and reducing waste.</a:t>
            </a:r>
          </a:p>
          <a:p>
            <a:pPr algn="l">
              <a:lnSpc>
                <a:spcPts val="3529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3) Promote Public Transportation-to reduce carbon emission because o many auto mobiles.</a:t>
            </a:r>
          </a:p>
          <a:p>
            <a:pPr algn="l">
              <a:lnSpc>
                <a:spcPts val="3529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4) Sustainable Construction-Construction industries should explore and adopt sustainable building materials and techniques</a:t>
            </a:r>
          </a:p>
          <a:p>
            <a:pPr algn="l">
              <a:lnSpc>
                <a:spcPts val="3529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5) Carbon Capture and Storage-carbon capture and storage can play a crucial role in reducing emissions from industriies</a:t>
            </a:r>
          </a:p>
          <a:p>
            <a:pPr algn="l">
              <a:lnSpc>
                <a:spcPts val="3529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6) International Collaboration- This can accelerate the global transition to a low-carbon economy.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DAGgv8_iFnc</dc:identifier>
  <dcterms:modified xsi:type="dcterms:W3CDTF">2011-08-01T06:04:30Z</dcterms:modified>
  <cp:revision>1</cp:revision>
  <dc:title>DENNIS MWAMU</dc:title>
</cp:coreProperties>
</file>