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 Bold" charset="1" panose="00000000000000000000"/>
      <p:regular r:id="rId10"/>
    </p:embeddedFont>
    <p:embeddedFont>
      <p:font typeface="Poppins Bold" charset="1" panose="00000800000000000000"/>
      <p:regular r:id="rId11"/>
    </p:embeddedFont>
    <p:embeddedFont>
      <p:font typeface="TT Norms Bold" charset="1" panose="02000803030000020004"/>
      <p:regular r:id="rId12"/>
    </p:embeddedFont>
    <p:embeddedFont>
      <p:font typeface="Poppins" charset="1" panose="00000500000000000000"/>
      <p:regular r:id="rId13"/>
    </p:embeddedFont>
    <p:embeddedFont>
      <p:font typeface="Poppins Bold Italics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D19C26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D19C2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D19C2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9C2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13153" y="9638067"/>
            <a:ext cx="72099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3492" y="102189"/>
            <a:ext cx="15415210" cy="586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45"/>
              </a:lnSpc>
            </a:pPr>
            <a:r>
              <a:rPr lang="en-US" sz="79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KARAMOJA REGION</a:t>
            </a:r>
          </a:p>
          <a:p>
            <a:pPr algn="ctr">
              <a:lnSpc>
                <a:spcPts val="11145"/>
              </a:lnSpc>
            </a:pPr>
            <a:r>
              <a:rPr lang="en-US" sz="79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Research presentation</a:t>
            </a:r>
          </a:p>
          <a:p>
            <a:pPr algn="ctr">
              <a:lnSpc>
                <a:spcPts val="11145"/>
              </a:lnSpc>
            </a:pPr>
            <a:r>
              <a:rPr lang="en-US" sz="79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by:Dennis Mwamu</a:t>
            </a:r>
          </a:p>
          <a:p>
            <a:pPr algn="ctr">
              <a:lnSpc>
                <a:spcPts val="11145"/>
              </a:lnSpc>
            </a:pPr>
            <a:r>
              <a:rPr lang="en-US" sz="79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analyst</a:t>
            </a:r>
          </a:p>
          <a:p>
            <a:pPr algn="ctr">
              <a:lnSpc>
                <a:spcPts val="7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66" r="0" b="-9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6210" y="336782"/>
            <a:ext cx="11299400" cy="2760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02"/>
              </a:lnSpc>
              <a:spcBef>
                <a:spcPct val="0"/>
              </a:spcBef>
            </a:pPr>
            <a:r>
              <a:rPr lang="en-US" sz="7930">
                <a:solidFill>
                  <a:srgbClr val="D8793C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RESEARCH UNDERSTANDING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6210" y="3027326"/>
            <a:ext cx="12512067" cy="931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6"/>
              </a:lnSpc>
            </a:pPr>
            <a:r>
              <a:rPr lang="en-US" sz="2861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Karamoja is a food insecure region in Uganda.</a:t>
            </a:r>
          </a:p>
          <a:p>
            <a:pPr algn="just">
              <a:lnSpc>
                <a:spcPts val="4006"/>
              </a:lnSpc>
            </a:pPr>
            <a:r>
              <a:rPr lang="en-US" sz="2861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Factors like pests and diseases and also drought cause low productivity levels</a:t>
            </a:r>
          </a:p>
          <a:p>
            <a:pPr algn="just">
              <a:lnSpc>
                <a:spcPts val="4006"/>
              </a:lnSpc>
            </a:pPr>
            <a:r>
              <a:rPr lang="en-US" sz="2861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-Several NGO’S provide technical support even farm inputs to the farmers.</a:t>
            </a:r>
          </a:p>
          <a:p>
            <a:pPr algn="just">
              <a:lnSpc>
                <a:spcPts val="4006"/>
              </a:lnSpc>
            </a:pPr>
            <a:r>
              <a:rPr lang="en-US" sz="2861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-Dalberg Data Insights needs to develop a new food security monitory tool to support the decisison making of NGO’S in Karamoja</a:t>
            </a:r>
          </a:p>
          <a:p>
            <a:pPr algn="just">
              <a:lnSpc>
                <a:spcPts val="5546"/>
              </a:lnSpc>
            </a:pPr>
            <a:r>
              <a:rPr lang="en-US" sz="3961">
                <a:solidFill>
                  <a:srgbClr val="F4A90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RESEARCH QUESTIONS</a:t>
            </a:r>
          </a:p>
          <a:p>
            <a:pPr algn="just">
              <a:lnSpc>
                <a:spcPts val="4056"/>
              </a:lnSpc>
            </a:pPr>
            <a:r>
              <a:rPr lang="en-US" sz="2897">
                <a:solidFill>
                  <a:srgbClr val="464914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1)</a:t>
            </a:r>
            <a:r>
              <a:rPr lang="en-US" sz="2897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What is the crop area in each District in the Karamoja region?</a:t>
            </a:r>
          </a:p>
          <a:p>
            <a:pPr algn="just">
              <a:lnSpc>
                <a:spcPts val="4056"/>
              </a:lnSpc>
            </a:pPr>
            <a:r>
              <a:rPr lang="en-US" sz="2897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 2)What is the comparison between maize and sorghum production the particular region?</a:t>
            </a:r>
          </a:p>
          <a:p>
            <a:pPr algn="just">
              <a:lnSpc>
                <a:spcPts val="4056"/>
              </a:lnSpc>
            </a:pPr>
            <a:r>
              <a:rPr lang="en-US" sz="2897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3)What is the district production capacity?</a:t>
            </a:r>
          </a:p>
          <a:p>
            <a:pPr algn="just">
              <a:lnSpc>
                <a:spcPts val="4056"/>
              </a:lnSpc>
            </a:pPr>
            <a:r>
              <a:rPr lang="en-US" sz="2897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4)What is the production capacity in the subcounty region ?</a:t>
            </a:r>
          </a:p>
          <a:p>
            <a:pPr algn="just">
              <a:lnSpc>
                <a:spcPts val="3496"/>
              </a:lnSpc>
            </a:pPr>
          </a:p>
          <a:p>
            <a:pPr algn="just">
              <a:lnSpc>
                <a:spcPts val="5546"/>
              </a:lnSpc>
            </a:pPr>
          </a:p>
          <a:p>
            <a:pPr algn="just">
              <a:lnSpc>
                <a:spcPts val="5546"/>
              </a:lnSpc>
            </a:pPr>
          </a:p>
          <a:p>
            <a:pPr algn="just">
              <a:lnSpc>
                <a:spcPts val="2532"/>
              </a:lnSpc>
            </a:pPr>
          </a:p>
          <a:p>
            <a:pPr algn="just">
              <a:lnSpc>
                <a:spcPts val="2893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4393760" y="-222436"/>
            <a:ext cx="5287892" cy="10951118"/>
            <a:chOff x="0" y="0"/>
            <a:chExt cx="1392696" cy="28842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2696" cy="2884245"/>
            </a:xfrm>
            <a:custGeom>
              <a:avLst/>
              <a:gdLst/>
              <a:ahLst/>
              <a:cxnLst/>
              <a:rect r="r" b="b" t="t" l="l"/>
              <a:pathLst>
                <a:path h="2884245" w="1392696">
                  <a:moveTo>
                    <a:pt x="0" y="0"/>
                  </a:moveTo>
                  <a:lnTo>
                    <a:pt x="1392696" y="0"/>
                  </a:lnTo>
                  <a:lnTo>
                    <a:pt x="1392696" y="2884245"/>
                  </a:lnTo>
                  <a:lnTo>
                    <a:pt x="0" y="2884245"/>
                  </a:lnTo>
                  <a:close/>
                </a:path>
              </a:pathLst>
            </a:custGeom>
            <a:solidFill>
              <a:srgbClr val="4649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392696" cy="2941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98277" y="-332059"/>
            <a:ext cx="1495483" cy="10951118"/>
            <a:chOff x="0" y="0"/>
            <a:chExt cx="393872" cy="28842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3872" cy="2884245"/>
            </a:xfrm>
            <a:custGeom>
              <a:avLst/>
              <a:gdLst/>
              <a:ahLst/>
              <a:cxnLst/>
              <a:rect r="r" b="b" t="t" l="l"/>
              <a:pathLst>
                <a:path h="2884245" w="393872">
                  <a:moveTo>
                    <a:pt x="0" y="0"/>
                  </a:moveTo>
                  <a:lnTo>
                    <a:pt x="393872" y="0"/>
                  </a:lnTo>
                  <a:lnTo>
                    <a:pt x="393872" y="2884245"/>
                  </a:lnTo>
                  <a:lnTo>
                    <a:pt x="0" y="2884245"/>
                  </a:lnTo>
                  <a:close/>
                </a:path>
              </a:pathLst>
            </a:custGeom>
            <a:solidFill>
              <a:srgbClr val="F0A92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93872" cy="2941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41630" y="0"/>
            <a:ext cx="5246370" cy="7417433"/>
            <a:chOff x="0" y="0"/>
            <a:chExt cx="812800" cy="11491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149155"/>
            </a:xfrm>
            <a:custGeom>
              <a:avLst/>
              <a:gdLst/>
              <a:ahLst/>
              <a:cxnLst/>
              <a:rect r="r" b="b" t="t" l="l"/>
              <a:pathLst>
                <a:path h="1149155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1115214"/>
                  </a:lnTo>
                  <a:cubicBezTo>
                    <a:pt x="812800" y="1133959"/>
                    <a:pt x="797604" y="1149155"/>
                    <a:pt x="778860" y="1149155"/>
                  </a:cubicBezTo>
                  <a:lnTo>
                    <a:pt x="33940" y="1149155"/>
                  </a:lnTo>
                  <a:cubicBezTo>
                    <a:pt x="15196" y="1149155"/>
                    <a:pt x="0" y="1133959"/>
                    <a:pt x="0" y="1115214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3"/>
              <a:stretch>
                <a:fillRect l="-56036" t="0" r="-56036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66" r="0" b="-91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4669495" y="6725862"/>
            <a:ext cx="1296251" cy="5940760"/>
            <a:chOff x="0" y="0"/>
            <a:chExt cx="341399" cy="15646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399" cy="1564645"/>
            </a:xfrm>
            <a:custGeom>
              <a:avLst/>
              <a:gdLst/>
              <a:ahLst/>
              <a:cxnLst/>
              <a:rect r="r" b="b" t="t" l="l"/>
              <a:pathLst>
                <a:path h="1564645" w="341399">
                  <a:moveTo>
                    <a:pt x="0" y="0"/>
                  </a:moveTo>
                  <a:lnTo>
                    <a:pt x="341399" y="0"/>
                  </a:lnTo>
                  <a:lnTo>
                    <a:pt x="341399" y="1564645"/>
                  </a:lnTo>
                  <a:lnTo>
                    <a:pt x="0" y="1564645"/>
                  </a:lnTo>
                  <a:close/>
                </a:path>
              </a:pathLst>
            </a:custGeom>
            <a:solidFill>
              <a:srgbClr val="F0A92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41399" cy="1621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82570" y="9048117"/>
            <a:ext cx="14129682" cy="1589734"/>
            <a:chOff x="0" y="0"/>
            <a:chExt cx="3721398" cy="4186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21398" cy="418695"/>
            </a:xfrm>
            <a:custGeom>
              <a:avLst/>
              <a:gdLst/>
              <a:ahLst/>
              <a:cxnLst/>
              <a:rect r="r" b="b" t="t" l="l"/>
              <a:pathLst>
                <a:path h="418695" w="3721398">
                  <a:moveTo>
                    <a:pt x="0" y="0"/>
                  </a:moveTo>
                  <a:lnTo>
                    <a:pt x="3721398" y="0"/>
                  </a:lnTo>
                  <a:lnTo>
                    <a:pt x="3721398" y="418695"/>
                  </a:lnTo>
                  <a:lnTo>
                    <a:pt x="0" y="418695"/>
                  </a:lnTo>
                  <a:close/>
                </a:path>
              </a:pathLst>
            </a:custGeom>
            <a:solidFill>
              <a:srgbClr val="46491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721398" cy="475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7563" y="553893"/>
            <a:ext cx="17672400" cy="8163067"/>
          </a:xfrm>
          <a:custGeom>
            <a:avLst/>
            <a:gdLst/>
            <a:ahLst/>
            <a:cxnLst/>
            <a:rect r="r" b="b" t="t" l="l"/>
            <a:pathLst>
              <a:path h="8163067" w="17672400">
                <a:moveTo>
                  <a:pt x="0" y="0"/>
                </a:moveTo>
                <a:lnTo>
                  <a:pt x="17672400" y="0"/>
                </a:lnTo>
                <a:lnTo>
                  <a:pt x="17672400" y="8163067"/>
                </a:lnTo>
                <a:lnTo>
                  <a:pt x="0" y="8163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82" r="0" b="-148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69945" y="9518306"/>
            <a:ext cx="4776520" cy="346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0"/>
              </a:lnSpc>
            </a:pPr>
            <a:r>
              <a:rPr lang="en-US" sz="2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www.reallygreatsite.com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66" r="0" b="-9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8179" y="95250"/>
            <a:ext cx="9078463" cy="57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3"/>
              </a:lnSpc>
              <a:spcBef>
                <a:spcPct val="0"/>
              </a:spcBef>
            </a:pPr>
            <a:r>
              <a:rPr lang="en-US" sz="4431">
                <a:solidFill>
                  <a:srgbClr val="D8793C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9116" y="858199"/>
            <a:ext cx="16391156" cy="9987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1)Kotido had the highest crop production per district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2)Moroto and Abim had the least crop productions.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3)Maize is the best doing crop in the region as it does well in Nakapiripirit and sorghum does well in Kotido district.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4)Kaabong has the highest population but its crop productivity is not what is expected as it has large lands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4)Kotido is the highest crop production subcounty while Southern Division is the worst crop production subcounty</a:t>
            </a:r>
          </a:p>
          <a:p>
            <a:pPr algn="just">
              <a:lnSpc>
                <a:spcPts val="5460"/>
              </a:lnSpc>
            </a:pPr>
            <a:r>
              <a:rPr lang="en-US" sz="39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3900">
                <a:solidFill>
                  <a:srgbClr val="D8793C"/>
                </a:solidFill>
                <a:latin typeface="Poppins Bold"/>
                <a:ea typeface="Poppins Bold"/>
                <a:cs typeface="Poppins Bold"/>
                <a:sym typeface="Poppins Bold"/>
              </a:rPr>
              <a:t>THE RECOMMENDATIONS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464914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  <a:r>
              <a:rPr lang="en-US" sz="27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More research to be done in the particular districts that are not producing much crops.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-Farm inputs to be invested in Kaabong which is not doing well yet it has a large population.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-The NGO’S to facilitate better and effective pesticides to the region.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-The NGO’S can  put more efforts to Morot and Abim districts as they have the lowest crop production.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464914"/>
                </a:solidFill>
                <a:latin typeface="Poppins"/>
                <a:ea typeface="Poppins"/>
                <a:cs typeface="Poppins"/>
                <a:sym typeface="Poppins"/>
              </a:rPr>
              <a:t>-The NGO’S can dig boreholes for the most drie area and also some water resorvoir facilities.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D8793C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92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-5212950" y="4348633"/>
            <a:ext cx="11374396" cy="1589734"/>
            <a:chOff x="0" y="0"/>
            <a:chExt cx="2995726" cy="418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95726" cy="418695"/>
            </a:xfrm>
            <a:custGeom>
              <a:avLst/>
              <a:gdLst/>
              <a:ahLst/>
              <a:cxnLst/>
              <a:rect r="r" b="b" t="t" l="l"/>
              <a:pathLst>
                <a:path h="418695" w="2995726">
                  <a:moveTo>
                    <a:pt x="0" y="0"/>
                  </a:moveTo>
                  <a:lnTo>
                    <a:pt x="2995726" y="0"/>
                  </a:lnTo>
                  <a:lnTo>
                    <a:pt x="2995726" y="418695"/>
                  </a:lnTo>
                  <a:lnTo>
                    <a:pt x="0" y="418695"/>
                  </a:lnTo>
                  <a:close/>
                </a:path>
              </a:pathLst>
            </a:custGeom>
            <a:solidFill>
              <a:srgbClr val="4649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995726" cy="475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DAGPOY3bs3g</dc:identifier>
  <dcterms:modified xsi:type="dcterms:W3CDTF">2011-08-01T06:04:30Z</dcterms:modified>
  <cp:revision>1</cp:revision>
  <dc:title>Yellow and Green Simple Green Farming Presentation</dc:title>
</cp:coreProperties>
</file>