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597530b6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597530b6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597530b6b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c597530b6b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597530b6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c597530b6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c597530b6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c597530b6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597530b6b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597530b6b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c597530b6b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c597530b6b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597530b6b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597530b6b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c597530b6b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c597530b6b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597530b6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597530b6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597530b6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597530b6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597530b6b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597530b6b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597530b6b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597530b6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597530b6b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597530b6b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597530b6b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597530b6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597530b6b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597530b6b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597530b6b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c597530b6b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Trending Videos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statistical analysis by Muduo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550" y="1469200"/>
            <a:ext cx="4395549" cy="3697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9200"/>
            <a:ext cx="4395552" cy="36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PMFs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303800" y="1990050"/>
            <a:ext cx="25677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PMF of Views of Drama Videos:</a:t>
            </a:r>
            <a:endParaRPr/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6031350" y="1990050"/>
            <a:ext cx="26397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PMF of Views of Comedy Videos:</a:t>
            </a:r>
            <a:endParaRPr/>
          </a:p>
        </p:txBody>
      </p:sp>
      <p:sp>
        <p:nvSpPr>
          <p:cNvPr id="341" name="Google Shape;341;p22"/>
          <p:cNvSpPr txBox="1"/>
          <p:nvPr/>
        </p:nvSpPr>
        <p:spPr>
          <a:xfrm>
            <a:off x="4261275" y="422500"/>
            <a:ext cx="466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There is no significant difference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between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the two, except that the PMF of Drama videos, which contains more data, follows a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smoother Pareto distribution than the PMF of Comedy Videos.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1303800" y="598575"/>
            <a:ext cx="17442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CDF of Views</a:t>
            </a:r>
            <a:endParaRPr/>
          </a:p>
        </p:txBody>
      </p:sp>
      <p:sp>
        <p:nvSpPr>
          <p:cNvPr id="347" name="Google Shape;347;p23"/>
          <p:cNvSpPr txBox="1"/>
          <p:nvPr>
            <p:ph idx="1" type="body"/>
          </p:nvPr>
        </p:nvSpPr>
        <p:spPr>
          <a:xfrm>
            <a:off x="0" y="1990050"/>
            <a:ext cx="28152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Yep,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Epitome of Pareto.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basically exactly the Pareto line, and I'm having a hard time plotting the distribution itself, as the book doesn't explain it and there was very little resources I could find on this. However, according to the textbook, if I use the log scales for both the axis, I will get a straight line, so here it is.</a:t>
            </a:r>
            <a:endParaRPr/>
          </a:p>
        </p:txBody>
      </p:sp>
      <p:pic>
        <p:nvPicPr>
          <p:cNvPr id="348" name="Google Shape;3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1303800" y="598575"/>
            <a:ext cx="16299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Log-  transformation</a:t>
            </a:r>
            <a:endParaRPr sz="2600"/>
          </a:p>
        </p:txBody>
      </p:sp>
      <p:sp>
        <p:nvSpPr>
          <p:cNvPr id="354" name="Google Shape;354;p24"/>
          <p:cNvSpPr txBox="1"/>
          <p:nvPr>
            <p:ph idx="1" type="body"/>
          </p:nvPr>
        </p:nvSpPr>
        <p:spPr>
          <a:xfrm>
            <a:off x="0" y="1958125"/>
            <a:ext cx="29337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log-transformed view of the </a:t>
            </a:r>
            <a:r>
              <a:rPr lang="en"/>
              <a:t>Complementary</a:t>
            </a:r>
            <a:r>
              <a:rPr lang="en"/>
              <a:t> Cumulative Distribution </a:t>
            </a:r>
            <a:r>
              <a:rPr lang="en"/>
              <a:t>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we zoom in on the middle of the dataset, the straight line can be clearly observed.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means that only a small proportion of the videos have high views, and the majority of the video views is contributed by fewer videos.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700" y="0"/>
            <a:ext cx="6210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825" y="0"/>
            <a:ext cx="5972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5"/>
          <p:cNvSpPr txBox="1"/>
          <p:nvPr>
            <p:ph type="title"/>
          </p:nvPr>
        </p:nvSpPr>
        <p:spPr>
          <a:xfrm>
            <a:off x="1303800" y="598575"/>
            <a:ext cx="20967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Comments</a:t>
            </a:r>
            <a:r>
              <a:rPr lang="en" sz="2700"/>
              <a:t> and Likes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Scatter Plot</a:t>
            </a:r>
            <a:endParaRPr sz="2700"/>
          </a:p>
        </p:txBody>
      </p:sp>
      <p:sp>
        <p:nvSpPr>
          <p:cNvPr id="362" name="Google Shape;362;p25"/>
          <p:cNvSpPr txBox="1"/>
          <p:nvPr>
            <p:ph idx="1" type="body"/>
          </p:nvPr>
        </p:nvSpPr>
        <p:spPr>
          <a:xfrm>
            <a:off x="5972100" y="722400"/>
            <a:ext cx="3171900" cy="23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Pearson’s R 0.8030568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6]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Spearman’s Rank Correlation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0.878362512420941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Both P-Values both below 0.01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6"/>
          <p:cNvPicPr preferRelativeResize="0"/>
          <p:nvPr/>
        </p:nvPicPr>
        <p:blipFill rotWithShape="1">
          <a:blip r:embed="rId3">
            <a:alphaModFix/>
          </a:blip>
          <a:srcRect b="0" l="0" r="27515" t="0"/>
          <a:stretch/>
        </p:blipFill>
        <p:spPr>
          <a:xfrm>
            <a:off x="2808599" y="0"/>
            <a:ext cx="63353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6"/>
          <p:cNvSpPr txBox="1"/>
          <p:nvPr>
            <p:ph type="title"/>
          </p:nvPr>
        </p:nvSpPr>
        <p:spPr>
          <a:xfrm>
            <a:off x="1303800" y="598575"/>
            <a:ext cx="15048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 and Likes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</a:t>
            </a:r>
            <a:endParaRPr/>
          </a:p>
        </p:txBody>
      </p:sp>
      <p:sp>
        <p:nvSpPr>
          <p:cNvPr id="369" name="Google Shape;369;p26"/>
          <p:cNvSpPr txBox="1"/>
          <p:nvPr/>
        </p:nvSpPr>
        <p:spPr>
          <a:xfrm>
            <a:off x="5734050" y="1165725"/>
            <a:ext cx="3000000" cy="1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Pearson’s R 0.80305686]</a:t>
            </a:r>
            <a:endParaRPr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Spearman’s Rank Correlation</a:t>
            </a:r>
            <a:endParaRPr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0.878362512420941</a:t>
            </a:r>
            <a:endParaRPr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Both P-Values both below 0.01</a:t>
            </a:r>
            <a:endParaRPr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Permutation Test</a:t>
            </a:r>
            <a:endParaRPr/>
          </a:p>
        </p:txBody>
      </p:sp>
      <p:sp>
        <p:nvSpPr>
          <p:cNvPr id="375" name="Google Shape;375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We will test the model with permutation.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The test results in a p-value under 0.01. Thus the null hypothesis is false. And the correlational hypothesis is true.b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375" y="0"/>
            <a:ext cx="6143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8"/>
          <p:cNvSpPr txBox="1"/>
          <p:nvPr>
            <p:ph type="title"/>
          </p:nvPr>
        </p:nvSpPr>
        <p:spPr>
          <a:xfrm>
            <a:off x="1233075" y="598575"/>
            <a:ext cx="2198100" cy="27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Linear Regression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Views and Likes</a:t>
            </a:r>
            <a:endParaRPr sz="2600"/>
          </a:p>
        </p:txBody>
      </p:sp>
      <p:sp>
        <p:nvSpPr>
          <p:cNvPr id="382" name="Google Shape;382;p28"/>
          <p:cNvSpPr txBox="1"/>
          <p:nvPr>
            <p:ph idx="1" type="body"/>
          </p:nvPr>
        </p:nvSpPr>
        <p:spPr>
          <a:xfrm>
            <a:off x="5925025" y="598575"/>
            <a:ext cx="31128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Note that this is test fails many assumptions, including: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Homoscedasticity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Linearity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Autocorrelation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The regression line is: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Intercept: 12210.35 (likes)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Slope: 0.026</a:t>
            </a:r>
            <a:r>
              <a:rPr lang="en" sz="1800"/>
              <a:t> (likes/view)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/>
          <p:nvPr>
            <p:ph type="title"/>
          </p:nvPr>
        </p:nvSpPr>
        <p:spPr>
          <a:xfrm>
            <a:off x="3508350" y="1572450"/>
            <a:ext cx="2127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 of Videos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Hours between Publishing and Trending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Likes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868375" y="2218350"/>
            <a:ext cx="2138400" cy="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categories of the videos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640" y="0"/>
            <a:ext cx="58483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1785900" cy="18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Hours to Fame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1611000" cy="25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Hours passed between publish time and trending time (500+views)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Mean: 389.3593250140419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Standard Deviation: 3504.2747763407024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Kurtosis: 305.83992656839524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Mode: 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80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650" y="0"/>
            <a:ext cx="6229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20763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Log- transformed Hours to Fame</a:t>
            </a:r>
            <a:endParaRPr sz="2400"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050" y="0"/>
            <a:ext cx="57639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1833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 of Videos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1668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Mean:      2360784.6382573447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Standard Deviation: 7394023.474728702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Kurtosis: 232.35173409707284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Mode: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3000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800" y="0"/>
            <a:ext cx="6172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1371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Likes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971675" y="1990050"/>
            <a:ext cx="1819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Mean:   74266.7024347359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Standard Deviation: 228882.54343141406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Kurtosis: 177.82522243126917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Mode: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0 (yep)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825" y="0"/>
            <a:ext cx="63531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1899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Totals Comments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990050"/>
            <a:ext cx="1899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Mean: 8446.803682629612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Standard Deviation: 37430.029953725374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Kurtosis: 532.0790635194425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Mode: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0 (again)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825" y="0"/>
            <a:ext cx="63341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no real outliers to any of the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Besides one thing: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In the histograms, The tails are </a:t>
            </a:r>
            <a:r>
              <a:rPr lang="en"/>
              <a:t>extremely</a:t>
            </a:r>
            <a:r>
              <a:rPr lang="en"/>
              <a:t> long and have extremely low frequency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indicates that the number of views are really high for these videos, which are very rate.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